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67" r:id="rId2"/>
  </p:sldMasterIdLst>
  <p:notesMasterIdLst>
    <p:notesMasterId r:id="rId100"/>
  </p:notesMasterIdLst>
  <p:handoutMasterIdLst>
    <p:handoutMasterId r:id="rId101"/>
  </p:handoutMasterIdLst>
  <p:sldIdLst>
    <p:sldId id="260" r:id="rId3"/>
    <p:sldId id="264" r:id="rId4"/>
    <p:sldId id="266" r:id="rId5"/>
    <p:sldId id="267" r:id="rId6"/>
    <p:sldId id="268" r:id="rId7"/>
    <p:sldId id="271" r:id="rId8"/>
    <p:sldId id="270" r:id="rId9"/>
    <p:sldId id="273" r:id="rId10"/>
    <p:sldId id="272" r:id="rId11"/>
    <p:sldId id="274" r:id="rId12"/>
    <p:sldId id="275" r:id="rId13"/>
    <p:sldId id="277" r:id="rId14"/>
    <p:sldId id="278" r:id="rId15"/>
    <p:sldId id="279" r:id="rId16"/>
    <p:sldId id="280" r:id="rId17"/>
    <p:sldId id="292" r:id="rId18"/>
    <p:sldId id="281" r:id="rId19"/>
    <p:sldId id="282" r:id="rId20"/>
    <p:sldId id="283" r:id="rId21"/>
    <p:sldId id="284" r:id="rId22"/>
    <p:sldId id="285" r:id="rId23"/>
    <p:sldId id="288" r:id="rId24"/>
    <p:sldId id="287" r:id="rId25"/>
    <p:sldId id="291" r:id="rId26"/>
    <p:sldId id="289" r:id="rId27"/>
    <p:sldId id="290" r:id="rId28"/>
    <p:sldId id="293" r:id="rId29"/>
    <p:sldId id="294" r:id="rId30"/>
    <p:sldId id="297" r:id="rId31"/>
    <p:sldId id="298" r:id="rId32"/>
    <p:sldId id="299" r:id="rId33"/>
    <p:sldId id="300" r:id="rId34"/>
    <p:sldId id="301" r:id="rId35"/>
    <p:sldId id="302" r:id="rId36"/>
    <p:sldId id="304" r:id="rId37"/>
    <p:sldId id="303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3" r:id="rId46"/>
    <p:sldId id="314" r:id="rId47"/>
    <p:sldId id="315" r:id="rId48"/>
    <p:sldId id="316" r:id="rId49"/>
    <p:sldId id="323" r:id="rId50"/>
    <p:sldId id="317" r:id="rId51"/>
    <p:sldId id="320" r:id="rId52"/>
    <p:sldId id="341" r:id="rId53"/>
    <p:sldId id="342" r:id="rId54"/>
    <p:sldId id="343" r:id="rId55"/>
    <p:sldId id="344" r:id="rId56"/>
    <p:sldId id="345" r:id="rId57"/>
    <p:sldId id="318" r:id="rId58"/>
    <p:sldId id="322" r:id="rId59"/>
    <p:sldId id="321" r:id="rId60"/>
    <p:sldId id="324" r:id="rId61"/>
    <p:sldId id="325" r:id="rId62"/>
    <p:sldId id="328" r:id="rId63"/>
    <p:sldId id="329" r:id="rId64"/>
    <p:sldId id="327" r:id="rId65"/>
    <p:sldId id="326" r:id="rId66"/>
    <p:sldId id="331" r:id="rId67"/>
    <p:sldId id="332" r:id="rId68"/>
    <p:sldId id="334" r:id="rId69"/>
    <p:sldId id="333" r:id="rId70"/>
    <p:sldId id="335" r:id="rId71"/>
    <p:sldId id="336" r:id="rId72"/>
    <p:sldId id="337" r:id="rId73"/>
    <p:sldId id="339" r:id="rId74"/>
    <p:sldId id="340" r:id="rId75"/>
    <p:sldId id="346" r:id="rId76"/>
    <p:sldId id="347" r:id="rId77"/>
    <p:sldId id="349" r:id="rId78"/>
    <p:sldId id="350" r:id="rId79"/>
    <p:sldId id="352" r:id="rId80"/>
    <p:sldId id="354" r:id="rId81"/>
    <p:sldId id="356" r:id="rId82"/>
    <p:sldId id="357" r:id="rId83"/>
    <p:sldId id="365" r:id="rId84"/>
    <p:sldId id="358" r:id="rId85"/>
    <p:sldId id="363" r:id="rId86"/>
    <p:sldId id="360" r:id="rId87"/>
    <p:sldId id="362" r:id="rId88"/>
    <p:sldId id="367" r:id="rId89"/>
    <p:sldId id="368" r:id="rId90"/>
    <p:sldId id="369" r:id="rId91"/>
    <p:sldId id="370" r:id="rId92"/>
    <p:sldId id="371" r:id="rId93"/>
    <p:sldId id="372" r:id="rId94"/>
    <p:sldId id="373" r:id="rId95"/>
    <p:sldId id="374" r:id="rId96"/>
    <p:sldId id="375" r:id="rId97"/>
    <p:sldId id="376" r:id="rId98"/>
    <p:sldId id="377" r:id="rId99"/>
  </p:sldIdLst>
  <p:sldSz cx="9144000" cy="6858000" type="screen4x3"/>
  <p:notesSz cx="6669088" cy="99282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  <a:srgbClr val="0000FF"/>
    <a:srgbClr val="009900"/>
    <a:srgbClr val="B5FF71"/>
    <a:srgbClr val="FFFFFF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9" autoAdjust="0"/>
    <p:restoredTop sz="91702" autoAdjust="0"/>
  </p:normalViewPr>
  <p:slideViewPr>
    <p:cSldViewPr snapToGrid="0">
      <p:cViewPr>
        <p:scale>
          <a:sx n="100" d="100"/>
          <a:sy n="100" d="100"/>
        </p:scale>
        <p:origin x="-222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D830CB-3401-418B-BA3D-4C4F98755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8325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1341FD-4142-4426-8607-53756DFF8A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600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2CFFBD-C3D2-4336-A478-2E02857E7844}" type="slidenum">
              <a:rPr lang="hu-HU" smtClean="0"/>
              <a:pPr>
                <a:defRPr/>
              </a:pPr>
              <a:t>2</a:t>
            </a:fld>
            <a:endParaRPr lang="hu-HU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2CD3D-7A19-474C-AC8C-021FEF290621}" type="slidenum">
              <a:rPr lang="hu-HU" smtClean="0"/>
              <a:pPr>
                <a:defRPr/>
              </a:pPr>
              <a:t>11</a:t>
            </a:fld>
            <a:endParaRPr lang="hu-HU" dirty="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6B20E8-3171-47D6-A595-B2B31490BC2F}" type="slidenum">
              <a:rPr lang="hu-HU" smtClean="0"/>
              <a:pPr>
                <a:defRPr/>
              </a:pPr>
              <a:t>12</a:t>
            </a:fld>
            <a:endParaRPr lang="hu-HU" dirty="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E5C63-879C-4EE5-897A-BE4910123F4F}" type="slidenum">
              <a:rPr lang="hu-HU" smtClean="0"/>
              <a:pPr>
                <a:defRPr/>
              </a:pPr>
              <a:t>13</a:t>
            </a:fld>
            <a:endParaRPr lang="hu-HU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192EE6-DDCC-453D-B540-3722EA88D354}" type="slidenum">
              <a:rPr lang="hu-HU" smtClean="0"/>
              <a:pPr>
                <a:defRPr/>
              </a:pPr>
              <a:t>14</a:t>
            </a:fld>
            <a:endParaRPr lang="hu-HU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C077AC-212C-4F27-9252-E48FD6B9F16C}" type="slidenum">
              <a:rPr lang="hu-HU" smtClean="0"/>
              <a:pPr>
                <a:defRPr/>
              </a:pPr>
              <a:t>15</a:t>
            </a:fld>
            <a:endParaRPr lang="hu-HU" dirty="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6A554-37ED-4A8D-9036-7ADF35D6B9EB}" type="slidenum">
              <a:rPr lang="hu-HU" smtClean="0"/>
              <a:pPr>
                <a:defRPr/>
              </a:pPr>
              <a:t>16</a:t>
            </a:fld>
            <a:endParaRPr lang="hu-HU" dirty="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937CB8-A2A7-42EB-8DC2-50E0E1F34405}" type="slidenum">
              <a:rPr lang="hu-HU" smtClean="0"/>
              <a:pPr>
                <a:defRPr/>
              </a:pPr>
              <a:t>17</a:t>
            </a:fld>
            <a:endParaRPr lang="hu-HU" dirty="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8A87E-323E-4571-9180-6D4BDF02DA1F}" type="slidenum">
              <a:rPr lang="hu-HU" smtClean="0"/>
              <a:pPr>
                <a:defRPr/>
              </a:pPr>
              <a:t>18</a:t>
            </a:fld>
            <a:endParaRPr lang="hu-HU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A45441-5C73-4F2B-B0D9-E875F69A7605}" type="slidenum">
              <a:rPr lang="hu-HU" smtClean="0"/>
              <a:pPr>
                <a:defRPr/>
              </a:pPr>
              <a:t>19</a:t>
            </a:fld>
            <a:endParaRPr lang="hu-HU" dirty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7182B3-4844-455D-8A87-06FFB3EC97CB}" type="slidenum">
              <a:rPr lang="hu-HU" smtClean="0"/>
              <a:pPr>
                <a:defRPr/>
              </a:pPr>
              <a:t>20</a:t>
            </a:fld>
            <a:endParaRPr lang="hu-HU" dirty="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BCCAE-D74C-4617-8DAE-4C83A985222D}" type="slidenum">
              <a:rPr lang="hu-HU" smtClean="0"/>
              <a:pPr>
                <a:defRPr/>
              </a:pPr>
              <a:t>3</a:t>
            </a:fld>
            <a:endParaRPr lang="hu-HU" dirty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32CA7A-011D-49CD-8018-5C7A32E30091}" type="slidenum">
              <a:rPr lang="hu-HU" smtClean="0"/>
              <a:pPr>
                <a:defRPr/>
              </a:pPr>
              <a:t>21</a:t>
            </a:fld>
            <a:endParaRPr lang="hu-HU" dirty="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616413-2859-4B5D-97DB-A4B2764DC9C8}" type="slidenum">
              <a:rPr lang="hu-HU" smtClean="0"/>
              <a:pPr>
                <a:defRPr/>
              </a:pPr>
              <a:t>22</a:t>
            </a:fld>
            <a:endParaRPr lang="hu-HU" dirty="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B0AED-E8D1-40EC-A84E-513D9563D4D9}" type="slidenum">
              <a:rPr lang="hu-HU" smtClean="0"/>
              <a:pPr>
                <a:defRPr/>
              </a:pPr>
              <a:t>23</a:t>
            </a:fld>
            <a:endParaRPr lang="hu-HU" dirty="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56203-DB2B-44D4-A788-D87DF7757211}" type="slidenum">
              <a:rPr lang="hu-HU" smtClean="0"/>
              <a:pPr>
                <a:defRPr/>
              </a:pPr>
              <a:t>24</a:t>
            </a:fld>
            <a:endParaRPr lang="hu-HU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1468E8-84D8-4E45-BB59-4F41710FB073}" type="slidenum">
              <a:rPr lang="hu-HU" smtClean="0"/>
              <a:pPr>
                <a:defRPr/>
              </a:pPr>
              <a:t>25</a:t>
            </a:fld>
            <a:endParaRPr lang="hu-HU" dirty="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1355EB-1646-46D8-8C63-57A68414FDFD}" type="slidenum">
              <a:rPr lang="hu-HU" smtClean="0"/>
              <a:pPr>
                <a:defRPr/>
              </a:pPr>
              <a:t>26</a:t>
            </a:fld>
            <a:endParaRPr lang="hu-HU" dirty="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191DB-4638-4715-AFC8-6B7D8EB71E4A}" type="slidenum">
              <a:rPr lang="hu-HU" smtClean="0"/>
              <a:pPr>
                <a:defRPr/>
              </a:pPr>
              <a:t>27</a:t>
            </a:fld>
            <a:endParaRPr lang="hu-HU" dirty="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ED5A31-B4C3-4D38-A28E-F3ADDB985CDD}" type="slidenum">
              <a:rPr lang="hu-HU" smtClean="0"/>
              <a:pPr>
                <a:defRPr/>
              </a:pPr>
              <a:t>28</a:t>
            </a:fld>
            <a:endParaRPr lang="hu-HU" dirty="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FAD77-D137-4238-89D6-BC3F25FF4F75}" type="slidenum">
              <a:rPr lang="hu-HU" smtClean="0"/>
              <a:pPr>
                <a:defRPr/>
              </a:pPr>
              <a:t>29</a:t>
            </a:fld>
            <a:endParaRPr lang="hu-HU" dirty="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CCE89B-74BF-42C8-AA1B-E89ABCBF91C4}" type="slidenum">
              <a:rPr lang="hu-HU" smtClean="0"/>
              <a:pPr>
                <a:defRPr/>
              </a:pPr>
              <a:t>30</a:t>
            </a:fld>
            <a:endParaRPr lang="hu-HU" dirty="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9F72A-6505-4BD7-A0AC-067FE573DB61}" type="slidenum">
              <a:rPr lang="hu-HU" smtClean="0"/>
              <a:pPr>
                <a:defRPr/>
              </a:pPr>
              <a:t>4</a:t>
            </a:fld>
            <a:endParaRPr lang="hu-HU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CF8942-BA9F-4D9B-BBC7-C8CCE8BCB00E}" type="slidenum">
              <a:rPr lang="hu-HU" smtClean="0"/>
              <a:pPr>
                <a:defRPr/>
              </a:pPr>
              <a:t>31</a:t>
            </a:fld>
            <a:endParaRPr lang="hu-HU" dirty="0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714E1-8AA3-4513-A544-5C536C4F0074}" type="slidenum">
              <a:rPr lang="hu-HU" smtClean="0"/>
              <a:pPr>
                <a:defRPr/>
              </a:pPr>
              <a:t>32</a:t>
            </a:fld>
            <a:endParaRPr lang="hu-HU" dirty="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D90787-F31B-4BB7-81CD-FEA867953616}" type="slidenum">
              <a:rPr lang="hu-HU" smtClean="0"/>
              <a:pPr>
                <a:defRPr/>
              </a:pPr>
              <a:t>33</a:t>
            </a:fld>
            <a:endParaRPr lang="hu-HU" dirty="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A225A8-A799-40F0-B7D1-4E2D06DB36F9}" type="slidenum">
              <a:rPr lang="hu-HU" smtClean="0"/>
              <a:pPr>
                <a:defRPr/>
              </a:pPr>
              <a:t>34</a:t>
            </a:fld>
            <a:endParaRPr lang="hu-HU" dirty="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006235-EAF5-4255-AA13-C385A57B4A09}" type="slidenum">
              <a:rPr lang="hu-HU" smtClean="0"/>
              <a:pPr>
                <a:defRPr/>
              </a:pPr>
              <a:t>35</a:t>
            </a:fld>
            <a:endParaRPr lang="hu-HU" dirty="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2BE0B-538F-4FC7-B282-0A06E7E1B323}" type="slidenum">
              <a:rPr lang="hu-HU" smtClean="0"/>
              <a:pPr>
                <a:defRPr/>
              </a:pPr>
              <a:t>36</a:t>
            </a:fld>
            <a:endParaRPr lang="hu-HU" dirty="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3DC27-8E43-4284-9E83-2B060D6990C0}" type="slidenum">
              <a:rPr lang="hu-HU" smtClean="0"/>
              <a:pPr>
                <a:defRPr/>
              </a:pPr>
              <a:t>37</a:t>
            </a:fld>
            <a:endParaRPr lang="hu-HU" dirty="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08C5F1-8EAA-4EA2-BEA1-01AB10186118}" type="slidenum">
              <a:rPr lang="hu-HU" smtClean="0"/>
              <a:pPr>
                <a:defRPr/>
              </a:pPr>
              <a:t>38</a:t>
            </a:fld>
            <a:endParaRPr lang="hu-HU" dirty="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E2BCB6-1F9C-4739-B80D-8208D500B256}" type="slidenum">
              <a:rPr lang="hu-HU" smtClean="0"/>
              <a:pPr>
                <a:defRPr/>
              </a:pPr>
              <a:t>39</a:t>
            </a:fld>
            <a:endParaRPr lang="hu-HU" dirty="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33C459-1037-4808-8ACB-B6B017AF79B5}" type="slidenum">
              <a:rPr lang="hu-HU" smtClean="0"/>
              <a:pPr>
                <a:defRPr/>
              </a:pPr>
              <a:t>40</a:t>
            </a:fld>
            <a:endParaRPr lang="hu-HU" dirty="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199B77-3C0D-4381-A775-D539E5D47BAC}" type="slidenum">
              <a:rPr lang="hu-HU" smtClean="0"/>
              <a:pPr>
                <a:defRPr/>
              </a:pPr>
              <a:t>5</a:t>
            </a:fld>
            <a:endParaRPr lang="hu-HU" dirty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B69DA7-D3E8-473C-901A-4A4FCC96FF2D}" type="slidenum">
              <a:rPr lang="hu-HU" smtClean="0"/>
              <a:pPr>
                <a:defRPr/>
              </a:pPr>
              <a:t>41</a:t>
            </a:fld>
            <a:endParaRPr lang="hu-HU" dirty="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3602A8-CD6B-453E-915F-23DE2EE9B65A}" type="slidenum">
              <a:rPr lang="hu-HU" smtClean="0"/>
              <a:pPr>
                <a:defRPr/>
              </a:pPr>
              <a:t>42</a:t>
            </a:fld>
            <a:endParaRPr lang="hu-HU" dirty="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855FD5-DDFA-48F2-B977-6EF203CF6390}" type="slidenum">
              <a:rPr lang="hu-HU" smtClean="0"/>
              <a:pPr>
                <a:defRPr/>
              </a:pPr>
              <a:t>43</a:t>
            </a:fld>
            <a:endParaRPr lang="hu-HU" dirty="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62D6E-8FFE-4D83-A27F-4069B58E3579}" type="slidenum">
              <a:rPr lang="hu-HU" smtClean="0"/>
              <a:pPr>
                <a:defRPr/>
              </a:pPr>
              <a:t>44</a:t>
            </a:fld>
            <a:endParaRPr lang="hu-HU" dirty="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116E48-D05D-4665-956B-C9B00A0380DD}" type="slidenum">
              <a:rPr lang="hu-HU" smtClean="0"/>
              <a:pPr>
                <a:defRPr/>
              </a:pPr>
              <a:t>45</a:t>
            </a:fld>
            <a:endParaRPr lang="hu-HU" dirty="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D610F-F68D-4608-83F8-81CEE605C704}" type="slidenum">
              <a:rPr lang="hu-HU" smtClean="0"/>
              <a:pPr>
                <a:defRPr/>
              </a:pPr>
              <a:t>46</a:t>
            </a:fld>
            <a:endParaRPr lang="hu-HU" dirty="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FBFF2-6654-49F0-BBB2-7AB1262804F0}" type="slidenum">
              <a:rPr lang="hu-HU" smtClean="0"/>
              <a:pPr>
                <a:defRPr/>
              </a:pPr>
              <a:t>47</a:t>
            </a:fld>
            <a:endParaRPr lang="hu-HU" dirty="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EB152-67B7-44C7-90B2-E77EA1DECF26}" type="slidenum">
              <a:rPr lang="hu-HU" smtClean="0"/>
              <a:pPr>
                <a:defRPr/>
              </a:pPr>
              <a:t>48</a:t>
            </a:fld>
            <a:endParaRPr lang="hu-HU" dirty="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62930-1AFD-48FF-9EAC-B2357DAC7C21}" type="slidenum">
              <a:rPr lang="hu-HU" smtClean="0"/>
              <a:pPr>
                <a:defRPr/>
              </a:pPr>
              <a:t>49</a:t>
            </a:fld>
            <a:endParaRPr lang="hu-HU" dirty="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EE1033-0A53-40B4-9F7A-77DCAB9D8A3E}" type="slidenum">
              <a:rPr lang="hu-HU" smtClean="0"/>
              <a:pPr>
                <a:defRPr/>
              </a:pPr>
              <a:t>50</a:t>
            </a:fld>
            <a:endParaRPr lang="hu-HU" dirty="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F155B-CF15-4697-B1ED-9A5906BB6CB3}" type="slidenum">
              <a:rPr lang="hu-HU" smtClean="0"/>
              <a:pPr>
                <a:defRPr/>
              </a:pPr>
              <a:t>6</a:t>
            </a:fld>
            <a:endParaRPr lang="hu-HU" dirty="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56E8B4-DC5A-4960-9CB1-49A6892850F1}" type="slidenum">
              <a:rPr lang="hu-HU" smtClean="0"/>
              <a:pPr>
                <a:defRPr/>
              </a:pPr>
              <a:t>51</a:t>
            </a:fld>
            <a:endParaRPr lang="hu-HU" dirty="0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92096-19C2-4AE5-9932-BE1458FB7351}" type="slidenum">
              <a:rPr lang="hu-HU" smtClean="0"/>
              <a:pPr>
                <a:defRPr/>
              </a:pPr>
              <a:t>52</a:t>
            </a:fld>
            <a:endParaRPr lang="hu-HU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D9D96-50CB-469F-AFF2-9C2589601F10}" type="slidenum">
              <a:rPr lang="hu-HU" smtClean="0"/>
              <a:pPr>
                <a:defRPr/>
              </a:pPr>
              <a:t>53</a:t>
            </a:fld>
            <a:endParaRPr lang="hu-HU" dirty="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D41CE-76A2-4D43-9436-6BCA3397DD69}" type="slidenum">
              <a:rPr lang="hu-HU" smtClean="0"/>
              <a:pPr>
                <a:defRPr/>
              </a:pPr>
              <a:t>54</a:t>
            </a:fld>
            <a:endParaRPr lang="hu-HU" dirty="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3070-6BDC-457F-9EAC-36CE135E550F}" type="slidenum">
              <a:rPr lang="hu-HU" smtClean="0"/>
              <a:pPr>
                <a:defRPr/>
              </a:pPr>
              <a:t>55</a:t>
            </a:fld>
            <a:endParaRPr lang="hu-HU" dirty="0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887429-4635-4FD2-B127-810953EE0232}" type="slidenum">
              <a:rPr lang="hu-HU" smtClean="0"/>
              <a:pPr>
                <a:defRPr/>
              </a:pPr>
              <a:t>56</a:t>
            </a:fld>
            <a:endParaRPr lang="hu-HU" dirty="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69DCA9-63C5-45F7-B5F5-DE8F95492BB5}" type="slidenum">
              <a:rPr lang="hu-HU" smtClean="0"/>
              <a:pPr>
                <a:defRPr/>
              </a:pPr>
              <a:t>57</a:t>
            </a:fld>
            <a:endParaRPr lang="hu-HU" dirty="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067A0-250B-43B9-9CA3-79DDD9465ED4}" type="slidenum">
              <a:rPr lang="hu-HU" smtClean="0"/>
              <a:pPr>
                <a:defRPr/>
              </a:pPr>
              <a:t>58</a:t>
            </a:fld>
            <a:endParaRPr lang="hu-HU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08C5B-784E-4267-9A92-D04B54057745}" type="slidenum">
              <a:rPr lang="hu-HU" smtClean="0"/>
              <a:pPr>
                <a:defRPr/>
              </a:pPr>
              <a:t>59</a:t>
            </a:fld>
            <a:endParaRPr lang="hu-HU" dirty="0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F6343-D6A8-411B-9FC5-CCDC87FD0D97}" type="slidenum">
              <a:rPr lang="hu-HU" smtClean="0"/>
              <a:pPr>
                <a:defRPr/>
              </a:pPr>
              <a:t>60</a:t>
            </a:fld>
            <a:endParaRPr lang="hu-HU" dirty="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A34315-FEEA-4291-88B4-14999E3F3EE7}" type="slidenum">
              <a:rPr lang="hu-HU" smtClean="0"/>
              <a:pPr>
                <a:defRPr/>
              </a:pPr>
              <a:t>7</a:t>
            </a:fld>
            <a:endParaRPr lang="hu-HU" dirty="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B2E915-B876-473B-B813-5A19A4BA3F96}" type="slidenum">
              <a:rPr lang="hu-HU" smtClean="0"/>
              <a:pPr>
                <a:defRPr/>
              </a:pPr>
              <a:t>61</a:t>
            </a:fld>
            <a:endParaRPr lang="hu-HU" dirty="0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E461D-0FF8-4A79-9748-C7F47405F0B6}" type="slidenum">
              <a:rPr lang="hu-HU" smtClean="0"/>
              <a:pPr>
                <a:defRPr/>
              </a:pPr>
              <a:t>62</a:t>
            </a:fld>
            <a:endParaRPr lang="hu-HU" dirty="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F7BA3-112E-4526-8484-4A8DA2CE2AAD}" type="slidenum">
              <a:rPr lang="hu-HU" smtClean="0"/>
              <a:pPr>
                <a:defRPr/>
              </a:pPr>
              <a:t>63</a:t>
            </a:fld>
            <a:endParaRPr lang="hu-HU" dirty="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03502-E079-45CF-A79C-B988C8E959CA}" type="slidenum">
              <a:rPr lang="hu-HU" smtClean="0"/>
              <a:pPr>
                <a:defRPr/>
              </a:pPr>
              <a:t>64</a:t>
            </a:fld>
            <a:endParaRPr lang="hu-HU" dirty="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388168-F7DF-45C2-8959-6C9E520F486C}" type="slidenum">
              <a:rPr lang="hu-HU" smtClean="0"/>
              <a:pPr>
                <a:defRPr/>
              </a:pPr>
              <a:t>65</a:t>
            </a:fld>
            <a:endParaRPr lang="hu-HU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1B1E8C-E5D0-4646-B182-B43D8F1C72F2}" type="slidenum">
              <a:rPr lang="hu-HU" smtClean="0"/>
              <a:pPr>
                <a:defRPr/>
              </a:pPr>
              <a:t>66</a:t>
            </a:fld>
            <a:endParaRPr lang="hu-HU" dirty="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2C1FD1-9D35-4C48-B528-875FEBE47F62}" type="slidenum">
              <a:rPr lang="hu-HU" smtClean="0"/>
              <a:pPr>
                <a:defRPr/>
              </a:pPr>
              <a:t>67</a:t>
            </a:fld>
            <a:endParaRPr lang="hu-HU" dirty="0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BA6D15-5BE7-4ECD-BD67-43B901D4D3A8}" type="slidenum">
              <a:rPr lang="hu-HU" smtClean="0"/>
              <a:pPr>
                <a:defRPr/>
              </a:pPr>
              <a:t>68</a:t>
            </a:fld>
            <a:endParaRPr lang="hu-HU" dirty="0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195B1-0923-4296-AF1C-ED2DD5DB8582}" type="slidenum">
              <a:rPr lang="hu-HU" smtClean="0"/>
              <a:pPr>
                <a:defRPr/>
              </a:pPr>
              <a:t>69</a:t>
            </a:fld>
            <a:endParaRPr lang="hu-HU" dirty="0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38D997-1120-4A6A-B061-85C04B9B6E5D}" type="slidenum">
              <a:rPr lang="hu-HU" smtClean="0"/>
              <a:pPr>
                <a:defRPr/>
              </a:pPr>
              <a:t>70</a:t>
            </a:fld>
            <a:endParaRPr lang="hu-HU" dirty="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3C3C5F-1DCB-4E32-A8CC-34DF4B6412A9}" type="slidenum">
              <a:rPr lang="hu-HU" smtClean="0"/>
              <a:pPr>
                <a:defRPr/>
              </a:pPr>
              <a:t>8</a:t>
            </a:fld>
            <a:endParaRPr lang="hu-HU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3AE32-C5DD-447B-88A4-39645CD33E29}" type="slidenum">
              <a:rPr lang="hu-HU" smtClean="0"/>
              <a:pPr>
                <a:defRPr/>
              </a:pPr>
              <a:t>71</a:t>
            </a:fld>
            <a:endParaRPr lang="hu-HU" dirty="0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4CBE0E-A601-4789-ABC7-DA6EE47E0EC6}" type="slidenum">
              <a:rPr lang="hu-HU" smtClean="0"/>
              <a:pPr>
                <a:defRPr/>
              </a:pPr>
              <a:t>72</a:t>
            </a:fld>
            <a:endParaRPr lang="hu-HU" dirty="0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45FA65-EEA9-4C2D-826F-DC642F14DBA5}" type="slidenum">
              <a:rPr lang="hu-HU" smtClean="0"/>
              <a:pPr>
                <a:defRPr/>
              </a:pPr>
              <a:t>73</a:t>
            </a:fld>
            <a:endParaRPr lang="hu-HU" dirty="0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A08A42-8DE1-4A8B-8DA7-7DDBF344DF6E}" type="slidenum">
              <a:rPr lang="hu-HU" smtClean="0"/>
              <a:pPr>
                <a:defRPr/>
              </a:pPr>
              <a:t>74</a:t>
            </a:fld>
            <a:endParaRPr lang="hu-HU" dirty="0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701EE5-8705-4B82-8AB4-7CBC0E89030F}" type="slidenum">
              <a:rPr lang="hu-HU" smtClean="0"/>
              <a:pPr>
                <a:defRPr/>
              </a:pPr>
              <a:t>75</a:t>
            </a:fld>
            <a:endParaRPr lang="hu-HU" dirty="0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14800-838E-4A97-A29B-FD867B6DC8E3}" type="slidenum">
              <a:rPr lang="hu-HU" smtClean="0"/>
              <a:pPr>
                <a:defRPr/>
              </a:pPr>
              <a:t>76</a:t>
            </a:fld>
            <a:endParaRPr lang="hu-HU" dirty="0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E5478F-D5E8-4522-83E2-7F8A069315F9}" type="slidenum">
              <a:rPr lang="hu-HU" smtClean="0"/>
              <a:pPr>
                <a:defRPr/>
              </a:pPr>
              <a:t>77</a:t>
            </a:fld>
            <a:endParaRPr lang="hu-HU" dirty="0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E5854-7F9B-4567-B0EB-93D0287B4E66}" type="slidenum">
              <a:rPr lang="hu-HU" smtClean="0"/>
              <a:pPr>
                <a:defRPr/>
              </a:pPr>
              <a:t>78</a:t>
            </a:fld>
            <a:endParaRPr lang="hu-HU" dirty="0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DEFC7D-E17C-4484-B1EB-730E0E056E57}" type="slidenum">
              <a:rPr lang="hu-HU" smtClean="0"/>
              <a:pPr>
                <a:defRPr/>
              </a:pPr>
              <a:t>79</a:t>
            </a:fld>
            <a:endParaRPr lang="hu-HU" dirty="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BE572-CBCA-4283-BA8D-F0590C950D37}" type="slidenum">
              <a:rPr lang="hu-HU" smtClean="0"/>
              <a:pPr>
                <a:defRPr/>
              </a:pPr>
              <a:t>80</a:t>
            </a:fld>
            <a:endParaRPr lang="hu-HU" dirty="0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66336-FE10-497B-8DE2-19881601EB76}" type="slidenum">
              <a:rPr lang="hu-HU" smtClean="0"/>
              <a:pPr>
                <a:defRPr/>
              </a:pPr>
              <a:t>9</a:t>
            </a:fld>
            <a:endParaRPr lang="hu-HU" dirty="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B1C3D-AFAA-4A81-88BA-27E5802BD7E5}" type="slidenum">
              <a:rPr lang="hu-HU" smtClean="0"/>
              <a:pPr>
                <a:defRPr/>
              </a:pPr>
              <a:t>81</a:t>
            </a:fld>
            <a:endParaRPr lang="hu-HU" dirty="0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A58E4-8937-4617-A0CC-8AB070A6A394}" type="slidenum">
              <a:rPr lang="hu-HU" smtClean="0"/>
              <a:pPr>
                <a:defRPr/>
              </a:pPr>
              <a:t>82</a:t>
            </a:fld>
            <a:endParaRPr lang="hu-HU" dirty="0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4016E-6BED-430B-A93A-AAC63D18F576}" type="slidenum">
              <a:rPr lang="hu-HU" smtClean="0"/>
              <a:pPr>
                <a:defRPr/>
              </a:pPr>
              <a:t>83</a:t>
            </a:fld>
            <a:endParaRPr lang="hu-HU" dirty="0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A4E99-5B7E-49E0-A6ED-4C876BD424E3}" type="slidenum">
              <a:rPr lang="hu-HU" smtClean="0"/>
              <a:pPr>
                <a:defRPr/>
              </a:pPr>
              <a:t>84</a:t>
            </a:fld>
            <a:endParaRPr lang="hu-HU" dirty="0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CE7D0-7B89-405B-AE30-654D4CE0D2C7}" type="slidenum">
              <a:rPr lang="hu-HU" smtClean="0"/>
              <a:pPr>
                <a:defRPr/>
              </a:pPr>
              <a:t>85</a:t>
            </a:fld>
            <a:endParaRPr lang="hu-HU" dirty="0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9B47B8-95EF-43F0-80CE-21FA0E906E16}" type="slidenum">
              <a:rPr lang="hu-HU" smtClean="0"/>
              <a:pPr>
                <a:defRPr/>
              </a:pPr>
              <a:t>86</a:t>
            </a:fld>
            <a:endParaRPr lang="hu-HU" dirty="0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22929-418C-463B-ACF4-0667CC7F436F}" type="slidenum">
              <a:rPr lang="hu-HU" smtClean="0"/>
              <a:pPr>
                <a:defRPr/>
              </a:pPr>
              <a:t>87</a:t>
            </a:fld>
            <a:endParaRPr lang="hu-HU" dirty="0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122360-89DD-40C5-8D16-5BFD59240FFE}" type="slidenum">
              <a:rPr lang="hu-HU" smtClean="0"/>
              <a:pPr>
                <a:defRPr/>
              </a:pPr>
              <a:t>88</a:t>
            </a:fld>
            <a:endParaRPr lang="hu-HU" dirty="0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670566-82C2-4A19-B0F8-4EC19834939F}" type="slidenum">
              <a:rPr lang="hu-HU" smtClean="0"/>
              <a:pPr>
                <a:defRPr/>
              </a:pPr>
              <a:t>89</a:t>
            </a:fld>
            <a:endParaRPr lang="hu-HU" dirty="0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E5A0EF-4636-49CE-ACC0-47AF1607EDA2}" type="slidenum">
              <a:rPr lang="hu-HU" smtClean="0"/>
              <a:pPr>
                <a:defRPr/>
              </a:pPr>
              <a:t>90</a:t>
            </a:fld>
            <a:endParaRPr lang="hu-HU" dirty="0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7AA71B-BEAD-4BD0-927F-3BF4D5716A4F}" type="slidenum">
              <a:rPr lang="hu-HU" smtClean="0"/>
              <a:pPr>
                <a:defRPr/>
              </a:pPr>
              <a:t>10</a:t>
            </a:fld>
            <a:endParaRPr lang="hu-HU" dirty="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6AABBA-C87B-4348-9267-50081619CDB5}" type="slidenum">
              <a:rPr lang="hu-HU" smtClean="0"/>
              <a:pPr>
                <a:defRPr/>
              </a:pPr>
              <a:t>91</a:t>
            </a:fld>
            <a:endParaRPr lang="hu-HU" dirty="0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34509-1454-4613-BE5F-0326DF531965}" type="slidenum">
              <a:rPr lang="hu-HU" smtClean="0"/>
              <a:pPr>
                <a:defRPr/>
              </a:pPr>
              <a:t>92</a:t>
            </a:fld>
            <a:endParaRPr lang="hu-HU" dirty="0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EDF24A-2449-4AA6-9DC9-BF2861B1835D}" type="slidenum">
              <a:rPr lang="hu-HU" smtClean="0"/>
              <a:pPr>
                <a:defRPr/>
              </a:pPr>
              <a:t>93</a:t>
            </a:fld>
            <a:endParaRPr lang="hu-HU" dirty="0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653401-BD5A-4941-8880-AA74FD655FF5}" type="slidenum">
              <a:rPr lang="hu-HU" smtClean="0"/>
              <a:pPr>
                <a:defRPr/>
              </a:pPr>
              <a:t>94</a:t>
            </a:fld>
            <a:endParaRPr lang="hu-HU" dirty="0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E7411E-3FA4-4FED-801E-747938E71F6C}" type="slidenum">
              <a:rPr lang="hu-HU" smtClean="0"/>
              <a:pPr>
                <a:defRPr/>
              </a:pPr>
              <a:t>95</a:t>
            </a:fld>
            <a:endParaRPr lang="hu-HU" dirty="0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21DD8E-5C5C-485B-82D0-58955A179C4B}" type="slidenum">
              <a:rPr lang="hu-HU" smtClean="0"/>
              <a:pPr>
                <a:defRPr/>
              </a:pPr>
              <a:t>96</a:t>
            </a:fld>
            <a:endParaRPr lang="hu-HU" dirty="0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1EF8B9-F42B-4003-9354-6E530008DFDE}" type="slidenum">
              <a:rPr lang="hu-HU" smtClean="0"/>
              <a:pPr>
                <a:defRPr/>
              </a:pPr>
              <a:t>97</a:t>
            </a:fld>
            <a:endParaRPr lang="hu-HU" dirty="0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</p:grpSp>
      </p:grpSp>
      <p:sp>
        <p:nvSpPr>
          <p:cNvPr id="93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400" b="1" i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93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32049A4-84D9-43AF-BF42-9EE31084D7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42A91-B2F0-4B74-BD9C-D767A168C3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90D32-9D96-4EF9-BB7C-7795078A8D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Cím, szöveg és 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7700962" cy="10191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01625" y="1438275"/>
            <a:ext cx="4194175" cy="4660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Médiafájl helye 3"/>
          <p:cNvSpPr>
            <a:spLocks noGrp="1"/>
          </p:cNvSpPr>
          <p:nvPr>
            <p:ph type="media" sz="half" idx="2"/>
          </p:nvPr>
        </p:nvSpPr>
        <p:spPr>
          <a:xfrm>
            <a:off x="4648200" y="1438275"/>
            <a:ext cx="4194175" cy="46609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7B74-8D68-4A64-9837-A5B21C7AA1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7700962" cy="10191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01625" y="1438275"/>
            <a:ext cx="4194175" cy="4660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194175" cy="4660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E0C3-D312-4D95-A505-F31855258D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C7A4-BC88-4100-ACBE-B2E8F349F0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4838-4794-40C8-805A-8215B493EE3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28DE-D809-43C4-8C34-64B1E9F0A35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7697-F429-4A7D-A0BC-E1281BE9C96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0D8C-453F-432D-8863-317000453D7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0623-84BD-4FE3-8EC7-3A6048FA69D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1375" y="6635750"/>
            <a:ext cx="2289175" cy="338138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508AD6-5EA5-487D-A668-B463D0B3FC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A8E3-BDDE-4F74-9310-2B227614C99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1B777-A909-44D3-96EC-DC838213C47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D0EA-B723-4DDB-8A92-75EF8E53C48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7992-BC82-424A-9555-BCC482A1CEE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3F89-F4B0-45ED-9571-14BF20BCCF8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76A6-C772-465E-8A3D-44BDAD2B87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1625" y="1438275"/>
            <a:ext cx="4194175" cy="466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194175" cy="466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2006E-F840-4162-9BAD-924D7322B5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EEE90-030A-4D33-84B7-DDA3978B34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6EFEB-D9F3-4049-8665-EA23543B71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05C21-C447-4E43-8D77-51C8792983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DF12B-7942-43E5-A13E-7EEC34FF1B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8D79-B110-48AD-A0CF-29EF25E2AE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19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19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19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</p:grpSp>
        <p:grpSp>
          <p:nvGrpSpPr>
            <p:cNvPr id="103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21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4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4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4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</p:grpSp>
      </p:grpSp>
      <p:sp>
        <p:nvSpPr>
          <p:cNvPr id="83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141413" y="228600"/>
            <a:ext cx="77009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83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3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3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81375" y="6604000"/>
            <a:ext cx="2289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FED1EA-83B1-4C78-9FFF-B62F7CAF51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3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438275"/>
            <a:ext cx="85407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354" name="Text Box 162"/>
          <p:cNvSpPr txBox="1">
            <a:spLocks noChangeArrowheads="1"/>
          </p:cNvSpPr>
          <p:nvPr/>
        </p:nvSpPr>
        <p:spPr bwMode="auto">
          <a:xfrm>
            <a:off x="0" y="0"/>
            <a:ext cx="9144000" cy="184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200" dirty="0">
                <a:latin typeface="Bodoni MT Black" pitchFamily="18" charset="0"/>
                <a:cs typeface="+mn-cs"/>
              </a:rPr>
              <a:t>ELEKTRONIKA</a:t>
            </a:r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0" y="6675438"/>
            <a:ext cx="9144000" cy="184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200" dirty="0">
                <a:latin typeface="Bodoni MT Black" pitchFamily="18" charset="0"/>
                <a:cs typeface="+mn-cs"/>
              </a:rPr>
              <a:t>Dr. Turóczi Antal						turoczi.antal@nik.uni-obuda.hu</a:t>
            </a:r>
          </a:p>
        </p:txBody>
      </p:sp>
      <p:pic>
        <p:nvPicPr>
          <p:cNvPr id="1034" name="Kép 161" descr="logo-uni-obuda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2900" y="206375"/>
            <a:ext cx="5397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324" r:id="rId1"/>
    <p:sldLayoutId id="2147485325" r:id="rId2"/>
    <p:sldLayoutId id="2147485303" r:id="rId3"/>
    <p:sldLayoutId id="2147485304" r:id="rId4"/>
    <p:sldLayoutId id="2147485305" r:id="rId5"/>
    <p:sldLayoutId id="2147485306" r:id="rId6"/>
    <p:sldLayoutId id="2147485307" r:id="rId7"/>
    <p:sldLayoutId id="2147485308" r:id="rId8"/>
    <p:sldLayoutId id="2147485309" r:id="rId9"/>
    <p:sldLayoutId id="2147485310" r:id="rId10"/>
    <p:sldLayoutId id="2147485311" r:id="rId11"/>
    <p:sldLayoutId id="2147485312" r:id="rId12"/>
    <p:sldLayoutId id="214748531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58A273E-0676-4D7C-ABB3-BE38F444AFE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Text Box 162"/>
          <p:cNvSpPr txBox="1">
            <a:spLocks noChangeArrowheads="1"/>
          </p:cNvSpPr>
          <p:nvPr/>
        </p:nvSpPr>
        <p:spPr bwMode="auto">
          <a:xfrm>
            <a:off x="0" y="0"/>
            <a:ext cx="9144000" cy="184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200" dirty="0">
                <a:latin typeface="Bodoni MT Black" pitchFamily="18" charset="0"/>
                <a:cs typeface="+mn-cs"/>
              </a:rPr>
              <a:t>ELEKTRONIKA</a:t>
            </a:r>
          </a:p>
        </p:txBody>
      </p:sp>
      <p:sp>
        <p:nvSpPr>
          <p:cNvPr id="8" name="Text Box 163"/>
          <p:cNvSpPr txBox="1">
            <a:spLocks noChangeArrowheads="1"/>
          </p:cNvSpPr>
          <p:nvPr/>
        </p:nvSpPr>
        <p:spPr bwMode="auto">
          <a:xfrm>
            <a:off x="0" y="6675438"/>
            <a:ext cx="9144000" cy="1825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200" dirty="0">
                <a:latin typeface="Bodoni MT Black" pitchFamily="18" charset="0"/>
                <a:cs typeface="+mn-cs"/>
              </a:rPr>
              <a:t>Dr. Turóczi Antal							</a:t>
            </a:r>
            <a:r>
              <a:rPr lang="hu-HU" sz="1200" dirty="0" err="1">
                <a:latin typeface="Bodoni MT Black" pitchFamily="18" charset="0"/>
                <a:cs typeface="+mn-cs"/>
              </a:rPr>
              <a:t>a.turoczi</a:t>
            </a:r>
            <a:r>
              <a:rPr lang="hu-HU" sz="1200" dirty="0">
                <a:latin typeface="Bodoni MT Black" pitchFamily="18" charset="0"/>
                <a:cs typeface="+mn-cs"/>
              </a:rPr>
              <a:t>@</a:t>
            </a:r>
            <a:r>
              <a:rPr lang="hu-HU" sz="1200" dirty="0" err="1">
                <a:latin typeface="Bodoni MT Black" pitchFamily="18" charset="0"/>
                <a:cs typeface="+mn-cs"/>
              </a:rPr>
              <a:t>t-online.hu</a:t>
            </a:r>
            <a:endParaRPr lang="hu-HU" sz="1200" dirty="0">
              <a:latin typeface="Bodoni MT Black" pitchFamily="18" charset="0"/>
              <a:cs typeface="+mn-cs"/>
            </a:endParaRPr>
          </a:p>
        </p:txBody>
      </p:sp>
      <p:pic>
        <p:nvPicPr>
          <p:cNvPr id="2057" name="Kép 8" descr="logo-uni-obuda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" y="206375"/>
            <a:ext cx="5397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6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Elektronika\El&#337;ad&#225;sok\2.%20F&#233;lvezet&#337;k\electroncloud.wm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g.eng.cam.ac.uk/mmg/teaching/linearcircuits/diode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-g.eng.cam.ac.uk/mmg/teaching/linearcircuits/diode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R/DI&#211;DA_KARAKTERISZTIKA_MR501MOD.CIR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Elektronika\El&#337;ad&#225;sok\2.%20F&#233;lvezet&#337;k\electronorbit.wmv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g.eng.cam.ac.uk/mmg/teaching/linearcircuits/diode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Elektronika\El&#337;ad&#225;sok\2.%20F&#233;lvezet&#337;k\free_electrons.wm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Elektronika\El&#337;ad&#225;sok\2.%20F&#233;lvezet&#337;k\graetz.wmv" TargetMode="Externa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25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68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26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27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27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90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91.png"/><Relationship Id="rId9" Type="http://schemas.openxmlformats.org/officeDocument/2006/relationships/image" Target="../media/image14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Elektronika\El&#337;ad&#225;sok\2.%20F&#233;lvezet&#337;k\semicond.wmv" TargetMode="External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hyperlink" Target="CIR/FE_alapkapcsol&#225;s.CIR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59.png"/><Relationship Id="rId5" Type="http://schemas.openxmlformats.org/officeDocument/2006/relationships/image" Target="../media/image120.png"/><Relationship Id="rId10" Type="http://schemas.openxmlformats.org/officeDocument/2006/relationships/image" Target="../media/image158.png"/><Relationship Id="rId4" Type="http://schemas.openxmlformats.org/officeDocument/2006/relationships/image" Target="../media/image119.png"/><Relationship Id="rId9" Type="http://schemas.openxmlformats.org/officeDocument/2006/relationships/image" Target="../media/image125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95.png"/><Relationship Id="rId7" Type="http://schemas.openxmlformats.org/officeDocument/2006/relationships/image" Target="../media/image156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63.png"/><Relationship Id="rId5" Type="http://schemas.openxmlformats.org/officeDocument/2006/relationships/image" Target="../media/image97.png"/><Relationship Id="rId10" Type="http://schemas.openxmlformats.org/officeDocument/2006/relationships/image" Target="../media/image162.png"/><Relationship Id="rId4" Type="http://schemas.openxmlformats.org/officeDocument/2006/relationships/image" Target="../media/image96.png"/><Relationship Id="rId9" Type="http://schemas.openxmlformats.org/officeDocument/2006/relationships/image" Target="../media/image161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56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notesSlide" Target="../notesSlides/notesSlide94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91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90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ZDT6753.pdf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hyperlink" Target="BUK854-800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989388" y="1635125"/>
            <a:ext cx="5597525" cy="817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Elektronika</a:t>
            </a:r>
            <a:endParaRPr lang="hu-HU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ím 3"/>
          <p:cNvSpPr txBox="1">
            <a:spLocks/>
          </p:cNvSpPr>
          <p:nvPr/>
        </p:nvSpPr>
        <p:spPr bwMode="auto">
          <a:xfrm>
            <a:off x="4494213" y="2249488"/>
            <a:ext cx="5595937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hu-HU" sz="3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Alapismeretek</a:t>
            </a:r>
          </a:p>
        </p:txBody>
      </p:sp>
      <p:sp>
        <p:nvSpPr>
          <p:cNvPr id="5" name="Cím 3"/>
          <p:cNvSpPr txBox="1">
            <a:spLocks/>
          </p:cNvSpPr>
          <p:nvPr/>
        </p:nvSpPr>
        <p:spPr bwMode="auto">
          <a:xfrm>
            <a:off x="6578600" y="5710238"/>
            <a:ext cx="233521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hu-HU" sz="3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II. rész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Szennyezett félvezetők 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5172075" cy="4297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töltéshordozók számának növelése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rácshibák számának növelésével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Nehezen </a:t>
            </a:r>
            <a:r>
              <a:rPr lang="hu-HU" sz="1200" dirty="0" err="1" smtClean="0">
                <a:solidFill>
                  <a:srgbClr val="FFFF99"/>
                </a:solidFill>
              </a:rPr>
              <a:t>kézbentartható</a:t>
            </a: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Félvezető anyag szennyezésével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Szennyezéses vezetés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pozitív töltéshordozók </a:t>
            </a:r>
            <a:r>
              <a:rPr lang="hu-HU" sz="1400" dirty="0" smtClean="0">
                <a:solidFill>
                  <a:srgbClr val="FFFF99"/>
                </a:solidFill>
              </a:rPr>
              <a:t>(lyukak) </a:t>
            </a:r>
            <a:r>
              <a:rPr lang="hu-HU" sz="1400" dirty="0" smtClean="0"/>
              <a:t>számának növelése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p típusú szennyezés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negatív töltéshordozók </a:t>
            </a:r>
            <a:r>
              <a:rPr lang="hu-HU" sz="1400" dirty="0" smtClean="0">
                <a:solidFill>
                  <a:srgbClr val="FFFF99"/>
                </a:solidFill>
              </a:rPr>
              <a:t>(elektronok) </a:t>
            </a:r>
            <a:r>
              <a:rPr lang="hu-HU" sz="1400" dirty="0" smtClean="0"/>
              <a:t>számának növelése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 típusú szennyezés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Relatívan kis mértékű szennyezés</a:t>
            </a:r>
            <a:endParaRPr lang="hu-HU" sz="1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1 : 10</a:t>
            </a:r>
            <a:r>
              <a:rPr lang="hu-HU" sz="1200" baseline="30000" dirty="0" smtClean="0">
                <a:solidFill>
                  <a:srgbClr val="FFFF99"/>
                </a:solidFill>
              </a:rPr>
              <a:t>5</a:t>
            </a:r>
            <a:r>
              <a:rPr lang="hu-HU" sz="1200" dirty="0" smtClean="0">
                <a:solidFill>
                  <a:srgbClr val="FFFF99"/>
                </a:solidFill>
              </a:rPr>
              <a:t>…10</a:t>
            </a:r>
            <a:r>
              <a:rPr lang="hu-HU" sz="1200" baseline="30000" dirty="0" smtClean="0">
                <a:solidFill>
                  <a:srgbClr val="FFFF99"/>
                </a:solidFill>
              </a:rPr>
              <a:t>6</a:t>
            </a:r>
            <a:endParaRPr lang="hu-HU" sz="1600" baseline="30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Abszolút értékben nagy töltéshordozó növekedés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10</a:t>
            </a:r>
            <a:r>
              <a:rPr lang="hu-HU" sz="1200" baseline="30000" dirty="0" smtClean="0">
                <a:solidFill>
                  <a:srgbClr val="FFFF99"/>
                </a:solidFill>
              </a:rPr>
              <a:t>3</a:t>
            </a:r>
            <a:r>
              <a:rPr lang="hu-HU" sz="1200" dirty="0" smtClean="0">
                <a:solidFill>
                  <a:srgbClr val="FFFF99"/>
                </a:solidFill>
              </a:rPr>
              <a:t>..10</a:t>
            </a:r>
            <a:r>
              <a:rPr lang="hu-HU" sz="1200" baseline="30000" dirty="0" smtClean="0">
                <a:solidFill>
                  <a:srgbClr val="FFFF99"/>
                </a:solidFill>
              </a:rPr>
              <a:t>6</a:t>
            </a:r>
            <a:r>
              <a:rPr lang="hu-HU" sz="1200" dirty="0" smtClean="0">
                <a:solidFill>
                  <a:srgbClr val="FFFF99"/>
                </a:solidFill>
              </a:rPr>
              <a:t> szoros</a:t>
            </a: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49C9C-ED37-40F1-9F2F-136043E3345C}" type="slidenum">
              <a:rPr lang="hu-HU"/>
              <a:pPr>
                <a:defRPr/>
              </a:pPr>
              <a:t>10</a:t>
            </a:fld>
            <a:endParaRPr lang="hu-HU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600" y="1533525"/>
            <a:ext cx="292258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Szennyezett félvezetők 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4751388" cy="269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n típusú szennyezés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Egyel több valenciaelektronnal rendelkező atomot juttatnak a rácsszerkezetbe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Donor szennyezés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Foszfor</a:t>
            </a:r>
            <a:r>
              <a:rPr lang="hu-HU" sz="1200" dirty="0" smtClean="0"/>
              <a:t> (P), </a:t>
            </a:r>
            <a:r>
              <a:rPr lang="hu-HU" sz="1200" dirty="0" smtClean="0">
                <a:solidFill>
                  <a:srgbClr val="FFFF99"/>
                </a:solidFill>
              </a:rPr>
              <a:t>arzén</a:t>
            </a:r>
            <a:r>
              <a:rPr lang="hu-HU" sz="1200" dirty="0" smtClean="0"/>
              <a:t> (</a:t>
            </a:r>
            <a:r>
              <a:rPr lang="hu-HU" sz="1200" dirty="0" err="1" smtClean="0"/>
              <a:t>As</a:t>
            </a:r>
            <a:r>
              <a:rPr lang="hu-HU" sz="1200" dirty="0" smtClean="0"/>
              <a:t>),</a:t>
            </a:r>
            <a:r>
              <a:rPr lang="hu-HU" sz="1200" dirty="0" smtClean="0">
                <a:solidFill>
                  <a:srgbClr val="FFFF99"/>
                </a:solidFill>
              </a:rPr>
              <a:t> antimon </a:t>
            </a:r>
            <a:r>
              <a:rPr lang="hu-HU" sz="1200" dirty="0" smtClean="0"/>
              <a:t>(</a:t>
            </a:r>
            <a:r>
              <a:rPr lang="hu-HU" sz="1200" dirty="0" err="1" smtClean="0"/>
              <a:t>Sb</a:t>
            </a:r>
            <a:r>
              <a:rPr lang="hu-HU" sz="12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Négy elektron a szomszédos </a:t>
            </a:r>
            <a:r>
              <a:rPr lang="hu-HU" sz="1400" dirty="0" err="1" smtClean="0">
                <a:solidFill>
                  <a:srgbClr val="FFFF99"/>
                </a:solidFill>
              </a:rPr>
              <a:t>Si</a:t>
            </a:r>
            <a:r>
              <a:rPr lang="hu-HU" sz="1400" dirty="0" smtClean="0"/>
              <a:t> atomokhoz kapcsolódik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 ötödik nem tud kötésbe kerülni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Könnyen vezetési elektronná válik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Növeli a szabad töltéshordozók számát</a:t>
            </a:r>
            <a:endParaRPr lang="hu-HU" sz="1800" dirty="0" smtClean="0">
              <a:solidFill>
                <a:srgbClr val="FFFF99"/>
              </a:solidFill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2A497-AE55-4C3E-8106-7DA31002A7C0}" type="slidenum">
              <a:rPr lang="hu-HU"/>
              <a:pPr>
                <a:defRPr/>
              </a:pPr>
              <a:t>11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249863" y="1522413"/>
            <a:ext cx="3671887" cy="26368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872163" y="345598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Szövegdoboz 14"/>
          <p:cNvSpPr txBox="1">
            <a:spLocks noChangeArrowheads="1"/>
          </p:cNvSpPr>
          <p:nvPr/>
        </p:nvSpPr>
        <p:spPr bwMode="auto">
          <a:xfrm>
            <a:off x="5827713" y="345598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10" name="Ellipszis 9"/>
          <p:cNvSpPr/>
          <p:nvPr/>
        </p:nvSpPr>
        <p:spPr>
          <a:xfrm>
            <a:off x="6583363" y="345598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Szövegdoboz 17"/>
          <p:cNvSpPr txBox="1">
            <a:spLocks noChangeArrowheads="1"/>
          </p:cNvSpPr>
          <p:nvPr/>
        </p:nvSpPr>
        <p:spPr bwMode="auto">
          <a:xfrm>
            <a:off x="6538913" y="345598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12" name="Ellipszis 11"/>
          <p:cNvSpPr/>
          <p:nvPr/>
        </p:nvSpPr>
        <p:spPr>
          <a:xfrm>
            <a:off x="7294563" y="345598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Szövegdoboz 27"/>
          <p:cNvSpPr txBox="1">
            <a:spLocks noChangeArrowheads="1"/>
          </p:cNvSpPr>
          <p:nvPr/>
        </p:nvSpPr>
        <p:spPr bwMode="auto">
          <a:xfrm>
            <a:off x="7250113" y="345598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14" name="Ellipszis 13"/>
          <p:cNvSpPr/>
          <p:nvPr/>
        </p:nvSpPr>
        <p:spPr>
          <a:xfrm>
            <a:off x="8005763" y="345598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" name="Szövegdoboz 29"/>
          <p:cNvSpPr txBox="1">
            <a:spLocks noChangeArrowheads="1"/>
          </p:cNvSpPr>
          <p:nvPr/>
        </p:nvSpPr>
        <p:spPr bwMode="auto">
          <a:xfrm>
            <a:off x="7961313" y="345598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17" name="Ellipszis 16"/>
          <p:cNvSpPr/>
          <p:nvPr/>
        </p:nvSpPr>
        <p:spPr>
          <a:xfrm>
            <a:off x="5978525" y="23495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5978525" y="25669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5872163" y="197167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" name="Szövegdoboz 23"/>
          <p:cNvSpPr txBox="1">
            <a:spLocks noChangeArrowheads="1"/>
          </p:cNvSpPr>
          <p:nvPr/>
        </p:nvSpPr>
        <p:spPr bwMode="auto">
          <a:xfrm>
            <a:off x="5827713" y="197167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1" name="Ellipszis 20"/>
          <p:cNvSpPr/>
          <p:nvPr/>
        </p:nvSpPr>
        <p:spPr>
          <a:xfrm>
            <a:off x="6583363" y="197167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" name="Szövegdoboz 25"/>
          <p:cNvSpPr txBox="1">
            <a:spLocks noChangeArrowheads="1"/>
          </p:cNvSpPr>
          <p:nvPr/>
        </p:nvSpPr>
        <p:spPr bwMode="auto">
          <a:xfrm>
            <a:off x="6538913" y="197167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3" name="Ellipszis 22"/>
          <p:cNvSpPr/>
          <p:nvPr/>
        </p:nvSpPr>
        <p:spPr>
          <a:xfrm>
            <a:off x="7294563" y="197167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Szövegdoboz 35"/>
          <p:cNvSpPr txBox="1">
            <a:spLocks noChangeArrowheads="1"/>
          </p:cNvSpPr>
          <p:nvPr/>
        </p:nvSpPr>
        <p:spPr bwMode="auto">
          <a:xfrm>
            <a:off x="7250113" y="197167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5" name="Ellipszis 24"/>
          <p:cNvSpPr/>
          <p:nvPr/>
        </p:nvSpPr>
        <p:spPr>
          <a:xfrm>
            <a:off x="8005763" y="197167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Szövegdoboz 37"/>
          <p:cNvSpPr txBox="1">
            <a:spLocks noChangeArrowheads="1"/>
          </p:cNvSpPr>
          <p:nvPr/>
        </p:nvSpPr>
        <p:spPr bwMode="auto">
          <a:xfrm>
            <a:off x="7961313" y="197167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7" name="Ellipszis 26"/>
          <p:cNvSpPr/>
          <p:nvPr/>
        </p:nvSpPr>
        <p:spPr>
          <a:xfrm>
            <a:off x="5872163" y="272732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Szövegdoboz 19"/>
          <p:cNvSpPr txBox="1">
            <a:spLocks noChangeArrowheads="1"/>
          </p:cNvSpPr>
          <p:nvPr/>
        </p:nvSpPr>
        <p:spPr bwMode="auto">
          <a:xfrm>
            <a:off x="5827713" y="272732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9" name="Ellipszis 28"/>
          <p:cNvSpPr/>
          <p:nvPr/>
        </p:nvSpPr>
        <p:spPr>
          <a:xfrm>
            <a:off x="6583363" y="2727325"/>
            <a:ext cx="311150" cy="311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7294563" y="272732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2" name="Szövegdoboz 31"/>
          <p:cNvSpPr txBox="1">
            <a:spLocks noChangeArrowheads="1"/>
          </p:cNvSpPr>
          <p:nvPr/>
        </p:nvSpPr>
        <p:spPr bwMode="auto">
          <a:xfrm>
            <a:off x="7250113" y="272732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33" name="Ellipszis 32"/>
          <p:cNvSpPr/>
          <p:nvPr/>
        </p:nvSpPr>
        <p:spPr>
          <a:xfrm>
            <a:off x="8005763" y="272732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4" name="Szövegdoboz 33"/>
          <p:cNvSpPr txBox="1">
            <a:spLocks noChangeArrowheads="1"/>
          </p:cNvSpPr>
          <p:nvPr/>
        </p:nvSpPr>
        <p:spPr bwMode="auto">
          <a:xfrm>
            <a:off x="7961313" y="272732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cxnSp>
        <p:nvCxnSpPr>
          <p:cNvPr id="35" name="Egyenes összekötő 34"/>
          <p:cNvCxnSpPr/>
          <p:nvPr/>
        </p:nvCxnSpPr>
        <p:spPr>
          <a:xfrm rot="5400000">
            <a:off x="6508750" y="2497138"/>
            <a:ext cx="4683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zis 35"/>
          <p:cNvSpPr/>
          <p:nvPr/>
        </p:nvSpPr>
        <p:spPr>
          <a:xfrm>
            <a:off x="6694488" y="235585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7" name="Ellipszis 36"/>
          <p:cNvSpPr/>
          <p:nvPr/>
        </p:nvSpPr>
        <p:spPr>
          <a:xfrm>
            <a:off x="6694488" y="257175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8" name="Egyenes összekötő 37"/>
          <p:cNvCxnSpPr/>
          <p:nvPr/>
        </p:nvCxnSpPr>
        <p:spPr>
          <a:xfrm rot="5400000">
            <a:off x="7219950" y="2506663"/>
            <a:ext cx="4683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zis 38"/>
          <p:cNvSpPr/>
          <p:nvPr/>
        </p:nvSpPr>
        <p:spPr>
          <a:xfrm>
            <a:off x="7404100" y="23637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0" name="Ellipszis 39"/>
          <p:cNvSpPr/>
          <p:nvPr/>
        </p:nvSpPr>
        <p:spPr>
          <a:xfrm>
            <a:off x="7405688" y="25812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1" name="Egyenes összekötő 40"/>
          <p:cNvCxnSpPr/>
          <p:nvPr/>
        </p:nvCxnSpPr>
        <p:spPr>
          <a:xfrm rot="5400000">
            <a:off x="7939087" y="2506663"/>
            <a:ext cx="4683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zis 41"/>
          <p:cNvSpPr/>
          <p:nvPr/>
        </p:nvSpPr>
        <p:spPr>
          <a:xfrm>
            <a:off x="8124825" y="23637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3" name="Ellipszis 42"/>
          <p:cNvSpPr/>
          <p:nvPr/>
        </p:nvSpPr>
        <p:spPr>
          <a:xfrm>
            <a:off x="8124825" y="25812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 rot="5400000">
            <a:off x="5794376" y="3225800"/>
            <a:ext cx="4683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zis 44"/>
          <p:cNvSpPr/>
          <p:nvPr/>
        </p:nvSpPr>
        <p:spPr>
          <a:xfrm>
            <a:off x="5978525" y="30829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6" name="Egyenes összekötő 45"/>
          <p:cNvCxnSpPr/>
          <p:nvPr/>
        </p:nvCxnSpPr>
        <p:spPr>
          <a:xfrm rot="5400000">
            <a:off x="6500812" y="3243263"/>
            <a:ext cx="4683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zis 46"/>
          <p:cNvSpPr/>
          <p:nvPr/>
        </p:nvSpPr>
        <p:spPr>
          <a:xfrm>
            <a:off x="6684963" y="31003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8" name="Ellipszis 47"/>
          <p:cNvSpPr/>
          <p:nvPr/>
        </p:nvSpPr>
        <p:spPr>
          <a:xfrm>
            <a:off x="6686550" y="33178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9" name="Egyenes összekötő 48"/>
          <p:cNvCxnSpPr/>
          <p:nvPr/>
        </p:nvCxnSpPr>
        <p:spPr>
          <a:xfrm rot="5400000">
            <a:off x="7224713" y="3238500"/>
            <a:ext cx="4683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zis 49"/>
          <p:cNvSpPr/>
          <p:nvPr/>
        </p:nvSpPr>
        <p:spPr>
          <a:xfrm>
            <a:off x="7408863" y="30956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1" name="Ellipszis 50"/>
          <p:cNvSpPr/>
          <p:nvPr/>
        </p:nvSpPr>
        <p:spPr>
          <a:xfrm>
            <a:off x="7410450" y="331311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2" name="Egyenes összekötő 51"/>
          <p:cNvCxnSpPr/>
          <p:nvPr/>
        </p:nvCxnSpPr>
        <p:spPr>
          <a:xfrm rot="5400000">
            <a:off x="7935912" y="3233738"/>
            <a:ext cx="4683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zis 52"/>
          <p:cNvSpPr/>
          <p:nvPr/>
        </p:nvSpPr>
        <p:spPr>
          <a:xfrm>
            <a:off x="8120063" y="309245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" name="Ellipszis 53"/>
          <p:cNvSpPr/>
          <p:nvPr/>
        </p:nvSpPr>
        <p:spPr>
          <a:xfrm>
            <a:off x="8120063" y="33099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5" name="Egyenes összekötő 54"/>
          <p:cNvCxnSpPr/>
          <p:nvPr/>
        </p:nvCxnSpPr>
        <p:spPr>
          <a:xfrm rot="10800000">
            <a:off x="6145213" y="2128838"/>
            <a:ext cx="4683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zis 55"/>
          <p:cNvSpPr/>
          <p:nvPr/>
        </p:nvSpPr>
        <p:spPr>
          <a:xfrm rot="5400000">
            <a:off x="6438900" y="20780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7" name="Ellipszis 56"/>
          <p:cNvSpPr/>
          <p:nvPr/>
        </p:nvSpPr>
        <p:spPr>
          <a:xfrm rot="5400000">
            <a:off x="6226175" y="20828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8" name="Egyenes összekötő 57"/>
          <p:cNvCxnSpPr/>
          <p:nvPr/>
        </p:nvCxnSpPr>
        <p:spPr>
          <a:xfrm rot="10800000">
            <a:off x="6861175" y="2130425"/>
            <a:ext cx="4683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zis 58"/>
          <p:cNvSpPr/>
          <p:nvPr/>
        </p:nvSpPr>
        <p:spPr>
          <a:xfrm rot="5400000">
            <a:off x="7154863" y="20780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0" name="Ellipszis 59"/>
          <p:cNvSpPr/>
          <p:nvPr/>
        </p:nvSpPr>
        <p:spPr>
          <a:xfrm rot="5400000">
            <a:off x="6942138" y="20828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1" name="Egyenes összekötő 60"/>
          <p:cNvCxnSpPr/>
          <p:nvPr/>
        </p:nvCxnSpPr>
        <p:spPr>
          <a:xfrm rot="10800000">
            <a:off x="7572375" y="2130425"/>
            <a:ext cx="4683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zis 61"/>
          <p:cNvSpPr/>
          <p:nvPr/>
        </p:nvSpPr>
        <p:spPr>
          <a:xfrm rot="5400000">
            <a:off x="7864475" y="20780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Ellipszis 62"/>
          <p:cNvSpPr/>
          <p:nvPr/>
        </p:nvSpPr>
        <p:spPr>
          <a:xfrm rot="5400000">
            <a:off x="7653338" y="20828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4" name="Egyenes összekötő 63"/>
          <p:cNvCxnSpPr/>
          <p:nvPr/>
        </p:nvCxnSpPr>
        <p:spPr>
          <a:xfrm rot="10800000">
            <a:off x="6154738" y="2884488"/>
            <a:ext cx="4683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zis 64"/>
          <p:cNvSpPr/>
          <p:nvPr/>
        </p:nvSpPr>
        <p:spPr>
          <a:xfrm rot="5400000">
            <a:off x="6448425" y="28321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6" name="Ellipszis 65"/>
          <p:cNvSpPr/>
          <p:nvPr/>
        </p:nvSpPr>
        <p:spPr>
          <a:xfrm rot="5400000">
            <a:off x="6235700" y="28368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7" name="Egyenes összekötő 66"/>
          <p:cNvCxnSpPr/>
          <p:nvPr/>
        </p:nvCxnSpPr>
        <p:spPr>
          <a:xfrm rot="10800000">
            <a:off x="7575550" y="2887663"/>
            <a:ext cx="4683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zis 67"/>
          <p:cNvSpPr/>
          <p:nvPr/>
        </p:nvSpPr>
        <p:spPr>
          <a:xfrm rot="5400000">
            <a:off x="7869238" y="28368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9" name="Ellipszis 68"/>
          <p:cNvSpPr/>
          <p:nvPr/>
        </p:nvSpPr>
        <p:spPr>
          <a:xfrm rot="5400000">
            <a:off x="7658100" y="28416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0" name="Egyenes összekötő 69"/>
          <p:cNvCxnSpPr/>
          <p:nvPr/>
        </p:nvCxnSpPr>
        <p:spPr>
          <a:xfrm rot="10800000">
            <a:off x="6865938" y="2887663"/>
            <a:ext cx="4683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zis 70"/>
          <p:cNvSpPr/>
          <p:nvPr/>
        </p:nvSpPr>
        <p:spPr>
          <a:xfrm rot="5400000">
            <a:off x="7158038" y="28368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2" name="Ellipszis 71"/>
          <p:cNvSpPr/>
          <p:nvPr/>
        </p:nvSpPr>
        <p:spPr>
          <a:xfrm rot="5400000">
            <a:off x="6946900" y="28416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3" name="Egyenes összekötő 72"/>
          <p:cNvCxnSpPr/>
          <p:nvPr/>
        </p:nvCxnSpPr>
        <p:spPr>
          <a:xfrm rot="10800000">
            <a:off x="6146800" y="3625850"/>
            <a:ext cx="466725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zis 73"/>
          <p:cNvSpPr/>
          <p:nvPr/>
        </p:nvSpPr>
        <p:spPr>
          <a:xfrm rot="5400000">
            <a:off x="6438900" y="35734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5" name="Ellipszis 74"/>
          <p:cNvSpPr/>
          <p:nvPr/>
        </p:nvSpPr>
        <p:spPr>
          <a:xfrm rot="5400000">
            <a:off x="6227763" y="35782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6" name="Egyenes összekötő 75"/>
          <p:cNvCxnSpPr/>
          <p:nvPr/>
        </p:nvCxnSpPr>
        <p:spPr>
          <a:xfrm rot="10800000">
            <a:off x="6865938" y="3625850"/>
            <a:ext cx="4683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zis 76"/>
          <p:cNvSpPr/>
          <p:nvPr/>
        </p:nvSpPr>
        <p:spPr>
          <a:xfrm rot="5400000">
            <a:off x="7158038" y="35734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8" name="Ellipszis 77"/>
          <p:cNvSpPr/>
          <p:nvPr/>
        </p:nvSpPr>
        <p:spPr>
          <a:xfrm rot="5400000">
            <a:off x="6946900" y="35782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9" name="Egyenes összekötő 78"/>
          <p:cNvCxnSpPr/>
          <p:nvPr/>
        </p:nvCxnSpPr>
        <p:spPr>
          <a:xfrm rot="10800000">
            <a:off x="7589838" y="3625850"/>
            <a:ext cx="466725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lipszis 79"/>
          <p:cNvSpPr/>
          <p:nvPr/>
        </p:nvSpPr>
        <p:spPr>
          <a:xfrm rot="5400000">
            <a:off x="7881938" y="35734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1" name="Ellipszis 80"/>
          <p:cNvSpPr/>
          <p:nvPr/>
        </p:nvSpPr>
        <p:spPr>
          <a:xfrm rot="5400000">
            <a:off x="7670800" y="35782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2" name="Egyenes összekötő 81"/>
          <p:cNvCxnSpPr/>
          <p:nvPr/>
        </p:nvCxnSpPr>
        <p:spPr>
          <a:xfrm rot="5400000">
            <a:off x="5793582" y="2491581"/>
            <a:ext cx="468312" cy="3175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82"/>
          <p:cNvCxnSpPr/>
          <p:nvPr/>
        </p:nvCxnSpPr>
        <p:spPr>
          <a:xfrm rot="10800000">
            <a:off x="5638800" y="2133600"/>
            <a:ext cx="2524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zis 83"/>
          <p:cNvSpPr/>
          <p:nvPr/>
        </p:nvSpPr>
        <p:spPr>
          <a:xfrm rot="5400000">
            <a:off x="5724525" y="20923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5" name="Egyenes összekötő 84"/>
          <p:cNvCxnSpPr/>
          <p:nvPr/>
        </p:nvCxnSpPr>
        <p:spPr>
          <a:xfrm rot="10800000">
            <a:off x="5648325" y="2889250"/>
            <a:ext cx="250825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zis 85"/>
          <p:cNvSpPr/>
          <p:nvPr/>
        </p:nvSpPr>
        <p:spPr>
          <a:xfrm rot="5400000">
            <a:off x="5734050" y="28463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7" name="Egyenes összekötő 86"/>
          <p:cNvCxnSpPr/>
          <p:nvPr/>
        </p:nvCxnSpPr>
        <p:spPr>
          <a:xfrm rot="10800000">
            <a:off x="5643563" y="3621088"/>
            <a:ext cx="2524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zis 87"/>
          <p:cNvSpPr/>
          <p:nvPr/>
        </p:nvSpPr>
        <p:spPr>
          <a:xfrm rot="5400000">
            <a:off x="5729288" y="357981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9" name="Egyenes összekötő 88"/>
          <p:cNvCxnSpPr/>
          <p:nvPr/>
        </p:nvCxnSpPr>
        <p:spPr>
          <a:xfrm rot="10800000">
            <a:off x="8296275" y="2130425"/>
            <a:ext cx="250825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lipszis 89"/>
          <p:cNvSpPr/>
          <p:nvPr/>
        </p:nvSpPr>
        <p:spPr>
          <a:xfrm rot="5400000">
            <a:off x="8382000" y="208915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1" name="Egyenes összekötő 90"/>
          <p:cNvCxnSpPr/>
          <p:nvPr/>
        </p:nvCxnSpPr>
        <p:spPr>
          <a:xfrm rot="10800000">
            <a:off x="8291513" y="2889250"/>
            <a:ext cx="2524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zis 91"/>
          <p:cNvSpPr/>
          <p:nvPr/>
        </p:nvSpPr>
        <p:spPr>
          <a:xfrm rot="5400000">
            <a:off x="8377238" y="28463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3" name="Egyenes összekötő 92"/>
          <p:cNvCxnSpPr/>
          <p:nvPr/>
        </p:nvCxnSpPr>
        <p:spPr>
          <a:xfrm rot="10800000">
            <a:off x="8296275" y="3633788"/>
            <a:ext cx="250825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lipszis 93"/>
          <p:cNvSpPr/>
          <p:nvPr/>
        </p:nvSpPr>
        <p:spPr>
          <a:xfrm rot="5400000">
            <a:off x="8382000" y="359251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5" name="Egyenes összekötő 94"/>
          <p:cNvCxnSpPr/>
          <p:nvPr/>
        </p:nvCxnSpPr>
        <p:spPr>
          <a:xfrm rot="16200000">
            <a:off x="7329488" y="1870075"/>
            <a:ext cx="2524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zis 95"/>
          <p:cNvSpPr/>
          <p:nvPr/>
        </p:nvSpPr>
        <p:spPr>
          <a:xfrm rot="10800000">
            <a:off x="7412038" y="18288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7" name="Egyenes összekötő 96"/>
          <p:cNvCxnSpPr/>
          <p:nvPr/>
        </p:nvCxnSpPr>
        <p:spPr>
          <a:xfrm rot="16200000">
            <a:off x="8046244" y="1875632"/>
            <a:ext cx="250825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zis 97"/>
          <p:cNvSpPr/>
          <p:nvPr/>
        </p:nvSpPr>
        <p:spPr>
          <a:xfrm rot="10800000">
            <a:off x="8126413" y="18335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9" name="Egyenes összekötő 98"/>
          <p:cNvCxnSpPr/>
          <p:nvPr/>
        </p:nvCxnSpPr>
        <p:spPr>
          <a:xfrm rot="16200000">
            <a:off x="6610351" y="1870075"/>
            <a:ext cx="2524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zis 99"/>
          <p:cNvSpPr/>
          <p:nvPr/>
        </p:nvSpPr>
        <p:spPr>
          <a:xfrm rot="10800000">
            <a:off x="6691313" y="18288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1" name="Egyenes összekötő 100"/>
          <p:cNvCxnSpPr/>
          <p:nvPr/>
        </p:nvCxnSpPr>
        <p:spPr>
          <a:xfrm rot="16200000">
            <a:off x="5903913" y="1870075"/>
            <a:ext cx="2524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lipszis 101"/>
          <p:cNvSpPr/>
          <p:nvPr/>
        </p:nvSpPr>
        <p:spPr>
          <a:xfrm rot="10800000">
            <a:off x="5984875" y="18288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3" name="Egyenes összekötő 102"/>
          <p:cNvCxnSpPr/>
          <p:nvPr/>
        </p:nvCxnSpPr>
        <p:spPr>
          <a:xfrm rot="16200000">
            <a:off x="8035926" y="3863975"/>
            <a:ext cx="2524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zis 103"/>
          <p:cNvSpPr/>
          <p:nvPr/>
        </p:nvSpPr>
        <p:spPr>
          <a:xfrm rot="10800000">
            <a:off x="8118475" y="38227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5" name="Egyenes összekötő 104"/>
          <p:cNvCxnSpPr/>
          <p:nvPr/>
        </p:nvCxnSpPr>
        <p:spPr>
          <a:xfrm rot="16200000">
            <a:off x="7319962" y="3868738"/>
            <a:ext cx="2524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zis 105"/>
          <p:cNvSpPr/>
          <p:nvPr/>
        </p:nvSpPr>
        <p:spPr>
          <a:xfrm rot="10800000">
            <a:off x="7402513" y="38258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7" name="Egyenes összekötő 106"/>
          <p:cNvCxnSpPr/>
          <p:nvPr/>
        </p:nvCxnSpPr>
        <p:spPr>
          <a:xfrm rot="16200000">
            <a:off x="6613525" y="3868738"/>
            <a:ext cx="2524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llipszis 107"/>
          <p:cNvSpPr/>
          <p:nvPr/>
        </p:nvSpPr>
        <p:spPr>
          <a:xfrm rot="10800000">
            <a:off x="6696075" y="38258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9" name="Egyenes összekötő 108"/>
          <p:cNvCxnSpPr/>
          <p:nvPr/>
        </p:nvCxnSpPr>
        <p:spPr>
          <a:xfrm rot="16200000">
            <a:off x="5904706" y="3872707"/>
            <a:ext cx="250825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zis 109"/>
          <p:cNvSpPr/>
          <p:nvPr/>
        </p:nvSpPr>
        <p:spPr>
          <a:xfrm rot="10800000">
            <a:off x="5984875" y="38306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1" name="Ellipszis 110"/>
          <p:cNvSpPr/>
          <p:nvPr/>
        </p:nvSpPr>
        <p:spPr>
          <a:xfrm>
            <a:off x="5980113" y="33020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2" name="Ellipszis 111"/>
          <p:cNvSpPr/>
          <p:nvPr/>
        </p:nvSpPr>
        <p:spPr>
          <a:xfrm>
            <a:off x="5980113" y="33020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3" name="Szövegdoboz 21"/>
          <p:cNvSpPr txBox="1">
            <a:spLocks noChangeArrowheads="1"/>
          </p:cNvSpPr>
          <p:nvPr/>
        </p:nvSpPr>
        <p:spPr bwMode="auto">
          <a:xfrm>
            <a:off x="6538913" y="2719388"/>
            <a:ext cx="427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As</a:t>
            </a:r>
          </a:p>
        </p:txBody>
      </p:sp>
      <p:sp>
        <p:nvSpPr>
          <p:cNvPr id="114" name="Ellipszis 113"/>
          <p:cNvSpPr/>
          <p:nvPr/>
        </p:nvSpPr>
        <p:spPr>
          <a:xfrm rot="5400000">
            <a:off x="6972300" y="2587625"/>
            <a:ext cx="88900" cy="88900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5" name="Ellipszis 114"/>
          <p:cNvSpPr/>
          <p:nvPr/>
        </p:nvSpPr>
        <p:spPr>
          <a:xfrm rot="5400000">
            <a:off x="6969125" y="25812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18" name="Egyenes összekötő 117"/>
          <p:cNvCxnSpPr>
            <a:stCxn id="115" idx="5"/>
          </p:cNvCxnSpPr>
          <p:nvPr/>
        </p:nvCxnSpPr>
        <p:spPr>
          <a:xfrm rot="10800000" flipV="1">
            <a:off x="6846888" y="2657475"/>
            <a:ext cx="136525" cy="1412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3"/>
          <p:cNvSpPr txBox="1">
            <a:spLocks noRot="1" noChangeArrowheads="1"/>
          </p:cNvSpPr>
          <p:nvPr/>
        </p:nvSpPr>
        <p:spPr bwMode="auto">
          <a:xfrm>
            <a:off x="427038" y="3973513"/>
            <a:ext cx="866933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kristály kifelé semleges töltésű marad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donor atom elveszíti egy elektronját, pozitív ionná válik de nem töltéshordozó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 – elektron 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arány megmarad</a:t>
            </a:r>
            <a:endParaRPr lang="hu-HU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Vezetőképesség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Elsősorban a szennyezés miatt keletkezett szabad elektronok határozzák meg </a:t>
            </a: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elektronvezetés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Termikus töltéshordozó párok is keletkeznek, de a lyukak könnyebben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rekombinálódnak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Több szabad elektron!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Csekély mennyiségű lyuk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Elektron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többségi töltéshordozó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Lyuk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kisebbségi töltéshordozó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7 C 0.00486 -0.00023 0.00798 -0.00416 0.0125 -0.00578 C 0.01441 -0.00648 0.01805 -0.0074 0.01805 -0.0074 C 0.01979 -0.00902 0.02135 -0.00971 0.02344 -0.01064 C 0.02552 -0.01249 0.02726 -0.01319 0.02969 -0.01388 C 0.08542 -0.01295 0.05729 -0.0229 0.07378 -0.0074 C 0.07465 -0.00416 0.0743 -0.00277 0.07691 -0.00162 C 0.07812 0.00347 0.08142 0.00579 0.08298 0.01065 C 0.08385 0.01319 0.08611 0.01805 0.08611 0.01805 C 0.08698 0.02314 0.0875 0.02707 0.08785 0.03263 C 0.08767 0.04188 0.08854 0.05553 0.0842 0.06456 C 0.08403 0.06548 0.08403 0.06641 0.08368 0.0671 C 0.08316 0.0678 0.08194 0.0678 0.08177 0.06872 C 0.08021 0.07682 0.08298 0.08191 0.07743 0.08654 C 0.07587 0.08955 0.07517 0.08978 0.07257 0.0907 C 0.06701 0.09533 0.06076 0.0944 0.05417 0.09487 C 0.04896 0.09625 0.04358 0.09764 0.03819 0.0988 C 0.03576 0.10111 0.03333 0.1032 0.0309 0.10551 C 0.02812 0.11106 0.02986 0.10991 0.02656 0.11106 C 0.0243 0.11338 0.02326 0.11592 0.02101 0.11777 C 0.01753 0.12448 0.01736 0.13397 0.0125 0.13906 C 0.01198 0.14068 0.01215 0.14276 0.01128 0.14392 C 0.0092 0.14693 0.0066 0.14831 0.00451 0.15132 C 0.0026 0.15988 0.00538 0.15086 0.00208 0.15526 C 0.00156 0.15595 0.00173 0.15711 0.00139 0.1578 C 0.00035 0.16058 -0.00139 0.1615 -0.00347 0.16266 C -0.00625 0.16844 -0.00469 0.16636 -0.00781 0.16914 C -0.01215 0.17793 -0.01528 0.19066 -0.02379 0.19366 C -0.03837 0.19297 -0.04045 0.19274 -0.05191 0.18811 C -0.05365 0.18441 -0.05556 0.17955 -0.05816 0.17747 C -0.05903 0.17307 -0.06007 0.16891 -0.06302 0.16682 C -0.06806 0.15618 -0.06788 0.14577 -0.07031 0.13397 C -0.07205 0.10088 -0.07136 0.12124 -0.07031 0.05808 C -0.07014 0.04188 -0.07118 0.04651 -0.0691 0.03911 C -0.0684 0.03402 -0.06806 0.02499 -0.06476 0.02129 C -0.06424 0.01851 -0.06354 0.01643 -0.06233 0.01389 C -0.06146 0.00972 -0.05972 0.00694 -0.05747 0.00394 C -0.05729 0.00301 -0.0566 -0.00023 -0.05625 -0.00092 C -0.05556 -0.00254 -0.05382 -0.00578 -0.05382 -0.00578 C -0.05313 -0.00971 -0.05243 -0.01434 -0.04948 -0.0155 C -0.04774 -0.01712 -0.04653 -0.01874 -0.04462 -0.01966 C -0.04184 -0.02984 -0.02917 -0.02591 -0.02309 -0.02614 C -0.01684 -0.02684 -0.01007 -0.02707 -0.00417 -0.03031 C 0.00017 -0.03933 -0.00625 -0.0266 -0.00104 -0.03447 C 0.00156 -0.0384 0.00295 -0.0428 0.00625 -0.04581 C 0.00798 -0.05599 0.01111 -0.06571 0.0125 -0.07612 C 0.01302 -0.08537 0.01354 -0.09463 0.01423 -0.10388 C 0.00851 -0.10597 0.01406 -0.10967 0.00937 -0.1136 C 0.00746 -0.11777 0.00364 -0.11823 0.00017 -0.11939 C -0.00677 -0.12517 -0.0158 -0.12656 -0.02379 -0.12748 C -0.0342 -0.13304 -0.04236 -0.12586 -0.05191 -0.12355 C -0.05868 -0.12031 -0.04844 -0.12563 -0.05556 -0.12031 C -0.05695 -0.11939 -0.05851 -0.11915 -0.0599 -0.11869 C -0.06267 -0.11268 -0.06111 -0.11476 -0.06424 -0.11198 C -0.06476 -0.10944 -0.06615 -0.10481 -0.06615 -0.10481 C -0.06649 -0.09417 -0.06563 -0.07635 -0.06858 -0.06548 C -0.06927 -0.05946 -0.07136 -0.04928 -0.07535 -0.04581 C -0.07639 -0.04095 -0.08316 -0.03239 -0.08629 -0.02938 C -0.09202 -0.01851 -0.10122 -0.0118 -0.11146 -0.01064 C -0.11702 -0.00995 -0.12795 -0.00902 -0.12795 -0.00902 C -0.1309 -0.00833 -0.13368 -0.00694 -0.13663 -0.00578 C -0.13785 -0.00486 -0.13924 -0.00439 -0.14028 -0.00324 C -0.14202 -0.00139 -0.14323 0.00139 -0.14514 0.00324 C -0.14601 0.00648 -0.14705 0.0081 -0.14896 0.01065 C -0.14965 0.01342 -0.15035 0.01597 -0.15139 0.01874 C -0.15191 0.02684 -0.15278 0.03216 -0.15313 0.04073 C -0.15243 0.05044 -0.14792 0.06988 -0.14028 0.07358 C -0.13872 0.07636 -0.13958 0.07589 -0.13715 0.07682 C -0.13577 0.07728 -0.13299 0.07844 -0.13299 0.07844 C -0.12917 0.08168 -0.12448 0.08122 -0.12014 0.08168 C -0.10208 0.087 -0.07986 0.08445 -0.06233 0.08492 C -0.05625 0.08353 -0.04653 0.08561 -0.04149 0.08584 C -0.01563 0.08955 0.01094 0.08723 0.03698 0.08816 C 0.04114 0.08885 0.04531 0.08931 0.0493 0.0907 C 0.05156 0.09278 0.05347 0.09394 0.05608 0.09487 C 0.05868 0.09718 0.06042 0.09926 0.06337 0.10042 C 0.06423 0.10389 0.06545 0.10366 0.06771 0.10551 C 0.0684 0.10898 0.0691 0.11083 0.07135 0.11268 C 0.07413 0.11847 0.07239 0.11731 0.07569 0.11847 C 0.0776 0.12263 0.08055 0.12587 0.08368 0.12842 C 0.08542 0.13605 0.08854 0.14577 0.0934 0.1504 C 0.09496 0.1534 0.09722 0.15641 0.09965 0.15849 C 0.10156 0.16266 0.10451 0.16659 0.10764 0.16914 C 0.10937 0.17261 0.11094 0.17353 0.11371 0.17585 C 0.11667 0.1814 0.12465 0.18857 0.12969 0.19042 C 0.13802 0.18973 0.14601 0.19042 0.15364 0.18557 C 0.15469 0.19066 0.15781 0.1858 0.16024 0.18395 C 0.1618 0.18279 0.16528 0.18071 0.16528 0.18071 C 0.16753 0.17747 0.17101 0.1733 0.17378 0.17076 C 0.17673 0.16497 0.17639 0.16104 0.17691 0.15364 C 0.17656 0.14415 0.17743 0.1305 0.17326 0.12171 C 0.17187 0.11523 0.17292 0.11777 0.17066 0.11361 C 0.1691 0.10597 0.16302 0.10227 0.15851 0.09811 C 0.15677 0.0944 0.15555 0.09579 0.15295 0.09325 C 0.14132 0.08214 0.13142 0.08399 0.11614 0.0833 C 0.11215 0.0826 0.10833 0.08145 0.10451 0.08006 C 0.10243 0.07728 0.10017 0.07312 0.09774 0.07104 C 0.09479 0.06502 0.09219 0.05877 0.08906 0.05299 C 0.0875 0.04628 0.08628 0.03887 0.08542 0.03193 C 0.08524 0.02152 0.08524 0.01111 0.08489 0.0007 C 0.08455 -0.00833 0.07153 -0.0192 0.0658 -0.02128 C 0.05868 -0.02082 0.0526 -0.01874 0.04566 -0.01804 C 0.01753 -0.01133 -0.01146 -0.01642 -0.03976 -0.01874 C -0.0507 -0.01828 -0.0566 -0.01781 -0.06615 -0.01642 C -0.07014 -0.01434 -0.07222 -0.01272 -0.07587 -0.00995 C -0.07865 -0.00416 -0.07691 -0.00532 -0.08021 -0.00416 C -0.08195 -0.00046 -0.08438 -0.00046 -0.0875 0.0007 C -0.0974 0.00047 -0.11094 0.00255 -0.12136 -0.00254 C -0.12222 -0.00416 -0.12361 -0.00555 -0.12431 -0.0074 C -0.12726 -0.01457 -0.12691 -0.02267 -0.13056 -0.02938 C -0.13108 -0.03285 -0.13177 -0.03517 -0.13299 -0.0384 C -0.13351 -0.04164 -0.13455 -0.04373 -0.13542 -0.04673 C -0.13611 -0.05252 -0.13698 -0.05853 -0.13854 -0.06386 C -0.13924 -0.07404 -0.14097 -0.07959 -0.13906 -0.0907 C -0.13872 -0.09324 -0.13594 -0.09741 -0.13594 -0.09741 C -0.13455 -0.10643 -0.13681 -0.09555 -0.13351 -0.10226 C -0.13281 -0.10365 -0.13333 -0.10666 -0.13229 -0.10805 C -0.13108 -0.10967 -0.12622 -0.11013 -0.125 -0.11036 C -0.12014 -0.11268 -0.12205 -0.11221 -0.11267 -0.11036 C -0.11042 -0.1099 -0.10816 -0.10874 -0.1059 -0.10805 C -0.10504 -0.10782 -0.10347 -0.10712 -0.10347 -0.10712 C -0.10104 -0.10481 -0.09809 -0.10365 -0.09549 -0.10134 C -0.09358 -0.09949 -0.09271 -0.09671 -0.09063 -0.09486 C -0.08872 -0.08861 -0.08472 -0.08561 -0.08195 -0.08028 C -0.0809 -0.07566 -0.07969 -0.06987 -0.07656 -0.0671 C -0.07465 -0.05946 -0.0717 -0.05252 -0.06736 -0.04673 C -0.06632 -0.04303 -0.06649 -0.03979 -0.06354 -0.0384 C -0.06163 -0.03493 -0.06007 -0.03262 -0.05695 -0.031 C -0.05469 -0.02822 -0.05521 -0.02499 -0.05191 -0.02383 C -0.05156 -0.0229 -0.05122 -0.02198 -0.0507 -0.02128 C -0.05017 -0.02059 -0.04931 -0.02036 -0.04896 -0.01966 C -0.04861 -0.01897 -0.04879 -0.01758 -0.04827 -0.01712 C -0.04757 -0.01642 -0.04045 -0.01365 -0.03906 -0.01319 C -0.03715 -0.01157 -0.03559 -0.01064 -0.03351 -0.00995 C -0.02552 -0.00254 -0.01424 -0.00324 -0.00538 0.00162 C -0.00139 0.00047 -0.0033 0.0007 0.00017 0.0007 Z " pathEditMode="relative" ptsTypes="ffffffffffffffffffffffffffffffffffffffffffffffffffffffffffffffffffffffffffffffffffffffffffffffffffffffffffffffffffffffffffffffffffffffff">
                                      <p:cBhvr>
                                        <p:cTn id="358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1" grpId="0" animBg="1"/>
      <p:bldP spid="32" grpId="0"/>
      <p:bldP spid="33" grpId="0" animBg="1"/>
      <p:bldP spid="34" grpId="0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2" grpId="0" animBg="1"/>
      <p:bldP spid="63" grpId="0" animBg="1"/>
      <p:bldP spid="65" grpId="0" animBg="1"/>
      <p:bldP spid="66" grpId="0" animBg="1"/>
      <p:bldP spid="68" grpId="0" animBg="1"/>
      <p:bldP spid="69" grpId="0" animBg="1"/>
      <p:bldP spid="71" grpId="0" animBg="1"/>
      <p:bldP spid="72" grpId="0" animBg="1"/>
      <p:bldP spid="74" grpId="0" animBg="1"/>
      <p:bldP spid="75" grpId="0" animBg="1"/>
      <p:bldP spid="77" grpId="0" animBg="1"/>
      <p:bldP spid="78" grpId="0" animBg="1"/>
      <p:bldP spid="80" grpId="0" animBg="1"/>
      <p:bldP spid="81" grpId="0" animBg="1"/>
      <p:bldP spid="84" grpId="0" animBg="1"/>
      <p:bldP spid="86" grpId="0" animBg="1"/>
      <p:bldP spid="88" grpId="0" animBg="1"/>
      <p:bldP spid="90" grpId="0" animBg="1"/>
      <p:bldP spid="92" grpId="0" animBg="1"/>
      <p:bldP spid="94" grpId="0" animBg="1"/>
      <p:bldP spid="96" grpId="0" animBg="1"/>
      <p:bldP spid="98" grpId="0" animBg="1"/>
      <p:bldP spid="100" grpId="0" animBg="1"/>
      <p:bldP spid="102" grpId="0" animBg="1"/>
      <p:bldP spid="104" grpId="0" animBg="1"/>
      <p:bldP spid="106" grpId="0" animBg="1"/>
      <p:bldP spid="108" grpId="0" animBg="1"/>
      <p:bldP spid="110" grpId="0" animBg="1"/>
      <p:bldP spid="111" grpId="0" animBg="1"/>
      <p:bldP spid="112" grpId="0" animBg="1"/>
      <p:bldP spid="113" grpId="0"/>
      <p:bldP spid="114" grpId="0" animBg="1"/>
      <p:bldP spid="115" grpId="0" animBg="1"/>
      <p:bldP spid="1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Szennyezett félvezetők 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4751388" cy="269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p típusú szennyezés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Egyel kevesebb valenciaelektronnal rendelkező atomot juttatnak a rácsszerkezetbe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Akceptor szennyezés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Bór</a:t>
            </a:r>
            <a:r>
              <a:rPr lang="hu-HU" sz="1200" dirty="0" smtClean="0"/>
              <a:t> (B), </a:t>
            </a:r>
            <a:r>
              <a:rPr lang="hu-HU" sz="1200" dirty="0" smtClean="0">
                <a:solidFill>
                  <a:srgbClr val="FFFF99"/>
                </a:solidFill>
              </a:rPr>
              <a:t>alumínium</a:t>
            </a:r>
            <a:r>
              <a:rPr lang="hu-HU" sz="1200" dirty="0" smtClean="0"/>
              <a:t> (</a:t>
            </a:r>
            <a:r>
              <a:rPr lang="hu-HU" sz="1200" dirty="0" err="1" smtClean="0"/>
              <a:t>Al</a:t>
            </a:r>
            <a:r>
              <a:rPr lang="hu-HU" sz="1200" dirty="0" smtClean="0"/>
              <a:t>),</a:t>
            </a:r>
            <a:r>
              <a:rPr lang="hu-HU" sz="1200" dirty="0" smtClean="0">
                <a:solidFill>
                  <a:srgbClr val="FFFF99"/>
                </a:solidFill>
              </a:rPr>
              <a:t> gallium </a:t>
            </a:r>
            <a:r>
              <a:rPr lang="hu-HU" sz="1200" dirty="0" smtClean="0"/>
              <a:t>(</a:t>
            </a:r>
            <a:r>
              <a:rPr lang="hu-HU" sz="1200" dirty="0" err="1" smtClean="0"/>
              <a:t>Ga</a:t>
            </a:r>
            <a:r>
              <a:rPr lang="hu-HU" sz="1200" dirty="0" smtClean="0"/>
              <a:t>) </a:t>
            </a:r>
            <a:r>
              <a:rPr lang="hu-HU" sz="1200" dirty="0" smtClean="0">
                <a:solidFill>
                  <a:srgbClr val="FFFF99"/>
                </a:solidFill>
              </a:rPr>
              <a:t>indium </a:t>
            </a:r>
            <a:r>
              <a:rPr lang="hu-HU" sz="1200" dirty="0" smtClean="0"/>
              <a:t>(</a:t>
            </a:r>
            <a:r>
              <a:rPr lang="hu-HU" sz="1200" dirty="0" err="1" smtClean="0"/>
              <a:t>In</a:t>
            </a:r>
            <a:r>
              <a:rPr lang="hu-HU" sz="1200" dirty="0" smtClean="0"/>
              <a:t>)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3 saját elektronnal a szomszédos </a:t>
            </a:r>
            <a:r>
              <a:rPr lang="hu-HU" sz="1400" dirty="0" err="1" smtClean="0">
                <a:solidFill>
                  <a:srgbClr val="FFFF99"/>
                </a:solidFill>
              </a:rPr>
              <a:t>Si</a:t>
            </a:r>
            <a:r>
              <a:rPr lang="hu-HU" sz="1400" dirty="0" smtClean="0"/>
              <a:t> atomokhoz kapcsolódik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negyedik kötési elektron valamelyik szomszédos </a:t>
            </a:r>
            <a:r>
              <a:rPr lang="hu-HU" sz="1400" dirty="0" err="1" smtClean="0"/>
              <a:t>Si</a:t>
            </a:r>
            <a:r>
              <a:rPr lang="hu-HU" sz="1400" dirty="0" smtClean="0"/>
              <a:t> atomról válik le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levált elektron helyén lyuk keletkezik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Növeli a szabad töltéshordozók számát</a:t>
            </a:r>
            <a:endParaRPr lang="hu-HU" sz="1800" dirty="0" smtClean="0">
              <a:solidFill>
                <a:srgbClr val="FFFF99"/>
              </a:solidFill>
            </a:endParaRPr>
          </a:p>
        </p:txBody>
      </p:sp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D8D9C-9F06-492D-A025-DA41CFAF8989}" type="slidenum">
              <a:rPr lang="hu-HU"/>
              <a:pPr>
                <a:defRPr/>
              </a:pPr>
              <a:t>12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249863" y="1522413"/>
            <a:ext cx="3671887" cy="26368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872163" y="345598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416" name="Szövegdoboz 14"/>
          <p:cNvSpPr txBox="1">
            <a:spLocks noChangeArrowheads="1"/>
          </p:cNvSpPr>
          <p:nvPr/>
        </p:nvSpPr>
        <p:spPr bwMode="auto">
          <a:xfrm>
            <a:off x="5827713" y="345598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10" name="Ellipszis 9"/>
          <p:cNvSpPr/>
          <p:nvPr/>
        </p:nvSpPr>
        <p:spPr>
          <a:xfrm>
            <a:off x="6583363" y="345598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418" name="Szövegdoboz 17"/>
          <p:cNvSpPr txBox="1">
            <a:spLocks noChangeArrowheads="1"/>
          </p:cNvSpPr>
          <p:nvPr/>
        </p:nvSpPr>
        <p:spPr bwMode="auto">
          <a:xfrm>
            <a:off x="6538913" y="345598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12" name="Ellipszis 11"/>
          <p:cNvSpPr/>
          <p:nvPr/>
        </p:nvSpPr>
        <p:spPr>
          <a:xfrm>
            <a:off x="7294563" y="345598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420" name="Szövegdoboz 27"/>
          <p:cNvSpPr txBox="1">
            <a:spLocks noChangeArrowheads="1"/>
          </p:cNvSpPr>
          <p:nvPr/>
        </p:nvSpPr>
        <p:spPr bwMode="auto">
          <a:xfrm>
            <a:off x="7250113" y="345598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14" name="Ellipszis 13"/>
          <p:cNvSpPr/>
          <p:nvPr/>
        </p:nvSpPr>
        <p:spPr>
          <a:xfrm>
            <a:off x="8005763" y="345598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422" name="Szövegdoboz 29"/>
          <p:cNvSpPr txBox="1">
            <a:spLocks noChangeArrowheads="1"/>
          </p:cNvSpPr>
          <p:nvPr/>
        </p:nvSpPr>
        <p:spPr bwMode="auto">
          <a:xfrm>
            <a:off x="7961313" y="345598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17" name="Ellipszis 16"/>
          <p:cNvSpPr/>
          <p:nvPr/>
        </p:nvSpPr>
        <p:spPr>
          <a:xfrm>
            <a:off x="5978525" y="23495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5978525" y="25669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5872163" y="197167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426" name="Szövegdoboz 23"/>
          <p:cNvSpPr txBox="1">
            <a:spLocks noChangeArrowheads="1"/>
          </p:cNvSpPr>
          <p:nvPr/>
        </p:nvSpPr>
        <p:spPr bwMode="auto">
          <a:xfrm>
            <a:off x="5827713" y="197167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1" name="Ellipszis 20"/>
          <p:cNvSpPr/>
          <p:nvPr/>
        </p:nvSpPr>
        <p:spPr>
          <a:xfrm>
            <a:off x="6583363" y="197167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428" name="Szövegdoboz 25"/>
          <p:cNvSpPr txBox="1">
            <a:spLocks noChangeArrowheads="1"/>
          </p:cNvSpPr>
          <p:nvPr/>
        </p:nvSpPr>
        <p:spPr bwMode="auto">
          <a:xfrm>
            <a:off x="6538913" y="197167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3" name="Ellipszis 22"/>
          <p:cNvSpPr/>
          <p:nvPr/>
        </p:nvSpPr>
        <p:spPr>
          <a:xfrm>
            <a:off x="7294563" y="197167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430" name="Szövegdoboz 35"/>
          <p:cNvSpPr txBox="1">
            <a:spLocks noChangeArrowheads="1"/>
          </p:cNvSpPr>
          <p:nvPr/>
        </p:nvSpPr>
        <p:spPr bwMode="auto">
          <a:xfrm>
            <a:off x="7250113" y="197167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5" name="Ellipszis 24"/>
          <p:cNvSpPr/>
          <p:nvPr/>
        </p:nvSpPr>
        <p:spPr>
          <a:xfrm>
            <a:off x="8005763" y="197167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432" name="Szövegdoboz 37"/>
          <p:cNvSpPr txBox="1">
            <a:spLocks noChangeArrowheads="1"/>
          </p:cNvSpPr>
          <p:nvPr/>
        </p:nvSpPr>
        <p:spPr bwMode="auto">
          <a:xfrm>
            <a:off x="7961313" y="197167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7" name="Ellipszis 26"/>
          <p:cNvSpPr/>
          <p:nvPr/>
        </p:nvSpPr>
        <p:spPr>
          <a:xfrm>
            <a:off x="5872163" y="272732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434" name="Szövegdoboz 19"/>
          <p:cNvSpPr txBox="1">
            <a:spLocks noChangeArrowheads="1"/>
          </p:cNvSpPr>
          <p:nvPr/>
        </p:nvSpPr>
        <p:spPr bwMode="auto">
          <a:xfrm>
            <a:off x="5827713" y="272732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9" name="Ellipszis 28"/>
          <p:cNvSpPr/>
          <p:nvPr/>
        </p:nvSpPr>
        <p:spPr>
          <a:xfrm>
            <a:off x="6583363" y="2727325"/>
            <a:ext cx="311150" cy="311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7294563" y="272732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437" name="Szövegdoboz 31"/>
          <p:cNvSpPr txBox="1">
            <a:spLocks noChangeArrowheads="1"/>
          </p:cNvSpPr>
          <p:nvPr/>
        </p:nvSpPr>
        <p:spPr bwMode="auto">
          <a:xfrm>
            <a:off x="7250113" y="272732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33" name="Ellipszis 32"/>
          <p:cNvSpPr/>
          <p:nvPr/>
        </p:nvSpPr>
        <p:spPr>
          <a:xfrm>
            <a:off x="8005763" y="2727325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439" name="Szövegdoboz 33"/>
          <p:cNvSpPr txBox="1">
            <a:spLocks noChangeArrowheads="1"/>
          </p:cNvSpPr>
          <p:nvPr/>
        </p:nvSpPr>
        <p:spPr bwMode="auto">
          <a:xfrm>
            <a:off x="7961313" y="2727325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36" name="Ellipszis 35"/>
          <p:cNvSpPr/>
          <p:nvPr/>
        </p:nvSpPr>
        <p:spPr>
          <a:xfrm>
            <a:off x="6694488" y="235585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8" name="Egyenes összekötő 37"/>
          <p:cNvCxnSpPr/>
          <p:nvPr/>
        </p:nvCxnSpPr>
        <p:spPr>
          <a:xfrm rot="5400000">
            <a:off x="7219950" y="2506663"/>
            <a:ext cx="4683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zis 38"/>
          <p:cNvSpPr/>
          <p:nvPr/>
        </p:nvSpPr>
        <p:spPr>
          <a:xfrm>
            <a:off x="7404100" y="23637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1" name="Egyenes összekötő 40"/>
          <p:cNvCxnSpPr/>
          <p:nvPr/>
        </p:nvCxnSpPr>
        <p:spPr>
          <a:xfrm rot="5400000">
            <a:off x="7939087" y="2506663"/>
            <a:ext cx="4683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zis 41"/>
          <p:cNvSpPr/>
          <p:nvPr/>
        </p:nvSpPr>
        <p:spPr>
          <a:xfrm>
            <a:off x="8124825" y="23637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3" name="Ellipszis 42"/>
          <p:cNvSpPr/>
          <p:nvPr/>
        </p:nvSpPr>
        <p:spPr>
          <a:xfrm>
            <a:off x="8124825" y="25812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 rot="5400000">
            <a:off x="5794376" y="3225800"/>
            <a:ext cx="4683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zis 44"/>
          <p:cNvSpPr/>
          <p:nvPr/>
        </p:nvSpPr>
        <p:spPr>
          <a:xfrm>
            <a:off x="5978525" y="30829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6" name="Egyenes összekötő 45"/>
          <p:cNvCxnSpPr/>
          <p:nvPr/>
        </p:nvCxnSpPr>
        <p:spPr>
          <a:xfrm rot="5400000">
            <a:off x="6500812" y="3243263"/>
            <a:ext cx="4683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zis 46"/>
          <p:cNvSpPr/>
          <p:nvPr/>
        </p:nvSpPr>
        <p:spPr>
          <a:xfrm>
            <a:off x="6684963" y="31003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8" name="Ellipszis 47"/>
          <p:cNvSpPr/>
          <p:nvPr/>
        </p:nvSpPr>
        <p:spPr>
          <a:xfrm>
            <a:off x="6686550" y="33178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9" name="Egyenes összekötő 48"/>
          <p:cNvCxnSpPr/>
          <p:nvPr/>
        </p:nvCxnSpPr>
        <p:spPr>
          <a:xfrm rot="5400000">
            <a:off x="7224713" y="3238500"/>
            <a:ext cx="4683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zis 49"/>
          <p:cNvSpPr/>
          <p:nvPr/>
        </p:nvSpPr>
        <p:spPr>
          <a:xfrm>
            <a:off x="7408863" y="30956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2" name="Egyenes összekötő 51"/>
          <p:cNvCxnSpPr/>
          <p:nvPr/>
        </p:nvCxnSpPr>
        <p:spPr>
          <a:xfrm rot="5400000">
            <a:off x="7935912" y="3233738"/>
            <a:ext cx="4683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zis 52"/>
          <p:cNvSpPr/>
          <p:nvPr/>
        </p:nvSpPr>
        <p:spPr>
          <a:xfrm>
            <a:off x="8120063" y="309245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" name="Ellipszis 53"/>
          <p:cNvSpPr/>
          <p:nvPr/>
        </p:nvSpPr>
        <p:spPr>
          <a:xfrm>
            <a:off x="8120063" y="33099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5" name="Egyenes összekötő 54"/>
          <p:cNvCxnSpPr/>
          <p:nvPr/>
        </p:nvCxnSpPr>
        <p:spPr>
          <a:xfrm rot="10800000">
            <a:off x="6145213" y="2128838"/>
            <a:ext cx="4683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zis 55"/>
          <p:cNvSpPr/>
          <p:nvPr/>
        </p:nvSpPr>
        <p:spPr>
          <a:xfrm rot="5400000">
            <a:off x="6438900" y="20780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7" name="Ellipszis 56"/>
          <p:cNvSpPr/>
          <p:nvPr/>
        </p:nvSpPr>
        <p:spPr>
          <a:xfrm rot="5400000">
            <a:off x="6226175" y="20828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8" name="Egyenes összekötő 57"/>
          <p:cNvCxnSpPr/>
          <p:nvPr/>
        </p:nvCxnSpPr>
        <p:spPr>
          <a:xfrm rot="10800000">
            <a:off x="6861175" y="2130425"/>
            <a:ext cx="4683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zis 59"/>
          <p:cNvSpPr/>
          <p:nvPr/>
        </p:nvSpPr>
        <p:spPr>
          <a:xfrm rot="5400000">
            <a:off x="6942138" y="20828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1" name="Egyenes összekötő 60"/>
          <p:cNvCxnSpPr/>
          <p:nvPr/>
        </p:nvCxnSpPr>
        <p:spPr>
          <a:xfrm rot="10800000">
            <a:off x="7572375" y="2130425"/>
            <a:ext cx="4683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zis 61"/>
          <p:cNvSpPr/>
          <p:nvPr/>
        </p:nvSpPr>
        <p:spPr>
          <a:xfrm rot="5400000">
            <a:off x="7864475" y="20780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Ellipszis 62"/>
          <p:cNvSpPr/>
          <p:nvPr/>
        </p:nvSpPr>
        <p:spPr>
          <a:xfrm rot="5400000">
            <a:off x="7653338" y="20828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4" name="Egyenes összekötő 63"/>
          <p:cNvCxnSpPr/>
          <p:nvPr/>
        </p:nvCxnSpPr>
        <p:spPr>
          <a:xfrm rot="10800000">
            <a:off x="6154738" y="2884488"/>
            <a:ext cx="4683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zis 64"/>
          <p:cNvSpPr/>
          <p:nvPr/>
        </p:nvSpPr>
        <p:spPr>
          <a:xfrm rot="5400000">
            <a:off x="6448425" y="28321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6" name="Ellipszis 65"/>
          <p:cNvSpPr/>
          <p:nvPr/>
        </p:nvSpPr>
        <p:spPr>
          <a:xfrm rot="5400000">
            <a:off x="6235700" y="28368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7" name="Egyenes összekötő 66"/>
          <p:cNvCxnSpPr/>
          <p:nvPr/>
        </p:nvCxnSpPr>
        <p:spPr>
          <a:xfrm rot="10800000">
            <a:off x="7575550" y="2887663"/>
            <a:ext cx="4683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zis 68"/>
          <p:cNvSpPr/>
          <p:nvPr/>
        </p:nvSpPr>
        <p:spPr>
          <a:xfrm rot="5400000">
            <a:off x="7658100" y="28416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0" name="Egyenes összekötő 69"/>
          <p:cNvCxnSpPr/>
          <p:nvPr/>
        </p:nvCxnSpPr>
        <p:spPr>
          <a:xfrm rot="10800000">
            <a:off x="6865938" y="2887663"/>
            <a:ext cx="4683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zis 70"/>
          <p:cNvSpPr/>
          <p:nvPr/>
        </p:nvSpPr>
        <p:spPr>
          <a:xfrm rot="5400000">
            <a:off x="7158038" y="28368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2" name="Ellipszis 71"/>
          <p:cNvSpPr/>
          <p:nvPr/>
        </p:nvSpPr>
        <p:spPr>
          <a:xfrm rot="5400000">
            <a:off x="6946900" y="28416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3" name="Egyenes összekötő 72"/>
          <p:cNvCxnSpPr/>
          <p:nvPr/>
        </p:nvCxnSpPr>
        <p:spPr>
          <a:xfrm rot="10800000">
            <a:off x="6146800" y="3625850"/>
            <a:ext cx="466725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zis 73"/>
          <p:cNvSpPr/>
          <p:nvPr/>
        </p:nvSpPr>
        <p:spPr>
          <a:xfrm rot="5400000">
            <a:off x="6438900" y="35734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5" name="Ellipszis 74"/>
          <p:cNvSpPr/>
          <p:nvPr/>
        </p:nvSpPr>
        <p:spPr>
          <a:xfrm rot="5400000">
            <a:off x="6227763" y="35782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6" name="Egyenes összekötő 75"/>
          <p:cNvCxnSpPr/>
          <p:nvPr/>
        </p:nvCxnSpPr>
        <p:spPr>
          <a:xfrm rot="10800000">
            <a:off x="6865938" y="3625850"/>
            <a:ext cx="4683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zis 76"/>
          <p:cNvSpPr/>
          <p:nvPr/>
        </p:nvSpPr>
        <p:spPr>
          <a:xfrm rot="5400000">
            <a:off x="7158038" y="35734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8" name="Ellipszis 77"/>
          <p:cNvSpPr/>
          <p:nvPr/>
        </p:nvSpPr>
        <p:spPr>
          <a:xfrm rot="5400000">
            <a:off x="6946900" y="35782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9" name="Egyenes összekötő 78"/>
          <p:cNvCxnSpPr/>
          <p:nvPr/>
        </p:nvCxnSpPr>
        <p:spPr>
          <a:xfrm rot="10800000">
            <a:off x="7589838" y="3625850"/>
            <a:ext cx="466725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lipszis 79"/>
          <p:cNvSpPr/>
          <p:nvPr/>
        </p:nvSpPr>
        <p:spPr>
          <a:xfrm rot="5400000">
            <a:off x="7881938" y="35734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1" name="Ellipszis 80"/>
          <p:cNvSpPr/>
          <p:nvPr/>
        </p:nvSpPr>
        <p:spPr>
          <a:xfrm rot="5400000">
            <a:off x="7670800" y="35782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2" name="Egyenes összekötő 81"/>
          <p:cNvCxnSpPr/>
          <p:nvPr/>
        </p:nvCxnSpPr>
        <p:spPr>
          <a:xfrm rot="5400000">
            <a:off x="5793582" y="2491581"/>
            <a:ext cx="468312" cy="3175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82"/>
          <p:cNvCxnSpPr/>
          <p:nvPr/>
        </p:nvCxnSpPr>
        <p:spPr>
          <a:xfrm rot="10800000">
            <a:off x="5638800" y="2133600"/>
            <a:ext cx="2524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zis 83"/>
          <p:cNvSpPr/>
          <p:nvPr/>
        </p:nvSpPr>
        <p:spPr>
          <a:xfrm rot="5400000">
            <a:off x="5724525" y="20923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5" name="Egyenes összekötő 84"/>
          <p:cNvCxnSpPr/>
          <p:nvPr/>
        </p:nvCxnSpPr>
        <p:spPr>
          <a:xfrm rot="10800000">
            <a:off x="5648325" y="2889250"/>
            <a:ext cx="250825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zis 85"/>
          <p:cNvSpPr/>
          <p:nvPr/>
        </p:nvSpPr>
        <p:spPr>
          <a:xfrm rot="5400000">
            <a:off x="5734050" y="28463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7" name="Egyenes összekötő 86"/>
          <p:cNvCxnSpPr/>
          <p:nvPr/>
        </p:nvCxnSpPr>
        <p:spPr>
          <a:xfrm rot="10800000">
            <a:off x="5643563" y="3621088"/>
            <a:ext cx="2524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zis 87"/>
          <p:cNvSpPr/>
          <p:nvPr/>
        </p:nvSpPr>
        <p:spPr>
          <a:xfrm rot="5400000">
            <a:off x="5729288" y="357981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9" name="Egyenes összekötő 88"/>
          <p:cNvCxnSpPr/>
          <p:nvPr/>
        </p:nvCxnSpPr>
        <p:spPr>
          <a:xfrm rot="10800000">
            <a:off x="8296275" y="2130425"/>
            <a:ext cx="250825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lipszis 89"/>
          <p:cNvSpPr/>
          <p:nvPr/>
        </p:nvSpPr>
        <p:spPr>
          <a:xfrm rot="5400000">
            <a:off x="8382000" y="208915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1" name="Egyenes összekötő 90"/>
          <p:cNvCxnSpPr/>
          <p:nvPr/>
        </p:nvCxnSpPr>
        <p:spPr>
          <a:xfrm rot="10800000">
            <a:off x="8291513" y="2889250"/>
            <a:ext cx="2524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zis 91"/>
          <p:cNvSpPr/>
          <p:nvPr/>
        </p:nvSpPr>
        <p:spPr>
          <a:xfrm rot="5400000">
            <a:off x="8377238" y="28463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3" name="Egyenes összekötő 92"/>
          <p:cNvCxnSpPr/>
          <p:nvPr/>
        </p:nvCxnSpPr>
        <p:spPr>
          <a:xfrm rot="10800000">
            <a:off x="8296275" y="3633788"/>
            <a:ext cx="250825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lipszis 93"/>
          <p:cNvSpPr/>
          <p:nvPr/>
        </p:nvSpPr>
        <p:spPr>
          <a:xfrm rot="5400000">
            <a:off x="8382000" y="359251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5" name="Egyenes összekötő 94"/>
          <p:cNvCxnSpPr/>
          <p:nvPr/>
        </p:nvCxnSpPr>
        <p:spPr>
          <a:xfrm rot="16200000">
            <a:off x="7329488" y="1870075"/>
            <a:ext cx="2524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zis 95"/>
          <p:cNvSpPr/>
          <p:nvPr/>
        </p:nvSpPr>
        <p:spPr>
          <a:xfrm rot="10800000">
            <a:off x="7412038" y="18288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7" name="Egyenes összekötő 96"/>
          <p:cNvCxnSpPr/>
          <p:nvPr/>
        </p:nvCxnSpPr>
        <p:spPr>
          <a:xfrm rot="16200000">
            <a:off x="8046244" y="1875632"/>
            <a:ext cx="250825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zis 97"/>
          <p:cNvSpPr/>
          <p:nvPr/>
        </p:nvSpPr>
        <p:spPr>
          <a:xfrm rot="10800000">
            <a:off x="8126413" y="18335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9" name="Egyenes összekötő 98"/>
          <p:cNvCxnSpPr/>
          <p:nvPr/>
        </p:nvCxnSpPr>
        <p:spPr>
          <a:xfrm rot="16200000">
            <a:off x="6610351" y="1870075"/>
            <a:ext cx="2524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zis 99"/>
          <p:cNvSpPr/>
          <p:nvPr/>
        </p:nvSpPr>
        <p:spPr>
          <a:xfrm rot="10800000">
            <a:off x="6691313" y="18288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1" name="Egyenes összekötő 100"/>
          <p:cNvCxnSpPr/>
          <p:nvPr/>
        </p:nvCxnSpPr>
        <p:spPr>
          <a:xfrm rot="16200000">
            <a:off x="5903913" y="1870075"/>
            <a:ext cx="2524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lipszis 101"/>
          <p:cNvSpPr/>
          <p:nvPr/>
        </p:nvSpPr>
        <p:spPr>
          <a:xfrm rot="10800000">
            <a:off x="5984875" y="18288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3" name="Egyenes összekötő 102"/>
          <p:cNvCxnSpPr/>
          <p:nvPr/>
        </p:nvCxnSpPr>
        <p:spPr>
          <a:xfrm rot="16200000">
            <a:off x="8035926" y="3863975"/>
            <a:ext cx="2524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zis 103"/>
          <p:cNvSpPr/>
          <p:nvPr/>
        </p:nvSpPr>
        <p:spPr>
          <a:xfrm rot="10800000">
            <a:off x="8118475" y="38227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5" name="Egyenes összekötő 104"/>
          <p:cNvCxnSpPr/>
          <p:nvPr/>
        </p:nvCxnSpPr>
        <p:spPr>
          <a:xfrm rot="16200000">
            <a:off x="7319962" y="3868738"/>
            <a:ext cx="2524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zis 105"/>
          <p:cNvSpPr/>
          <p:nvPr/>
        </p:nvSpPr>
        <p:spPr>
          <a:xfrm rot="10800000">
            <a:off x="7402513" y="38258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7" name="Egyenes összekötő 106"/>
          <p:cNvCxnSpPr/>
          <p:nvPr/>
        </p:nvCxnSpPr>
        <p:spPr>
          <a:xfrm rot="16200000">
            <a:off x="6613525" y="3868738"/>
            <a:ext cx="2524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llipszis 107"/>
          <p:cNvSpPr/>
          <p:nvPr/>
        </p:nvSpPr>
        <p:spPr>
          <a:xfrm rot="10800000">
            <a:off x="6696075" y="38258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9" name="Egyenes összekötő 108"/>
          <p:cNvCxnSpPr/>
          <p:nvPr/>
        </p:nvCxnSpPr>
        <p:spPr>
          <a:xfrm rot="16200000">
            <a:off x="5904706" y="3872707"/>
            <a:ext cx="250825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zis 109"/>
          <p:cNvSpPr/>
          <p:nvPr/>
        </p:nvSpPr>
        <p:spPr>
          <a:xfrm rot="10800000">
            <a:off x="5984875" y="38306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1" name="Ellipszis 110"/>
          <p:cNvSpPr/>
          <p:nvPr/>
        </p:nvSpPr>
        <p:spPr>
          <a:xfrm>
            <a:off x="5980113" y="33020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2" name="Ellipszis 111"/>
          <p:cNvSpPr/>
          <p:nvPr/>
        </p:nvSpPr>
        <p:spPr>
          <a:xfrm>
            <a:off x="5980113" y="33020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1" name="Rectangle 3"/>
          <p:cNvSpPr txBox="1">
            <a:spLocks noRot="1" noChangeArrowheads="1"/>
          </p:cNvSpPr>
          <p:nvPr/>
        </p:nvSpPr>
        <p:spPr bwMode="auto">
          <a:xfrm>
            <a:off x="427038" y="3973513"/>
            <a:ext cx="90582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kristály kifelé semleges töltésű marad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Az akceptor atomnak egyel több elektronja van, negatív ionná válik de nem töltéshordozó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 – elektron 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arány megmarad</a:t>
            </a:r>
            <a:endParaRPr lang="hu-HU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Vezetőképesség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Elsősorban a szennyezés miatt keletkezett lyukak határozzák meg </a:t>
            </a: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– lyukvezetés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Termikus töltéshordozó párok is keletkeznek, de a szabad elektronok könnyebben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rekombinálódnak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Több lyuk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Csekély mennyiségű szabad elektron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Elektron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kisebbségi 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töltéshordozó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Lyuk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többségi 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töltéshordozó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7513" name="Szövegdoboz 21"/>
          <p:cNvSpPr txBox="1">
            <a:spLocks noChangeArrowheads="1"/>
          </p:cNvSpPr>
          <p:nvPr/>
        </p:nvSpPr>
        <p:spPr bwMode="auto">
          <a:xfrm>
            <a:off x="6538913" y="2719388"/>
            <a:ext cx="427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35" name="Egyenes összekötő 34"/>
          <p:cNvCxnSpPr/>
          <p:nvPr/>
        </p:nvCxnSpPr>
        <p:spPr>
          <a:xfrm rot="5400000">
            <a:off x="6508750" y="2497138"/>
            <a:ext cx="4683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Ellipszis 113"/>
          <p:cNvSpPr/>
          <p:nvPr/>
        </p:nvSpPr>
        <p:spPr>
          <a:xfrm rot="5400000">
            <a:off x="6697663" y="2549525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7" name="Ellipszis 116"/>
          <p:cNvSpPr/>
          <p:nvPr/>
        </p:nvSpPr>
        <p:spPr>
          <a:xfrm rot="5400000">
            <a:off x="7140575" y="2078038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9" name="Ellipszis 118"/>
          <p:cNvSpPr/>
          <p:nvPr/>
        </p:nvSpPr>
        <p:spPr>
          <a:xfrm rot="5400000">
            <a:off x="7138988" y="20796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0" name="Ellipszis 119"/>
          <p:cNvSpPr/>
          <p:nvPr/>
        </p:nvSpPr>
        <p:spPr>
          <a:xfrm rot="5400000">
            <a:off x="7407275" y="2568575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2" name="Ellipszis 121"/>
          <p:cNvSpPr/>
          <p:nvPr/>
        </p:nvSpPr>
        <p:spPr>
          <a:xfrm rot="5400000">
            <a:off x="7405688" y="25701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3" name="Ellipszis 122"/>
          <p:cNvSpPr/>
          <p:nvPr/>
        </p:nvSpPr>
        <p:spPr>
          <a:xfrm rot="5400000">
            <a:off x="7854950" y="2840038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4" name="Ellipszis 123"/>
          <p:cNvSpPr/>
          <p:nvPr/>
        </p:nvSpPr>
        <p:spPr>
          <a:xfrm rot="5400000">
            <a:off x="7853363" y="28416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5" name="Ellipszis 124"/>
          <p:cNvSpPr/>
          <p:nvPr/>
        </p:nvSpPr>
        <p:spPr>
          <a:xfrm rot="5400000">
            <a:off x="7416800" y="33020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6" name="Ellipszis 125"/>
          <p:cNvSpPr/>
          <p:nvPr/>
        </p:nvSpPr>
        <p:spPr>
          <a:xfrm rot="5400000">
            <a:off x="7415213" y="33035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22222E-6 C -0.00087 0.00278 -0.00121 0.00509 -0.00226 0.00764 C -0.0026 0.00972 -0.00399 0.01783 -0.00434 0.01945 C -0.00503 0.02176 -0.00642 0.02361 -0.00746 0.0257 C -0.01024 0.03125 -0.01389 0.04144 -0.01892 0.04306 C -0.02187 0.04699 -0.02483 0.05116 -0.0283 0.05417 C -0.02951 0.05672 -0.03142 0.05949 -0.03351 0.06042 C -0.03663 0.06667 -0.04323 0.06875 -0.04861 0.06875 " pathEditMode="relative" rAng="0" ptsTypes="fffffffA">
                                      <p:cBhvr>
                                        <p:cTn id="2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11111E-6 C -0.00088 -0.0037 -0.00296 -0.00695 -0.00417 -0.01042 C -0.00747 -0.01921 -0.00539 -0.02616 -0.01303 -0.03125 C -0.01442 -0.03403 -0.01667 -0.03704 -0.01876 -0.03889 C -0.02067 -0.04375 -0.02275 -0.04815 -0.02501 -0.05278 C -0.02605 -0.05486 -0.02761 -0.05903 -0.02761 -0.05903 C -0.02813 -0.07083 -0.02813 -0.06644 -0.02813 -0.07222 " pathEditMode="relative" ptsTypes="ffffffA">
                                      <p:cBhvr>
                                        <p:cTn id="2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69 C 4.72222E-6 -0.00115 -0.00053 -0.00648 -0.00105 -0.00787 C -0.00157 -0.00902 -0.00313 -0.01157 -0.00313 -0.01134 C -0.004 -0.01597 -0.00643 -0.0206 -0.00921 -0.02314 C -0.01181 -0.02801 -0.01615 -0.03125 -0.02049 -0.03333 C -0.0224 -0.03426 -0.02605 -0.03518 -0.02605 -0.03495 C -0.02691 -0.03842 -0.029 -0.03819 -0.03125 -0.03912 C -0.0323 -0.03958 -0.03421 -0.04027 -0.03421 -0.04004 C -0.03907 -0.04027 -0.04844 -0.03981 -0.04844 -0.03958 " pathEditMode="relative" rAng="0" ptsTypes="ffffffffA">
                                      <p:cBhvr>
                                        <p:cTn id="3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C 0.01267 -0.00231 0.00312 -0.00162 0.01093 -0.00416 C 0.01371 -0.00671 0.01753 -0.00717 0.02031 -0.00972 C 0.02135 -0.01064 0.02343 -0.0125 0.02343 -0.0125 C 0.02465 -0.01504 0.02517 -0.01643 0.0276 -0.01527 C 0.03194 -0.01713 0.02986 -0.01574 0.03385 -0.01944 C 0.03437 -0.0199 0.03541 -0.02083 0.03541 -0.02083 C 0.03645 -0.02291 0.03958 -0.02569 0.03958 -0.02569 C 0.04062 -0.02777 0.04375 -0.03055 0.04375 -0.03055 C 0.04513 -0.03333 0.046 -0.03611 0.04739 -0.03889 C 0.04843 -0.04838 0.04843 -0.05787 0.04843 -0.06736 " pathEditMode="relative" ptsTypes="ffffffffffA">
                                      <p:cBhvr>
                                        <p:cTn id="3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2" grpId="0" animBg="1"/>
      <p:bldP spid="124" grpId="0" animBg="1"/>
      <p:bldP spid="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Szennyezett félvezetők 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93113" cy="4918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Diffúziós áram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 gyakorlatban főleg inhomogén szennyezést alkalmaznak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töltéshordozó koncentráció különbség miatt áram indul meg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töltéshordozók a nagyobb sűrűségű helyről a kisebb sűrűségű felé áramlanak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Igyekszenek kitölteni a rendelkezésükre álló teret – </a:t>
            </a:r>
            <a:r>
              <a:rPr lang="hu-HU" sz="1200" dirty="0" smtClean="0"/>
              <a:t>Diffúziós áram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Ezzel felborul az anyag egyes részei között a töltésegyensúly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kristály egésze kívülről továbbra is semleges marad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Belső </a:t>
            </a:r>
            <a:r>
              <a:rPr lang="hu-HU" sz="1400" dirty="0" err="1" smtClean="0"/>
              <a:t>potenciálkülömbség</a:t>
            </a:r>
            <a:r>
              <a:rPr lang="hu-HU" sz="1400" dirty="0" smtClean="0"/>
              <a:t> – villamos tér keletkezik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töltéshordozókat az eredeti helyükre kényszeríti vissza – </a:t>
            </a:r>
            <a:r>
              <a:rPr lang="hu-HU" sz="1200" dirty="0" smtClean="0"/>
              <a:t>(</a:t>
            </a:r>
            <a:r>
              <a:rPr lang="hu-HU" sz="1200" dirty="0" err="1" smtClean="0"/>
              <a:t>Drift</a:t>
            </a:r>
            <a:r>
              <a:rPr lang="hu-HU" sz="1200" dirty="0" smtClean="0"/>
              <a:t> áram)</a:t>
            </a:r>
          </a:p>
        </p:txBody>
      </p:sp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DEB1-2A37-409F-ADCB-B36E3E0BBD59}" type="slidenum">
              <a:rPr lang="hu-HU"/>
              <a:pPr>
                <a:defRPr/>
              </a:pPr>
              <a:t>13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233613" y="3562350"/>
            <a:ext cx="4460875" cy="29194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016250" y="3859213"/>
            <a:ext cx="2889250" cy="146685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>
          <a:xfrm rot="5400000" flipH="1" flipV="1">
            <a:off x="2594769" y="5925344"/>
            <a:ext cx="844550" cy="1588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927350" y="6037263"/>
            <a:ext cx="3168650" cy="158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zis 14"/>
          <p:cNvSpPr/>
          <p:nvPr/>
        </p:nvSpPr>
        <p:spPr>
          <a:xfrm>
            <a:off x="3435350" y="457835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43" name="Szövegdoboz 22"/>
          <p:cNvSpPr txBox="1">
            <a:spLocks noChangeArrowheads="1"/>
          </p:cNvSpPr>
          <p:nvPr/>
        </p:nvSpPr>
        <p:spPr bwMode="auto">
          <a:xfrm>
            <a:off x="3440113" y="4545013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4" name="Ellipszis 23"/>
          <p:cNvSpPr/>
          <p:nvPr/>
        </p:nvSpPr>
        <p:spPr>
          <a:xfrm>
            <a:off x="3362325" y="4462463"/>
            <a:ext cx="44450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3433763" y="40163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46" name="Szövegdoboz 25"/>
          <p:cNvSpPr txBox="1">
            <a:spLocks noChangeArrowheads="1"/>
          </p:cNvSpPr>
          <p:nvPr/>
        </p:nvSpPr>
        <p:spPr bwMode="auto">
          <a:xfrm>
            <a:off x="3438525" y="3983038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" name="Ellipszis 26"/>
          <p:cNvSpPr/>
          <p:nvPr/>
        </p:nvSpPr>
        <p:spPr>
          <a:xfrm>
            <a:off x="3563938" y="3940175"/>
            <a:ext cx="44450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Ellipszis 27"/>
          <p:cNvSpPr/>
          <p:nvPr/>
        </p:nvSpPr>
        <p:spPr>
          <a:xfrm>
            <a:off x="3440113" y="42957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49" name="Szövegdoboz 28"/>
          <p:cNvSpPr txBox="1">
            <a:spLocks noChangeArrowheads="1"/>
          </p:cNvSpPr>
          <p:nvPr/>
        </p:nvSpPr>
        <p:spPr bwMode="auto">
          <a:xfrm>
            <a:off x="3444875" y="4262438"/>
            <a:ext cx="984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" name="Ellipszis 29"/>
          <p:cNvSpPr/>
          <p:nvPr/>
        </p:nvSpPr>
        <p:spPr>
          <a:xfrm>
            <a:off x="3425825" y="4194175"/>
            <a:ext cx="44450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3436938" y="48291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52" name="Szövegdoboz 31"/>
          <p:cNvSpPr txBox="1">
            <a:spLocks noChangeArrowheads="1"/>
          </p:cNvSpPr>
          <p:nvPr/>
        </p:nvSpPr>
        <p:spPr bwMode="auto">
          <a:xfrm>
            <a:off x="3441700" y="4795838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" name="Ellipszis 32"/>
          <p:cNvSpPr/>
          <p:nvPr/>
        </p:nvSpPr>
        <p:spPr>
          <a:xfrm>
            <a:off x="3567113" y="4752975"/>
            <a:ext cx="44450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4" name="Ellipszis 33"/>
          <p:cNvSpPr/>
          <p:nvPr/>
        </p:nvSpPr>
        <p:spPr>
          <a:xfrm>
            <a:off x="3433763" y="510063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55" name="Szövegdoboz 34"/>
          <p:cNvSpPr txBox="1">
            <a:spLocks noChangeArrowheads="1"/>
          </p:cNvSpPr>
          <p:nvPr/>
        </p:nvSpPr>
        <p:spPr bwMode="auto">
          <a:xfrm>
            <a:off x="3438525" y="5067300"/>
            <a:ext cx="1000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" name="Ellipszis 35"/>
          <p:cNvSpPr/>
          <p:nvPr/>
        </p:nvSpPr>
        <p:spPr>
          <a:xfrm>
            <a:off x="3544888" y="52181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7" name="Ellipszis 36"/>
          <p:cNvSpPr/>
          <p:nvPr/>
        </p:nvSpPr>
        <p:spPr>
          <a:xfrm>
            <a:off x="3686175" y="415766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58" name="Szövegdoboz 37"/>
          <p:cNvSpPr txBox="1">
            <a:spLocks noChangeArrowheads="1"/>
          </p:cNvSpPr>
          <p:nvPr/>
        </p:nvSpPr>
        <p:spPr bwMode="auto">
          <a:xfrm>
            <a:off x="3690938" y="412432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9" name="Ellipszis 38"/>
          <p:cNvSpPr/>
          <p:nvPr/>
        </p:nvSpPr>
        <p:spPr>
          <a:xfrm>
            <a:off x="3808413" y="409416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0" name="Ellipszis 39"/>
          <p:cNvSpPr/>
          <p:nvPr/>
        </p:nvSpPr>
        <p:spPr>
          <a:xfrm>
            <a:off x="3679825" y="44481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61" name="Szövegdoboz 40"/>
          <p:cNvSpPr txBox="1">
            <a:spLocks noChangeArrowheads="1"/>
          </p:cNvSpPr>
          <p:nvPr/>
        </p:nvSpPr>
        <p:spPr bwMode="auto">
          <a:xfrm>
            <a:off x="3684588" y="4414838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" name="Ellipszis 41"/>
          <p:cNvSpPr/>
          <p:nvPr/>
        </p:nvSpPr>
        <p:spPr>
          <a:xfrm>
            <a:off x="3678238" y="433546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3" name="Ellipszis 42"/>
          <p:cNvSpPr/>
          <p:nvPr/>
        </p:nvSpPr>
        <p:spPr>
          <a:xfrm>
            <a:off x="3678238" y="47148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64" name="Szövegdoboz 43"/>
          <p:cNvSpPr txBox="1">
            <a:spLocks noChangeArrowheads="1"/>
          </p:cNvSpPr>
          <p:nvPr/>
        </p:nvSpPr>
        <p:spPr bwMode="auto">
          <a:xfrm>
            <a:off x="3683000" y="4681538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5" name="Ellipszis 44"/>
          <p:cNvSpPr/>
          <p:nvPr/>
        </p:nvSpPr>
        <p:spPr>
          <a:xfrm>
            <a:off x="3808413" y="4638675"/>
            <a:ext cx="44450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6" name="Ellipszis 45"/>
          <p:cNvSpPr/>
          <p:nvPr/>
        </p:nvSpPr>
        <p:spPr>
          <a:xfrm>
            <a:off x="3678238" y="499110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67" name="Szövegdoboz 46"/>
          <p:cNvSpPr txBox="1">
            <a:spLocks noChangeArrowheads="1"/>
          </p:cNvSpPr>
          <p:nvPr/>
        </p:nvSpPr>
        <p:spPr bwMode="auto">
          <a:xfrm>
            <a:off x="3683000" y="4957763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8" name="Ellipszis 47"/>
          <p:cNvSpPr/>
          <p:nvPr/>
        </p:nvSpPr>
        <p:spPr>
          <a:xfrm>
            <a:off x="3808413" y="4914900"/>
            <a:ext cx="44450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2" name="Ellipszis 51"/>
          <p:cNvSpPr/>
          <p:nvPr/>
        </p:nvSpPr>
        <p:spPr>
          <a:xfrm>
            <a:off x="3960813" y="421798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70" name="Szövegdoboz 52"/>
          <p:cNvSpPr txBox="1">
            <a:spLocks noChangeArrowheads="1"/>
          </p:cNvSpPr>
          <p:nvPr/>
        </p:nvSpPr>
        <p:spPr bwMode="auto">
          <a:xfrm>
            <a:off x="3965575" y="4184650"/>
            <a:ext cx="984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4" name="Ellipszis 53"/>
          <p:cNvSpPr/>
          <p:nvPr/>
        </p:nvSpPr>
        <p:spPr>
          <a:xfrm>
            <a:off x="4090988" y="414178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8" name="Ellipszis 57"/>
          <p:cNvSpPr/>
          <p:nvPr/>
        </p:nvSpPr>
        <p:spPr>
          <a:xfrm>
            <a:off x="3954463" y="458628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73" name="Szövegdoboz 58"/>
          <p:cNvSpPr txBox="1">
            <a:spLocks noChangeArrowheads="1"/>
          </p:cNvSpPr>
          <p:nvPr/>
        </p:nvSpPr>
        <p:spPr bwMode="auto">
          <a:xfrm>
            <a:off x="3959225" y="4552950"/>
            <a:ext cx="984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1" name="Ellipszis 60"/>
          <p:cNvSpPr/>
          <p:nvPr/>
        </p:nvSpPr>
        <p:spPr>
          <a:xfrm>
            <a:off x="3938588" y="495300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75" name="Szövegdoboz 61"/>
          <p:cNvSpPr txBox="1">
            <a:spLocks noChangeArrowheads="1"/>
          </p:cNvSpPr>
          <p:nvPr/>
        </p:nvSpPr>
        <p:spPr bwMode="auto">
          <a:xfrm>
            <a:off x="3943350" y="4919663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3" name="Ellipszis 62"/>
          <p:cNvSpPr/>
          <p:nvPr/>
        </p:nvSpPr>
        <p:spPr>
          <a:xfrm>
            <a:off x="4049713" y="5070475"/>
            <a:ext cx="44450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Ellipszis 63"/>
          <p:cNvSpPr/>
          <p:nvPr/>
        </p:nvSpPr>
        <p:spPr>
          <a:xfrm>
            <a:off x="3976688" y="44656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Ellipszis 64"/>
          <p:cNvSpPr/>
          <p:nvPr/>
        </p:nvSpPr>
        <p:spPr>
          <a:xfrm>
            <a:off x="4186238" y="44307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79" name="Szövegdoboz 65"/>
          <p:cNvSpPr txBox="1">
            <a:spLocks noChangeArrowheads="1"/>
          </p:cNvSpPr>
          <p:nvPr/>
        </p:nvSpPr>
        <p:spPr bwMode="auto">
          <a:xfrm>
            <a:off x="4191000" y="439737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7" name="Ellipszis 66"/>
          <p:cNvSpPr/>
          <p:nvPr/>
        </p:nvSpPr>
        <p:spPr>
          <a:xfrm>
            <a:off x="4314825" y="4352925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8" name="Ellipszis 67"/>
          <p:cNvSpPr/>
          <p:nvPr/>
        </p:nvSpPr>
        <p:spPr>
          <a:xfrm>
            <a:off x="4178300" y="47990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82" name="Szövegdoboz 68"/>
          <p:cNvSpPr txBox="1">
            <a:spLocks noChangeArrowheads="1"/>
          </p:cNvSpPr>
          <p:nvPr/>
        </p:nvSpPr>
        <p:spPr bwMode="auto">
          <a:xfrm>
            <a:off x="4183063" y="4765675"/>
            <a:ext cx="10001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0" name="Ellipszis 69"/>
          <p:cNvSpPr/>
          <p:nvPr/>
        </p:nvSpPr>
        <p:spPr>
          <a:xfrm>
            <a:off x="4202113" y="4676775"/>
            <a:ext cx="44450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1" name="Ellipszis 70"/>
          <p:cNvSpPr/>
          <p:nvPr/>
        </p:nvSpPr>
        <p:spPr>
          <a:xfrm>
            <a:off x="4433888" y="427355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85" name="Szövegdoboz 71"/>
          <p:cNvSpPr txBox="1">
            <a:spLocks noChangeArrowheads="1"/>
          </p:cNvSpPr>
          <p:nvPr/>
        </p:nvSpPr>
        <p:spPr bwMode="auto">
          <a:xfrm>
            <a:off x="4438650" y="4240213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3" name="Ellipszis 72"/>
          <p:cNvSpPr/>
          <p:nvPr/>
        </p:nvSpPr>
        <p:spPr>
          <a:xfrm>
            <a:off x="4562475" y="419735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4" name="Ellipszis 73"/>
          <p:cNvSpPr/>
          <p:nvPr/>
        </p:nvSpPr>
        <p:spPr>
          <a:xfrm>
            <a:off x="4427538" y="464185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88" name="Szövegdoboz 74"/>
          <p:cNvSpPr txBox="1">
            <a:spLocks noChangeArrowheads="1"/>
          </p:cNvSpPr>
          <p:nvPr/>
        </p:nvSpPr>
        <p:spPr bwMode="auto">
          <a:xfrm>
            <a:off x="4430713" y="4608513"/>
            <a:ext cx="1000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6" name="Ellipszis 75"/>
          <p:cNvSpPr/>
          <p:nvPr/>
        </p:nvSpPr>
        <p:spPr>
          <a:xfrm>
            <a:off x="4449763" y="4519613"/>
            <a:ext cx="44450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7" name="Szabadkézi sokszög 76"/>
          <p:cNvSpPr/>
          <p:nvPr/>
        </p:nvSpPr>
        <p:spPr>
          <a:xfrm>
            <a:off x="3016250" y="5692775"/>
            <a:ext cx="2854325" cy="341313"/>
          </a:xfrm>
          <a:custGeom>
            <a:avLst/>
            <a:gdLst>
              <a:gd name="connsiteX0" fmla="*/ 0 w 2855033"/>
              <a:gd name="connsiteY0" fmla="*/ 0 h 342077"/>
              <a:gd name="connsiteX1" fmla="*/ 799278 w 2855033"/>
              <a:gd name="connsiteY1" fmla="*/ 246690 h 342077"/>
              <a:gd name="connsiteX2" fmla="*/ 2855033 w 2855033"/>
              <a:gd name="connsiteY2" fmla="*/ 342077 h 34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033" h="342077">
                <a:moveTo>
                  <a:pt x="0" y="0"/>
                </a:moveTo>
                <a:cubicBezTo>
                  <a:pt x="161719" y="94838"/>
                  <a:pt x="323439" y="189677"/>
                  <a:pt x="799278" y="246690"/>
                </a:cubicBezTo>
                <a:cubicBezTo>
                  <a:pt x="1275117" y="303703"/>
                  <a:pt x="2065075" y="322890"/>
                  <a:pt x="2855033" y="34207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8" name="Ellipszis 77"/>
          <p:cNvSpPr/>
          <p:nvPr/>
        </p:nvSpPr>
        <p:spPr>
          <a:xfrm>
            <a:off x="3167063" y="458628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92" name="Szövegdoboz 78"/>
          <p:cNvSpPr txBox="1">
            <a:spLocks noChangeArrowheads="1"/>
          </p:cNvSpPr>
          <p:nvPr/>
        </p:nvSpPr>
        <p:spPr bwMode="auto">
          <a:xfrm>
            <a:off x="3171825" y="4552950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Ellipszis 79"/>
          <p:cNvSpPr/>
          <p:nvPr/>
        </p:nvSpPr>
        <p:spPr>
          <a:xfrm>
            <a:off x="3092450" y="447040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1" name="Ellipszis 80"/>
          <p:cNvSpPr/>
          <p:nvPr/>
        </p:nvSpPr>
        <p:spPr>
          <a:xfrm>
            <a:off x="3165475" y="40243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95" name="Szövegdoboz 81"/>
          <p:cNvSpPr txBox="1">
            <a:spLocks noChangeArrowheads="1"/>
          </p:cNvSpPr>
          <p:nvPr/>
        </p:nvSpPr>
        <p:spPr bwMode="auto">
          <a:xfrm>
            <a:off x="3170238" y="399097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3" name="Ellipszis 82"/>
          <p:cNvSpPr/>
          <p:nvPr/>
        </p:nvSpPr>
        <p:spPr>
          <a:xfrm>
            <a:off x="3294063" y="39481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4" name="Ellipszis 83"/>
          <p:cNvSpPr/>
          <p:nvPr/>
        </p:nvSpPr>
        <p:spPr>
          <a:xfrm>
            <a:off x="3171825" y="43037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98" name="Szövegdoboz 84"/>
          <p:cNvSpPr txBox="1">
            <a:spLocks noChangeArrowheads="1"/>
          </p:cNvSpPr>
          <p:nvPr/>
        </p:nvSpPr>
        <p:spPr bwMode="auto">
          <a:xfrm>
            <a:off x="3176588" y="427037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6" name="Ellipszis 85"/>
          <p:cNvSpPr/>
          <p:nvPr/>
        </p:nvSpPr>
        <p:spPr>
          <a:xfrm>
            <a:off x="3155950" y="4200525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7" name="Ellipszis 86"/>
          <p:cNvSpPr/>
          <p:nvPr/>
        </p:nvSpPr>
        <p:spPr>
          <a:xfrm>
            <a:off x="3168650" y="48371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501" name="Szövegdoboz 87"/>
          <p:cNvSpPr txBox="1">
            <a:spLocks noChangeArrowheads="1"/>
          </p:cNvSpPr>
          <p:nvPr/>
        </p:nvSpPr>
        <p:spPr bwMode="auto">
          <a:xfrm>
            <a:off x="3173413" y="480377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9" name="Ellipszis 88"/>
          <p:cNvSpPr/>
          <p:nvPr/>
        </p:nvSpPr>
        <p:spPr>
          <a:xfrm>
            <a:off x="3297238" y="47609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0" name="Ellipszis 89"/>
          <p:cNvSpPr/>
          <p:nvPr/>
        </p:nvSpPr>
        <p:spPr>
          <a:xfrm>
            <a:off x="3165475" y="510698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504" name="Szövegdoboz 90"/>
          <p:cNvSpPr txBox="1">
            <a:spLocks noChangeArrowheads="1"/>
          </p:cNvSpPr>
          <p:nvPr/>
        </p:nvSpPr>
        <p:spPr bwMode="auto">
          <a:xfrm>
            <a:off x="3170238" y="5073650"/>
            <a:ext cx="10001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2" name="Ellipszis 91"/>
          <p:cNvSpPr/>
          <p:nvPr/>
        </p:nvSpPr>
        <p:spPr>
          <a:xfrm>
            <a:off x="3276600" y="5224463"/>
            <a:ext cx="44450" cy="5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506" name="Szövegdoboz 92"/>
          <p:cNvSpPr txBox="1">
            <a:spLocks noChangeArrowheads="1"/>
          </p:cNvSpPr>
          <p:nvPr/>
        </p:nvSpPr>
        <p:spPr bwMode="auto">
          <a:xfrm>
            <a:off x="2281238" y="5486400"/>
            <a:ext cx="874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800">
                <a:solidFill>
                  <a:srgbClr val="000000"/>
                </a:solidFill>
              </a:rPr>
              <a:t>Szennyezés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C 0.01389 0.00046 0.01198 4.44444E-6 0.02014 0.00138 C 0.02309 0.00254 0.02639 0.00277 0.02917 0.00416 C 0.0309 0.00509 0.03299 0.00648 0.03489 0.00717 C 0.03958 0.01157 0.05017 0.01157 0.05555 0.01203 C 0.06962 0.01759 0.08559 0.01273 0.10052 0.0125 C 0.10382 0.01203 0.10868 0.01088 0.11163 0.00902 C 0.11371 0.00763 0.11545 0.00578 0.11771 0.00486 C 0.11875 0.00347 0.11823 0.00393 0.11944 0.00324 " pathEditMode="relative" rAng="0" ptsTypes="ffffffffA">
                                      <p:cBhvr>
                                        <p:cTn id="18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9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15 0.00046 0.01059 0 0.0177 0.00138 C 0.02031 0.00254 0.02309 0.00277 0.02552 0.00416 C 0.02708 0.00509 0.02882 0.00648 0.03055 0.00717 C 0.03472 0.01157 0.04392 0.01157 0.04861 0.01203 C 0.06093 0.01759 0.07482 0.01273 0.08784 0.0125 C 0.09079 0.01203 0.09496 0.01088 0.09757 0.00902 C 0.09948 0.00763 0.10086 0.00578 0.10295 0.00486 C 0.10382 0.00347 0.10329 0.00393 0.10434 0.00324 " pathEditMode="relative" ptsTypes="ffffffffA">
                                      <p:cBhvr>
                                        <p:cTn id="20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15 0.00046 0.01059 0 0.0177 0.00138 C 0.02031 0.00254 0.02309 0.00277 0.02552 0.00416 C 0.02708 0.00509 0.02882 0.00648 0.03055 0.00717 C 0.03472 0.01157 0.04392 0.01157 0.04861 0.01203 C 0.06093 0.01759 0.07482 0.01273 0.08784 0.0125 C 0.09079 0.01203 0.09496 0.01088 0.09757 0.00902 C 0.09948 0.00763 0.10086 0.00578 0.10295 0.00486 C 0.10382 0.00347 0.10329 0.00393 0.10434 0.00324 " pathEditMode="relative" ptsTypes="ffffffffA">
                                      <p:cBhvr>
                                        <p:cTn id="2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134 C 0.00365 0.01157 0.00469 0.01227 0.00608 0.0125 C 0.01198 0.0162 0.02518 0.0162 0.03143 0.0162 C 0.0342 0.0169 0.03698 0.01644 0.03976 0.0169 C 0.04358 0.01736 0.04705 0.01944 0.05087 0.01991 C 0.05313 0.02107 0.05295 0.0213 0.05625 0.0213 " pathEditMode="relative" rAng="0" ptsTypes="fffffA">
                                      <p:cBhvr>
                                        <p:cTn id="24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0069 0.00347 0.00232 0.00573 0.00301 C 0.01475 0.01111 0.03507 0.01065 0.04462 0.01111 C 0.04878 0.0125 0.05312 0.01157 0.05746 0.0125 C 0.06337 0.01366 0.06857 0.01782 0.07448 0.01921 C 0.07795 0.02153 0.0776 0.02176 0.08264 0.02176 " pathEditMode="relative" ptsTypes="fffffA">
                                      <p:cBhvr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0069 0.00347 0.00232 0.00573 0.00301 C 0.01475 0.01111 0.03507 0.01065 0.04462 0.01111 C 0.04878 0.0125 0.05312 0.01157 0.05746 0.0125 C 0.06337 0.01366 0.06857 0.01782 0.07448 0.01921 C 0.07795 0.02153 0.0776 0.02176 0.08264 0.02176 " pathEditMode="relative" ptsTypes="fffffA">
                                      <p:cBhvr>
                                        <p:cTn id="2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0.00186 0.00833 0.00255 0.01233 0.00487 C 0.01736 0.00764 0.02118 0.01088 0.02674 0.01158 C 0.03055 0.0132 0.03177 0.01227 0.03715 0.01204 C 0.03906 0.01112 0.03941 0.00996 0.04115 0.00926 C 0.04305 0.00764 0.04427 0.00579 0.04653 0.00487 C 0.04948 0.00232 0.05365 0.00186 0.05694 0.00116 C 0.0599 0 0.05868 0 0.06042 0 " pathEditMode="relative" ptsTypes="fffffff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811 C 0.01406 0.01019 0.01701 0.01112 0.01962 0.01389 C 0.02291 0.01737 0.02552 0.0213 0.02916 0.02223 C 0.03177 0.02431 0.03264 0.02315 0.03611 0.02269 C 0.0375 0.02153 0.03767 0.02014 0.03889 0.01945 C 0.0401 0.01737 0.04097 0.01505 0.04236 0.01389 C 0.04444 0.01088 0.04722 0.01019 0.0493 0.00949 C 0.05139 0.00811 0.05052 0.00811 0.05173 0.00811 " pathEditMode="relative" rAng="0" ptsTypes="fffffffA">
                                      <p:cBhvr>
                                        <p:cTn id="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0.00186 0.00833 0.00255 0.01233 0.00487 C 0.01736 0.00764 0.02118 0.01088 0.02674 0.01158 C 0.03055 0.0132 0.03177 0.01227 0.03715 0.01204 C 0.03906 0.01112 0.03941 0.00996 0.04115 0.00926 C 0.04305 0.00764 0.04427 0.00579 0.04653 0.00487 C 0.04948 0.00232 0.05365 0.00186 0.05694 0.00116 C 0.0599 0 0.05868 0 0.06042 0 " pathEditMode="relative" ptsTypes="fffffffA">
                                      <p:cBhvr>
                                        <p:cTn id="3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93 0.00324 0.01146 0.00093 0.04097 0.00093 " pathEditMode="relative" ptsTypes="fA">
                                      <p:cBhvr>
                                        <p:cTn id="36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C 0.02518 0.00625 0.01927 0.00162 0.06945 0.00162 " pathEditMode="relative" rAng="0" ptsTypes="fA">
                                      <p:cBhvr>
                                        <p:cTn id="38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3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93 0.00324 0.01146 0.00093 0.04097 0.00093 " pathEditMode="relative" ptsTypes="f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C 0.00417 0.00417 0.00816 0.00649 0.01355 0.00834 C 0.01528 0.01135 0.01806 0.01158 0.02119 0.01274 C 0.02327 0.01598 0.02657 0.01644 0.03004 0.01806 C 0.04289 0.02338 0.05712 0.02454 0.07066 0.02524 C 0.07639 0.02547 0.08212 0.02547 0.08785 0.02593 C 0.12049 0.02547 0.12101 0.02547 0.14202 0.02408 C 0.15209 0.02223 0.16112 0.01945 0.17136 0.01875 C 0.17709 0.01667 0.18247 0.01644 0.18837 0.01551 C 0.19185 0.01621 0.19671 0.01852 0.19931 0.02107 " pathEditMode="relative" rAng="0" ptsTypes="fffffffffA">
                                      <p:cBhvr>
                                        <p:cTn id="4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3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0.00278 0.00348 0.00555 0.00533 0.00937 0.00672 C 0.01042 0.00903 0.0125 0.00926 0.01458 0.01019 C 0.01597 0.01273 0.01823 0.0132 0.02066 0.01435 C 0.02951 0.01875 0.03924 0.01968 0.04861 0.02014 C 0.0526 0.02037 0.05642 0.02037 0.06042 0.0206 C 0.08281 0.02037 0.08333 0.02037 0.09774 0.01922 C 0.10451 0.01783 0.11076 0.01551 0.11788 0.01505 C 0.12187 0.01343 0.12552 0.0132 0.12969 0.0125 C 0.13194 0.01297 0.13524 0.01482 0.13715 0.0169 " pathEditMode="relative" rAng="0" ptsTypes="fffffffffA">
                                      <p:cBhvr>
                                        <p:cTn id="44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1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0.00348 0.00503 0.00533 0.00833 0.00672 C 0.00937 0.00903 0.01111 0.00926 0.01302 0.01019 C 0.01423 0.01273 0.01632 0.0132 0.0184 0.01436 C 0.02621 0.01875 0.03489 0.01968 0.04322 0.02014 C 0.0467 0.02037 0.05017 0.02037 0.05364 0.02061 C 0.07361 0.02037 0.07395 0.02037 0.0868 0.01922 C 0.09288 0.01783 0.09843 0.01551 0.10468 0.01505 C 0.10816 0.01343 0.11145 0.0132 0.1151 0.0125 C 0.11718 0.01297 0.12013 0.01482 0.1217 0.0169 " pathEditMode="relative" ptsTypes="fffffffffA">
                                      <p:cBhvr>
                                        <p:cTn id="4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65 -0.00046 0.00747 -0.00092 0.01111 -0.00185 C 0.01372 -0.0037 0.0125 -0.00347 0.01441 -0.00347 " pathEditMode="relative" ptsTypes="ffA">
                                      <p:cBhvr>
                                        <p:cTn id="48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65 -0.00046 0.00747 -0.00092 0.01111 -0.00185 C 0.01372 -0.0037 0.0125 -0.00347 0.01441 -0.00347 " pathEditMode="relative" ptsTypes="ffA">
                                      <p:cBhvr>
                                        <p:cTn id="50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65 -0.00046 0.00747 -0.00092 0.01111 -0.00185 C 0.01372 -0.0037 0.0125 -0.00347 0.01441 -0.00347 " pathEditMode="relative" ptsTypes="ffA">
                                      <p:cBhvr>
                                        <p:cTn id="52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  <p:bldP spid="33" grpId="0" animBg="1"/>
      <p:bldP spid="36" grpId="0" animBg="1"/>
      <p:bldP spid="39" grpId="0" animBg="1"/>
      <p:bldP spid="42" grpId="0" animBg="1"/>
      <p:bldP spid="45" grpId="0" animBg="1"/>
      <p:bldP spid="54" grpId="0" animBg="1"/>
      <p:bldP spid="64" grpId="0" animBg="1"/>
      <p:bldP spid="67" grpId="0" animBg="1"/>
      <p:bldP spid="70" grpId="0" animBg="1"/>
      <p:bldP spid="73" grpId="0" animBg="1"/>
      <p:bldP spid="76" grpId="0" animBg="1"/>
      <p:bldP spid="80" grpId="0" animBg="1"/>
      <p:bldP spid="83" grpId="0" animBg="1"/>
      <p:bldP spid="89" grpId="0" animBg="1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Szennyezett félvezetők 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93113" cy="4918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err="1" smtClean="0">
                <a:solidFill>
                  <a:srgbClr val="FFFF99"/>
                </a:solidFill>
              </a:rPr>
              <a:t>Drift</a:t>
            </a:r>
            <a:r>
              <a:rPr lang="hu-HU" sz="1800" dirty="0" smtClean="0">
                <a:solidFill>
                  <a:srgbClr val="FFFF99"/>
                </a:solidFill>
              </a:rPr>
              <a:t> áram – sodródási áram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Külső vagy belső villamos tér hatására keletkezik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Külső villamos tér hatása nélkül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 </a:t>
            </a:r>
            <a:r>
              <a:rPr lang="hu-HU" sz="1200" dirty="0" smtClean="0">
                <a:solidFill>
                  <a:srgbClr val="FFFF99"/>
                </a:solidFill>
              </a:rPr>
              <a:t>a diffúziós és </a:t>
            </a:r>
            <a:r>
              <a:rPr lang="hu-HU" sz="1200" dirty="0" err="1" smtClean="0">
                <a:solidFill>
                  <a:srgbClr val="FFFF99"/>
                </a:solidFill>
              </a:rPr>
              <a:t>drift</a:t>
            </a:r>
            <a:r>
              <a:rPr lang="hu-HU" sz="1200" dirty="0" smtClean="0">
                <a:solidFill>
                  <a:srgbClr val="FFFF99"/>
                </a:solidFill>
              </a:rPr>
              <a:t> áram megegyezik egymással, ellentétes irányú</a:t>
            </a: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kristály egésze kívülről továbbra is semleges marad</a:t>
            </a: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9B752-061D-44C0-9635-E01ED018BE83}" type="slidenum">
              <a:rPr lang="hu-HU"/>
              <a:pPr>
                <a:defRPr/>
              </a:pPr>
              <a:t>14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233613" y="3562350"/>
            <a:ext cx="4460875" cy="29194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016250" y="3859213"/>
            <a:ext cx="2889250" cy="146685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>
          <a:xfrm rot="5400000" flipH="1" flipV="1">
            <a:off x="2594769" y="5925344"/>
            <a:ext cx="844550" cy="1588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927350" y="6037263"/>
            <a:ext cx="3168650" cy="158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zis 14"/>
          <p:cNvSpPr/>
          <p:nvPr/>
        </p:nvSpPr>
        <p:spPr>
          <a:xfrm>
            <a:off x="3435350" y="457835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467" name="Szövegdoboz 22"/>
          <p:cNvSpPr txBox="1">
            <a:spLocks noChangeArrowheads="1"/>
          </p:cNvSpPr>
          <p:nvPr/>
        </p:nvSpPr>
        <p:spPr bwMode="auto">
          <a:xfrm>
            <a:off x="3440113" y="4545013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4" name="Ellipszis 23"/>
          <p:cNvSpPr/>
          <p:nvPr/>
        </p:nvSpPr>
        <p:spPr>
          <a:xfrm>
            <a:off x="4738688" y="5054600"/>
            <a:ext cx="44450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3433763" y="40163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470" name="Szövegdoboz 25"/>
          <p:cNvSpPr txBox="1">
            <a:spLocks noChangeArrowheads="1"/>
          </p:cNvSpPr>
          <p:nvPr/>
        </p:nvSpPr>
        <p:spPr bwMode="auto">
          <a:xfrm>
            <a:off x="3438525" y="3983038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" name="Ellipszis 26"/>
          <p:cNvSpPr/>
          <p:nvPr/>
        </p:nvSpPr>
        <p:spPr>
          <a:xfrm>
            <a:off x="4090988" y="397986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Ellipszis 27"/>
          <p:cNvSpPr/>
          <p:nvPr/>
        </p:nvSpPr>
        <p:spPr>
          <a:xfrm>
            <a:off x="3440113" y="42957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473" name="Szövegdoboz 28"/>
          <p:cNvSpPr txBox="1">
            <a:spLocks noChangeArrowheads="1"/>
          </p:cNvSpPr>
          <p:nvPr/>
        </p:nvSpPr>
        <p:spPr bwMode="auto">
          <a:xfrm>
            <a:off x="3444875" y="4262438"/>
            <a:ext cx="984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" name="Ellipszis 29"/>
          <p:cNvSpPr/>
          <p:nvPr/>
        </p:nvSpPr>
        <p:spPr>
          <a:xfrm>
            <a:off x="3927475" y="4373563"/>
            <a:ext cx="46038" cy="5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3436938" y="48291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476" name="Szövegdoboz 31"/>
          <p:cNvSpPr txBox="1">
            <a:spLocks noChangeArrowheads="1"/>
          </p:cNvSpPr>
          <p:nvPr/>
        </p:nvSpPr>
        <p:spPr bwMode="auto">
          <a:xfrm>
            <a:off x="3441700" y="4795838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" name="Ellipszis 32"/>
          <p:cNvSpPr/>
          <p:nvPr/>
        </p:nvSpPr>
        <p:spPr>
          <a:xfrm>
            <a:off x="5289550" y="440055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4" name="Ellipszis 33"/>
          <p:cNvSpPr/>
          <p:nvPr/>
        </p:nvSpPr>
        <p:spPr>
          <a:xfrm>
            <a:off x="3433763" y="510063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479" name="Szövegdoboz 34"/>
          <p:cNvSpPr txBox="1">
            <a:spLocks noChangeArrowheads="1"/>
          </p:cNvSpPr>
          <p:nvPr/>
        </p:nvSpPr>
        <p:spPr bwMode="auto">
          <a:xfrm>
            <a:off x="3438525" y="5067300"/>
            <a:ext cx="1000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" name="Ellipszis 35"/>
          <p:cNvSpPr/>
          <p:nvPr/>
        </p:nvSpPr>
        <p:spPr>
          <a:xfrm>
            <a:off x="3821113" y="51165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7" name="Ellipszis 36"/>
          <p:cNvSpPr/>
          <p:nvPr/>
        </p:nvSpPr>
        <p:spPr>
          <a:xfrm>
            <a:off x="3686175" y="415766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482" name="Szövegdoboz 37"/>
          <p:cNvSpPr txBox="1">
            <a:spLocks noChangeArrowheads="1"/>
          </p:cNvSpPr>
          <p:nvPr/>
        </p:nvSpPr>
        <p:spPr bwMode="auto">
          <a:xfrm>
            <a:off x="3690938" y="412432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9" name="Ellipszis 38"/>
          <p:cNvSpPr/>
          <p:nvPr/>
        </p:nvSpPr>
        <p:spPr>
          <a:xfrm>
            <a:off x="4662488" y="466090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0" name="Ellipszis 39"/>
          <p:cNvSpPr/>
          <p:nvPr/>
        </p:nvSpPr>
        <p:spPr>
          <a:xfrm>
            <a:off x="3679825" y="44481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485" name="Szövegdoboz 40"/>
          <p:cNvSpPr txBox="1">
            <a:spLocks noChangeArrowheads="1"/>
          </p:cNvSpPr>
          <p:nvPr/>
        </p:nvSpPr>
        <p:spPr bwMode="auto">
          <a:xfrm>
            <a:off x="3684588" y="4414838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" name="Ellipszis 41"/>
          <p:cNvSpPr/>
          <p:nvPr/>
        </p:nvSpPr>
        <p:spPr>
          <a:xfrm>
            <a:off x="3910013" y="473710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3" name="Ellipszis 42"/>
          <p:cNvSpPr/>
          <p:nvPr/>
        </p:nvSpPr>
        <p:spPr>
          <a:xfrm>
            <a:off x="3678238" y="47148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488" name="Szövegdoboz 43"/>
          <p:cNvSpPr txBox="1">
            <a:spLocks noChangeArrowheads="1"/>
          </p:cNvSpPr>
          <p:nvPr/>
        </p:nvSpPr>
        <p:spPr bwMode="auto">
          <a:xfrm>
            <a:off x="3683000" y="4681538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5" name="Ellipszis 44"/>
          <p:cNvSpPr/>
          <p:nvPr/>
        </p:nvSpPr>
        <p:spPr>
          <a:xfrm>
            <a:off x="4400550" y="49958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6" name="Ellipszis 45"/>
          <p:cNvSpPr/>
          <p:nvPr/>
        </p:nvSpPr>
        <p:spPr>
          <a:xfrm>
            <a:off x="3678238" y="499110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491" name="Szövegdoboz 46"/>
          <p:cNvSpPr txBox="1">
            <a:spLocks noChangeArrowheads="1"/>
          </p:cNvSpPr>
          <p:nvPr/>
        </p:nvSpPr>
        <p:spPr bwMode="auto">
          <a:xfrm>
            <a:off x="3683000" y="4957763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8" name="Ellipszis 47"/>
          <p:cNvSpPr/>
          <p:nvPr/>
        </p:nvSpPr>
        <p:spPr>
          <a:xfrm>
            <a:off x="5259388" y="501015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2" name="Ellipszis 51"/>
          <p:cNvSpPr/>
          <p:nvPr/>
        </p:nvSpPr>
        <p:spPr>
          <a:xfrm>
            <a:off x="3960813" y="421798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494" name="Szövegdoboz 52"/>
          <p:cNvSpPr txBox="1">
            <a:spLocks noChangeArrowheads="1"/>
          </p:cNvSpPr>
          <p:nvPr/>
        </p:nvSpPr>
        <p:spPr bwMode="auto">
          <a:xfrm>
            <a:off x="3965575" y="4184650"/>
            <a:ext cx="984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4" name="Ellipszis 53"/>
          <p:cNvSpPr/>
          <p:nvPr/>
        </p:nvSpPr>
        <p:spPr>
          <a:xfrm>
            <a:off x="4578350" y="4141788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8" name="Ellipszis 57"/>
          <p:cNvSpPr/>
          <p:nvPr/>
        </p:nvSpPr>
        <p:spPr>
          <a:xfrm>
            <a:off x="3954463" y="458628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497" name="Szövegdoboz 58"/>
          <p:cNvSpPr txBox="1">
            <a:spLocks noChangeArrowheads="1"/>
          </p:cNvSpPr>
          <p:nvPr/>
        </p:nvSpPr>
        <p:spPr bwMode="auto">
          <a:xfrm>
            <a:off x="3959225" y="4552950"/>
            <a:ext cx="984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1" name="Ellipszis 60"/>
          <p:cNvSpPr/>
          <p:nvPr/>
        </p:nvSpPr>
        <p:spPr>
          <a:xfrm>
            <a:off x="3938588" y="495300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499" name="Szövegdoboz 61"/>
          <p:cNvSpPr txBox="1">
            <a:spLocks noChangeArrowheads="1"/>
          </p:cNvSpPr>
          <p:nvPr/>
        </p:nvSpPr>
        <p:spPr bwMode="auto">
          <a:xfrm>
            <a:off x="3943350" y="4919663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3" name="Ellipszis 62"/>
          <p:cNvSpPr/>
          <p:nvPr/>
        </p:nvSpPr>
        <p:spPr>
          <a:xfrm>
            <a:off x="4933950" y="4854575"/>
            <a:ext cx="44450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Ellipszis 63"/>
          <p:cNvSpPr/>
          <p:nvPr/>
        </p:nvSpPr>
        <p:spPr>
          <a:xfrm>
            <a:off x="4448175" y="4465638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Ellipszis 64"/>
          <p:cNvSpPr/>
          <p:nvPr/>
        </p:nvSpPr>
        <p:spPr>
          <a:xfrm>
            <a:off x="4186238" y="44307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503" name="Szövegdoboz 65"/>
          <p:cNvSpPr txBox="1">
            <a:spLocks noChangeArrowheads="1"/>
          </p:cNvSpPr>
          <p:nvPr/>
        </p:nvSpPr>
        <p:spPr bwMode="auto">
          <a:xfrm>
            <a:off x="4191000" y="439737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7" name="Ellipszis 66"/>
          <p:cNvSpPr/>
          <p:nvPr/>
        </p:nvSpPr>
        <p:spPr>
          <a:xfrm>
            <a:off x="4883150" y="4433888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8" name="Ellipszis 67"/>
          <p:cNvSpPr/>
          <p:nvPr/>
        </p:nvSpPr>
        <p:spPr>
          <a:xfrm>
            <a:off x="4178300" y="47990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506" name="Szövegdoboz 68"/>
          <p:cNvSpPr txBox="1">
            <a:spLocks noChangeArrowheads="1"/>
          </p:cNvSpPr>
          <p:nvPr/>
        </p:nvSpPr>
        <p:spPr bwMode="auto">
          <a:xfrm>
            <a:off x="4183063" y="4765675"/>
            <a:ext cx="10001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0" name="Ellipszis 69"/>
          <p:cNvSpPr/>
          <p:nvPr/>
        </p:nvSpPr>
        <p:spPr>
          <a:xfrm>
            <a:off x="5086350" y="4049713"/>
            <a:ext cx="44450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1" name="Ellipszis 70"/>
          <p:cNvSpPr/>
          <p:nvPr/>
        </p:nvSpPr>
        <p:spPr>
          <a:xfrm>
            <a:off x="4433888" y="427355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509" name="Szövegdoboz 71"/>
          <p:cNvSpPr txBox="1">
            <a:spLocks noChangeArrowheads="1"/>
          </p:cNvSpPr>
          <p:nvPr/>
        </p:nvSpPr>
        <p:spPr bwMode="auto">
          <a:xfrm>
            <a:off x="4438650" y="4240213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3" name="Ellipszis 72"/>
          <p:cNvSpPr/>
          <p:nvPr/>
        </p:nvSpPr>
        <p:spPr>
          <a:xfrm>
            <a:off x="5462588" y="475456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4" name="Ellipszis 73"/>
          <p:cNvSpPr/>
          <p:nvPr/>
        </p:nvSpPr>
        <p:spPr>
          <a:xfrm>
            <a:off x="4427538" y="464185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512" name="Szövegdoboz 74"/>
          <p:cNvSpPr txBox="1">
            <a:spLocks noChangeArrowheads="1"/>
          </p:cNvSpPr>
          <p:nvPr/>
        </p:nvSpPr>
        <p:spPr bwMode="auto">
          <a:xfrm>
            <a:off x="4430713" y="4608513"/>
            <a:ext cx="1000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6" name="Ellipszis 75"/>
          <p:cNvSpPr/>
          <p:nvPr/>
        </p:nvSpPr>
        <p:spPr>
          <a:xfrm>
            <a:off x="5499100" y="4092575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8" name="Ellipszis 77"/>
          <p:cNvSpPr/>
          <p:nvPr/>
        </p:nvSpPr>
        <p:spPr>
          <a:xfrm>
            <a:off x="3167063" y="458628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515" name="Szövegdoboz 78"/>
          <p:cNvSpPr txBox="1">
            <a:spLocks noChangeArrowheads="1"/>
          </p:cNvSpPr>
          <p:nvPr/>
        </p:nvSpPr>
        <p:spPr bwMode="auto">
          <a:xfrm>
            <a:off x="3171825" y="4552950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Ellipszis 79"/>
          <p:cNvSpPr/>
          <p:nvPr/>
        </p:nvSpPr>
        <p:spPr>
          <a:xfrm>
            <a:off x="3544888" y="445928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1" name="Ellipszis 80"/>
          <p:cNvSpPr/>
          <p:nvPr/>
        </p:nvSpPr>
        <p:spPr>
          <a:xfrm>
            <a:off x="3165475" y="40243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518" name="Szövegdoboz 81"/>
          <p:cNvSpPr txBox="1">
            <a:spLocks noChangeArrowheads="1"/>
          </p:cNvSpPr>
          <p:nvPr/>
        </p:nvSpPr>
        <p:spPr bwMode="auto">
          <a:xfrm>
            <a:off x="3170238" y="399097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3" name="Ellipszis 82"/>
          <p:cNvSpPr/>
          <p:nvPr/>
        </p:nvSpPr>
        <p:spPr>
          <a:xfrm>
            <a:off x="3586163" y="395287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4" name="Ellipszis 83"/>
          <p:cNvSpPr/>
          <p:nvPr/>
        </p:nvSpPr>
        <p:spPr>
          <a:xfrm>
            <a:off x="3171825" y="43037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521" name="Szövegdoboz 84"/>
          <p:cNvSpPr txBox="1">
            <a:spLocks noChangeArrowheads="1"/>
          </p:cNvSpPr>
          <p:nvPr/>
        </p:nvSpPr>
        <p:spPr bwMode="auto">
          <a:xfrm>
            <a:off x="3176588" y="427037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6" name="Ellipszis 85"/>
          <p:cNvSpPr/>
          <p:nvPr/>
        </p:nvSpPr>
        <p:spPr>
          <a:xfrm>
            <a:off x="3317875" y="4311650"/>
            <a:ext cx="44450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7" name="Ellipszis 86"/>
          <p:cNvSpPr/>
          <p:nvPr/>
        </p:nvSpPr>
        <p:spPr>
          <a:xfrm>
            <a:off x="3168650" y="48371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524" name="Szövegdoboz 87"/>
          <p:cNvSpPr txBox="1">
            <a:spLocks noChangeArrowheads="1"/>
          </p:cNvSpPr>
          <p:nvPr/>
        </p:nvSpPr>
        <p:spPr bwMode="auto">
          <a:xfrm>
            <a:off x="3173413" y="480377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9" name="Ellipszis 88"/>
          <p:cNvSpPr/>
          <p:nvPr/>
        </p:nvSpPr>
        <p:spPr>
          <a:xfrm>
            <a:off x="3297238" y="47609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0" name="Ellipszis 89"/>
          <p:cNvSpPr/>
          <p:nvPr/>
        </p:nvSpPr>
        <p:spPr>
          <a:xfrm>
            <a:off x="3165475" y="510698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527" name="Szövegdoboz 90"/>
          <p:cNvSpPr txBox="1">
            <a:spLocks noChangeArrowheads="1"/>
          </p:cNvSpPr>
          <p:nvPr/>
        </p:nvSpPr>
        <p:spPr bwMode="auto">
          <a:xfrm>
            <a:off x="3170238" y="5073650"/>
            <a:ext cx="10001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2" name="Ellipszis 91"/>
          <p:cNvSpPr/>
          <p:nvPr/>
        </p:nvSpPr>
        <p:spPr>
          <a:xfrm>
            <a:off x="3517900" y="4973638"/>
            <a:ext cx="44450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529" name="Szövegdoboz 92"/>
          <p:cNvSpPr txBox="1">
            <a:spLocks noChangeArrowheads="1"/>
          </p:cNvSpPr>
          <p:nvPr/>
        </p:nvSpPr>
        <p:spPr bwMode="auto">
          <a:xfrm>
            <a:off x="2543175" y="5486400"/>
            <a:ext cx="476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800">
                <a:solidFill>
                  <a:srgbClr val="000000"/>
                </a:solidFill>
              </a:rPr>
              <a:t>Töltés</a:t>
            </a:r>
          </a:p>
        </p:txBody>
      </p:sp>
      <p:sp>
        <p:nvSpPr>
          <p:cNvPr id="94" name="Szabadkézi sokszög 93"/>
          <p:cNvSpPr/>
          <p:nvPr/>
        </p:nvSpPr>
        <p:spPr>
          <a:xfrm>
            <a:off x="3019425" y="5634038"/>
            <a:ext cx="2863850" cy="754062"/>
          </a:xfrm>
          <a:custGeom>
            <a:avLst/>
            <a:gdLst>
              <a:gd name="connsiteX0" fmla="*/ 0 w 2863780"/>
              <a:gd name="connsiteY0" fmla="*/ 400259 h 754463"/>
              <a:gd name="connsiteX1" fmla="*/ 823965 w 2863780"/>
              <a:gd name="connsiteY1" fmla="*/ 3349 h 754463"/>
              <a:gd name="connsiteX2" fmla="*/ 1532373 w 2863780"/>
              <a:gd name="connsiteY2" fmla="*/ 420356 h 754463"/>
              <a:gd name="connsiteX3" fmla="*/ 2175468 w 2863780"/>
              <a:gd name="connsiteY3" fmla="*/ 751951 h 754463"/>
              <a:gd name="connsiteX4" fmla="*/ 2863780 w 2863780"/>
              <a:gd name="connsiteY4" fmla="*/ 405283 h 75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780" h="754463">
                <a:moveTo>
                  <a:pt x="0" y="400259"/>
                </a:moveTo>
                <a:cubicBezTo>
                  <a:pt x="284285" y="200129"/>
                  <a:pt x="568570" y="0"/>
                  <a:pt x="823965" y="3349"/>
                </a:cubicBezTo>
                <a:cubicBezTo>
                  <a:pt x="1079361" y="6699"/>
                  <a:pt x="1307122" y="295589"/>
                  <a:pt x="1532373" y="420356"/>
                </a:cubicBezTo>
                <a:cubicBezTo>
                  <a:pt x="1757624" y="545123"/>
                  <a:pt x="1953567" y="754463"/>
                  <a:pt x="2175468" y="751951"/>
                </a:cubicBezTo>
                <a:cubicBezTo>
                  <a:pt x="2397369" y="749439"/>
                  <a:pt x="2753248" y="458037"/>
                  <a:pt x="2863780" y="40528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531" name="Szövegdoboz 94"/>
          <p:cNvSpPr txBox="1">
            <a:spLocks noChangeArrowheads="1"/>
          </p:cNvSpPr>
          <p:nvPr/>
        </p:nvSpPr>
        <p:spPr bwMode="auto">
          <a:xfrm>
            <a:off x="3724275" y="5700713"/>
            <a:ext cx="234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532" name="Szövegdoboz 95"/>
          <p:cNvSpPr txBox="1">
            <a:spLocks noChangeArrowheads="1"/>
          </p:cNvSpPr>
          <p:nvPr/>
        </p:nvSpPr>
        <p:spPr bwMode="auto">
          <a:xfrm>
            <a:off x="5157788" y="6054725"/>
            <a:ext cx="234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85 -0.00023 -0.02552 -0.00023 -0.03837 -0.00069 C -0.04306 -0.00092 -0.04514 -0.00671 -0.05 -0.00671 " pathEditMode="relative" ptsTypes="ffA">
                                      <p:cBhvr>
                                        <p:cTn id="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85 -0.00023 -0.02552 -0.00023 -0.03837 -0.00069 C -0.04306 -0.00092 -0.04514 -0.00671 -0.05 -0.00671 " pathEditMode="relative" ptsTypes="ffA">
                                      <p:cBhvr>
                                        <p:cTn id="8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2 0.00023 -0.01823 0.0007 -0.02743 0.0007 " pathEditMode="relative" ptsTypes="fA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2 0.00023 -0.01823 0.0007 -0.02743 0.0007 " pathEditMode="relative" ptsTypes="fA">
                                      <p:cBhvr>
                                        <p:cTn id="1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625 C -0.01302 -0.00625 -0.02899 -0.00625 -0.04514 -0.00625 " pathEditMode="relative" rAng="0" ptsTypes="fA">
                                      <p:cBhvr>
                                        <p:cTn id="1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0 -0.01128 0 -0.01701 0 " pathEditMode="relative" ptsTypes="fA">
                                      <p:cBhvr>
                                        <p:cTn id="16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6362E-6 C -0.02622 0.00625 -0.01303 0.00463 -0.03907 0.00463 " pathEditMode="relative" rAng="0" ptsTypes="fA">
                                      <p:cBhvr>
                                        <p:cTn id="1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0.00093 -0.00469 0.0007 -0.01424 0.0007 " pathEditMode="relative" ptsTypes="fA">
                                      <p:cBhvr>
                                        <p:cTn id="20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94793E-6 C -0.02205 0.00624 -0.01094 0.00462 -0.03281 0.00462 " pathEditMode="relative" rAng="0" ptsTypes="fA">
                                      <p:cBhvr>
                                        <p:cTn id="2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0.00093 -0.00469 0.0007 -0.01424 0.0007 " pathEditMode="relative" ptsTypes="fA">
                                      <p:cBhvr>
                                        <p:cTn id="2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5" grpId="0" animBg="1"/>
      <p:bldP spid="48" grpId="0" animBg="1"/>
      <p:bldP spid="54" grpId="0" animBg="1"/>
      <p:bldP spid="63" grpId="0" animBg="1"/>
      <p:bldP spid="64" grpId="0" animBg="1"/>
      <p:bldP spid="70" grpId="0" animBg="1"/>
      <p:bldP spid="73" grpId="0" animBg="1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églalap 90"/>
          <p:cNvSpPr/>
          <p:nvPr/>
        </p:nvSpPr>
        <p:spPr>
          <a:xfrm>
            <a:off x="2233613" y="3530600"/>
            <a:ext cx="4460875" cy="2830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Szennyezett félvezetők 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93113" cy="4918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err="1" smtClean="0">
                <a:solidFill>
                  <a:srgbClr val="FFFF99"/>
                </a:solidFill>
              </a:rPr>
              <a:t>Drift</a:t>
            </a:r>
            <a:r>
              <a:rPr lang="hu-HU" sz="1800" dirty="0" smtClean="0">
                <a:solidFill>
                  <a:srgbClr val="FFFF99"/>
                </a:solidFill>
              </a:rPr>
              <a:t> áram – sodródási áram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Külső vagy belső villamos tér hatására keletkezik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Külső villamos tér hatása nélkül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 </a:t>
            </a:r>
            <a:r>
              <a:rPr lang="hu-HU" sz="1200" dirty="0" smtClean="0">
                <a:solidFill>
                  <a:srgbClr val="FFFF99"/>
                </a:solidFill>
              </a:rPr>
              <a:t>a diffúziós és </a:t>
            </a:r>
            <a:r>
              <a:rPr lang="hu-HU" sz="1200" dirty="0" err="1" smtClean="0">
                <a:solidFill>
                  <a:srgbClr val="FFFF99"/>
                </a:solidFill>
              </a:rPr>
              <a:t>drift</a:t>
            </a:r>
            <a:r>
              <a:rPr lang="hu-HU" sz="1200" dirty="0" smtClean="0">
                <a:solidFill>
                  <a:srgbClr val="FFFF99"/>
                </a:solidFill>
              </a:rPr>
              <a:t> áram megegyezik egymással, ellentétes irányú</a:t>
            </a: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kristály egésze kívülről továbbra is semleges marad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Külső villamos tér hatására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Feszültséget kapcsolunk a félvezetőre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töltéshordozókra erő hat </a:t>
            </a:r>
            <a:r>
              <a:rPr lang="hu-HU" sz="1200" dirty="0" smtClean="0"/>
              <a:t>(sodródnak) </a:t>
            </a:r>
            <a:r>
              <a:rPr lang="hu-HU" sz="1200" dirty="0" smtClean="0">
                <a:solidFill>
                  <a:srgbClr val="FFFF99"/>
                </a:solidFill>
              </a:rPr>
              <a:t>– mind az elektronok mind a lyukak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err="1" smtClean="0">
                <a:solidFill>
                  <a:srgbClr val="FFFF99"/>
                </a:solidFill>
              </a:rPr>
              <a:t>Drift</a:t>
            </a:r>
            <a:r>
              <a:rPr lang="hu-HU" sz="1200" dirty="0" smtClean="0">
                <a:solidFill>
                  <a:srgbClr val="FFFF99"/>
                </a:solidFill>
              </a:rPr>
              <a:t> áram keletkezik – </a:t>
            </a:r>
            <a:r>
              <a:rPr lang="hu-HU" sz="1200" dirty="0" smtClean="0"/>
              <a:t>az elektron és lyuk áram erősítik egymást</a:t>
            </a: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5D26C-27EF-414C-BB10-BB713C2AEA54}" type="slidenum">
              <a:rPr lang="hu-HU"/>
              <a:pPr>
                <a:defRPr/>
              </a:pPr>
              <a:t>15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016250" y="3859213"/>
            <a:ext cx="2889250" cy="146685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3435350" y="457835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489" name="Szövegdoboz 22"/>
          <p:cNvSpPr txBox="1">
            <a:spLocks noChangeArrowheads="1"/>
          </p:cNvSpPr>
          <p:nvPr/>
        </p:nvSpPr>
        <p:spPr bwMode="auto">
          <a:xfrm>
            <a:off x="3440113" y="4545013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5" name="Ellipszis 24"/>
          <p:cNvSpPr/>
          <p:nvPr/>
        </p:nvSpPr>
        <p:spPr>
          <a:xfrm>
            <a:off x="3433763" y="40163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491" name="Szövegdoboz 25"/>
          <p:cNvSpPr txBox="1">
            <a:spLocks noChangeArrowheads="1"/>
          </p:cNvSpPr>
          <p:nvPr/>
        </p:nvSpPr>
        <p:spPr bwMode="auto">
          <a:xfrm>
            <a:off x="3438525" y="3983038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" name="Ellipszis 26"/>
          <p:cNvSpPr/>
          <p:nvPr/>
        </p:nvSpPr>
        <p:spPr>
          <a:xfrm>
            <a:off x="4752975" y="3963988"/>
            <a:ext cx="44450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Ellipszis 27"/>
          <p:cNvSpPr/>
          <p:nvPr/>
        </p:nvSpPr>
        <p:spPr>
          <a:xfrm>
            <a:off x="3440113" y="42957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494" name="Szövegdoboz 28"/>
          <p:cNvSpPr txBox="1">
            <a:spLocks noChangeArrowheads="1"/>
          </p:cNvSpPr>
          <p:nvPr/>
        </p:nvSpPr>
        <p:spPr bwMode="auto">
          <a:xfrm>
            <a:off x="3444875" y="4262438"/>
            <a:ext cx="984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" name="Ellipszis 29"/>
          <p:cNvSpPr/>
          <p:nvPr/>
        </p:nvSpPr>
        <p:spPr>
          <a:xfrm>
            <a:off x="4751388" y="433705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3436938" y="48291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497" name="Szövegdoboz 31"/>
          <p:cNvSpPr txBox="1">
            <a:spLocks noChangeArrowheads="1"/>
          </p:cNvSpPr>
          <p:nvPr/>
        </p:nvSpPr>
        <p:spPr bwMode="auto">
          <a:xfrm>
            <a:off x="3441700" y="4795838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4" name="Ellipszis 33"/>
          <p:cNvSpPr/>
          <p:nvPr/>
        </p:nvSpPr>
        <p:spPr>
          <a:xfrm>
            <a:off x="3433763" y="510063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499" name="Szövegdoboz 34"/>
          <p:cNvSpPr txBox="1">
            <a:spLocks noChangeArrowheads="1"/>
          </p:cNvSpPr>
          <p:nvPr/>
        </p:nvSpPr>
        <p:spPr bwMode="auto">
          <a:xfrm>
            <a:off x="3438525" y="5067300"/>
            <a:ext cx="1000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" name="Ellipszis 35"/>
          <p:cNvSpPr/>
          <p:nvPr/>
        </p:nvSpPr>
        <p:spPr>
          <a:xfrm>
            <a:off x="4681538" y="5106988"/>
            <a:ext cx="44450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7" name="Ellipszis 36"/>
          <p:cNvSpPr/>
          <p:nvPr/>
        </p:nvSpPr>
        <p:spPr>
          <a:xfrm>
            <a:off x="3686175" y="415766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02" name="Szövegdoboz 37"/>
          <p:cNvSpPr txBox="1">
            <a:spLocks noChangeArrowheads="1"/>
          </p:cNvSpPr>
          <p:nvPr/>
        </p:nvSpPr>
        <p:spPr bwMode="auto">
          <a:xfrm>
            <a:off x="3690938" y="412432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0" name="Ellipszis 39"/>
          <p:cNvSpPr/>
          <p:nvPr/>
        </p:nvSpPr>
        <p:spPr>
          <a:xfrm>
            <a:off x="3679825" y="44481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04" name="Szövegdoboz 40"/>
          <p:cNvSpPr txBox="1">
            <a:spLocks noChangeArrowheads="1"/>
          </p:cNvSpPr>
          <p:nvPr/>
        </p:nvSpPr>
        <p:spPr bwMode="auto">
          <a:xfrm>
            <a:off x="3684588" y="4414838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" name="Ellipszis 41"/>
          <p:cNvSpPr/>
          <p:nvPr/>
        </p:nvSpPr>
        <p:spPr>
          <a:xfrm>
            <a:off x="4732338" y="469900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3" name="Ellipszis 42"/>
          <p:cNvSpPr/>
          <p:nvPr/>
        </p:nvSpPr>
        <p:spPr>
          <a:xfrm>
            <a:off x="3678238" y="4714875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07" name="Szövegdoboz 43"/>
          <p:cNvSpPr txBox="1">
            <a:spLocks noChangeArrowheads="1"/>
          </p:cNvSpPr>
          <p:nvPr/>
        </p:nvSpPr>
        <p:spPr bwMode="auto">
          <a:xfrm>
            <a:off x="3683000" y="4681538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5" name="Ellipszis 44"/>
          <p:cNvSpPr/>
          <p:nvPr/>
        </p:nvSpPr>
        <p:spPr>
          <a:xfrm>
            <a:off x="4400550" y="49958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6" name="Ellipszis 45"/>
          <p:cNvSpPr/>
          <p:nvPr/>
        </p:nvSpPr>
        <p:spPr>
          <a:xfrm>
            <a:off x="3678238" y="499110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10" name="Szövegdoboz 46"/>
          <p:cNvSpPr txBox="1">
            <a:spLocks noChangeArrowheads="1"/>
          </p:cNvSpPr>
          <p:nvPr/>
        </p:nvSpPr>
        <p:spPr bwMode="auto">
          <a:xfrm>
            <a:off x="3683000" y="4957763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2" name="Ellipszis 51"/>
          <p:cNvSpPr/>
          <p:nvPr/>
        </p:nvSpPr>
        <p:spPr>
          <a:xfrm>
            <a:off x="3960813" y="421798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12" name="Szövegdoboz 52"/>
          <p:cNvSpPr txBox="1">
            <a:spLocks noChangeArrowheads="1"/>
          </p:cNvSpPr>
          <p:nvPr/>
        </p:nvSpPr>
        <p:spPr bwMode="auto">
          <a:xfrm>
            <a:off x="3965575" y="4184650"/>
            <a:ext cx="984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4" name="Ellipszis 53"/>
          <p:cNvSpPr/>
          <p:nvPr/>
        </p:nvSpPr>
        <p:spPr>
          <a:xfrm>
            <a:off x="4578350" y="4141788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8" name="Ellipszis 57"/>
          <p:cNvSpPr/>
          <p:nvPr/>
        </p:nvSpPr>
        <p:spPr>
          <a:xfrm>
            <a:off x="3954463" y="458628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15" name="Szövegdoboz 58"/>
          <p:cNvSpPr txBox="1">
            <a:spLocks noChangeArrowheads="1"/>
          </p:cNvSpPr>
          <p:nvPr/>
        </p:nvSpPr>
        <p:spPr bwMode="auto">
          <a:xfrm>
            <a:off x="3959225" y="4552950"/>
            <a:ext cx="984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1" name="Ellipszis 60"/>
          <p:cNvSpPr/>
          <p:nvPr/>
        </p:nvSpPr>
        <p:spPr>
          <a:xfrm>
            <a:off x="3938588" y="495300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17" name="Szövegdoboz 61"/>
          <p:cNvSpPr txBox="1">
            <a:spLocks noChangeArrowheads="1"/>
          </p:cNvSpPr>
          <p:nvPr/>
        </p:nvSpPr>
        <p:spPr bwMode="auto">
          <a:xfrm>
            <a:off x="3943350" y="4919663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3" name="Ellipszis 62"/>
          <p:cNvSpPr/>
          <p:nvPr/>
        </p:nvSpPr>
        <p:spPr>
          <a:xfrm>
            <a:off x="5954713" y="468947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Ellipszis 63"/>
          <p:cNvSpPr/>
          <p:nvPr/>
        </p:nvSpPr>
        <p:spPr>
          <a:xfrm>
            <a:off x="4448175" y="4465638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Ellipszis 64"/>
          <p:cNvSpPr/>
          <p:nvPr/>
        </p:nvSpPr>
        <p:spPr>
          <a:xfrm>
            <a:off x="4186238" y="44307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21" name="Szövegdoboz 65"/>
          <p:cNvSpPr txBox="1">
            <a:spLocks noChangeArrowheads="1"/>
          </p:cNvSpPr>
          <p:nvPr/>
        </p:nvSpPr>
        <p:spPr bwMode="auto">
          <a:xfrm>
            <a:off x="4191000" y="439737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7" name="Ellipszis 66"/>
          <p:cNvSpPr/>
          <p:nvPr/>
        </p:nvSpPr>
        <p:spPr>
          <a:xfrm>
            <a:off x="5951538" y="433546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8" name="Ellipszis 67"/>
          <p:cNvSpPr/>
          <p:nvPr/>
        </p:nvSpPr>
        <p:spPr>
          <a:xfrm>
            <a:off x="4178300" y="47990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24" name="Szövegdoboz 68"/>
          <p:cNvSpPr txBox="1">
            <a:spLocks noChangeArrowheads="1"/>
          </p:cNvSpPr>
          <p:nvPr/>
        </p:nvSpPr>
        <p:spPr bwMode="auto">
          <a:xfrm>
            <a:off x="4183063" y="4765675"/>
            <a:ext cx="10001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0" name="Ellipszis 69"/>
          <p:cNvSpPr/>
          <p:nvPr/>
        </p:nvSpPr>
        <p:spPr>
          <a:xfrm>
            <a:off x="5951538" y="39068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1" name="Ellipszis 70"/>
          <p:cNvSpPr/>
          <p:nvPr/>
        </p:nvSpPr>
        <p:spPr>
          <a:xfrm>
            <a:off x="4433888" y="427355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27" name="Szövegdoboz 71"/>
          <p:cNvSpPr txBox="1">
            <a:spLocks noChangeArrowheads="1"/>
          </p:cNvSpPr>
          <p:nvPr/>
        </p:nvSpPr>
        <p:spPr bwMode="auto">
          <a:xfrm>
            <a:off x="4438650" y="4240213"/>
            <a:ext cx="98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4" name="Ellipszis 73"/>
          <p:cNvSpPr/>
          <p:nvPr/>
        </p:nvSpPr>
        <p:spPr>
          <a:xfrm>
            <a:off x="4427538" y="4641850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29" name="Szövegdoboz 74"/>
          <p:cNvSpPr txBox="1">
            <a:spLocks noChangeArrowheads="1"/>
          </p:cNvSpPr>
          <p:nvPr/>
        </p:nvSpPr>
        <p:spPr bwMode="auto">
          <a:xfrm>
            <a:off x="4430713" y="4608513"/>
            <a:ext cx="1000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8" name="Ellipszis 77"/>
          <p:cNvSpPr/>
          <p:nvPr/>
        </p:nvSpPr>
        <p:spPr>
          <a:xfrm>
            <a:off x="3167063" y="458628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31" name="Szövegdoboz 78"/>
          <p:cNvSpPr txBox="1">
            <a:spLocks noChangeArrowheads="1"/>
          </p:cNvSpPr>
          <p:nvPr/>
        </p:nvSpPr>
        <p:spPr bwMode="auto">
          <a:xfrm>
            <a:off x="3171825" y="4552950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Ellipszis 79"/>
          <p:cNvSpPr/>
          <p:nvPr/>
        </p:nvSpPr>
        <p:spPr>
          <a:xfrm>
            <a:off x="3571875" y="4429125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1" name="Ellipszis 80"/>
          <p:cNvSpPr/>
          <p:nvPr/>
        </p:nvSpPr>
        <p:spPr>
          <a:xfrm>
            <a:off x="3165475" y="40243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34" name="Szövegdoboz 81"/>
          <p:cNvSpPr txBox="1">
            <a:spLocks noChangeArrowheads="1"/>
          </p:cNvSpPr>
          <p:nvPr/>
        </p:nvSpPr>
        <p:spPr bwMode="auto">
          <a:xfrm>
            <a:off x="3170238" y="399097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3" name="Ellipszis 82"/>
          <p:cNvSpPr/>
          <p:nvPr/>
        </p:nvSpPr>
        <p:spPr>
          <a:xfrm>
            <a:off x="3571875" y="39290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4" name="Ellipszis 83"/>
          <p:cNvSpPr/>
          <p:nvPr/>
        </p:nvSpPr>
        <p:spPr>
          <a:xfrm>
            <a:off x="3171825" y="43037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37" name="Szövegdoboz 84"/>
          <p:cNvSpPr txBox="1">
            <a:spLocks noChangeArrowheads="1"/>
          </p:cNvSpPr>
          <p:nvPr/>
        </p:nvSpPr>
        <p:spPr bwMode="auto">
          <a:xfrm>
            <a:off x="3176588" y="427037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6" name="Ellipszis 85"/>
          <p:cNvSpPr/>
          <p:nvPr/>
        </p:nvSpPr>
        <p:spPr>
          <a:xfrm>
            <a:off x="3317875" y="4311650"/>
            <a:ext cx="44450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7" name="Ellipszis 86"/>
          <p:cNvSpPr/>
          <p:nvPr/>
        </p:nvSpPr>
        <p:spPr>
          <a:xfrm>
            <a:off x="3168650" y="4837113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40" name="Szövegdoboz 87"/>
          <p:cNvSpPr txBox="1">
            <a:spLocks noChangeArrowheads="1"/>
          </p:cNvSpPr>
          <p:nvPr/>
        </p:nvSpPr>
        <p:spPr bwMode="auto">
          <a:xfrm>
            <a:off x="3173413" y="4803775"/>
            <a:ext cx="98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9" name="Ellipszis 88"/>
          <p:cNvSpPr/>
          <p:nvPr/>
        </p:nvSpPr>
        <p:spPr>
          <a:xfrm>
            <a:off x="3286125" y="478631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0" name="Ellipszis 89"/>
          <p:cNvSpPr/>
          <p:nvPr/>
        </p:nvSpPr>
        <p:spPr>
          <a:xfrm>
            <a:off x="3165475" y="5106988"/>
            <a:ext cx="88900" cy="889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43" name="Szövegdoboz 90"/>
          <p:cNvSpPr txBox="1">
            <a:spLocks noChangeArrowheads="1"/>
          </p:cNvSpPr>
          <p:nvPr/>
        </p:nvSpPr>
        <p:spPr bwMode="auto">
          <a:xfrm>
            <a:off x="3170238" y="5073650"/>
            <a:ext cx="10001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2" name="Ellipszis 91"/>
          <p:cNvSpPr/>
          <p:nvPr/>
        </p:nvSpPr>
        <p:spPr>
          <a:xfrm>
            <a:off x="3571875" y="5000625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13" name="Egyenes összekötő 112"/>
          <p:cNvCxnSpPr/>
          <p:nvPr/>
        </p:nvCxnSpPr>
        <p:spPr>
          <a:xfrm rot="5400000" flipH="1" flipV="1">
            <a:off x="2001044" y="5142706"/>
            <a:ext cx="1143000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gyenes összekötő 114"/>
          <p:cNvCxnSpPr/>
          <p:nvPr/>
        </p:nvCxnSpPr>
        <p:spPr>
          <a:xfrm>
            <a:off x="2571750" y="4572000"/>
            <a:ext cx="357188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gyenes összekötő 122"/>
          <p:cNvCxnSpPr/>
          <p:nvPr/>
        </p:nvCxnSpPr>
        <p:spPr>
          <a:xfrm rot="5400000" flipH="1" flipV="1">
            <a:off x="5787232" y="5142706"/>
            <a:ext cx="1143000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gyenes összekötő 123"/>
          <p:cNvCxnSpPr/>
          <p:nvPr/>
        </p:nvCxnSpPr>
        <p:spPr>
          <a:xfrm>
            <a:off x="6000750" y="4572000"/>
            <a:ext cx="357188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73" name="Szövegdoboz 124"/>
          <p:cNvSpPr txBox="1">
            <a:spLocks noChangeArrowheads="1"/>
          </p:cNvSpPr>
          <p:nvPr/>
        </p:nvSpPr>
        <p:spPr bwMode="auto">
          <a:xfrm>
            <a:off x="2571750" y="4286250"/>
            <a:ext cx="285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1574" name="Szövegdoboz 125"/>
          <p:cNvSpPr txBox="1">
            <a:spLocks noChangeArrowheads="1"/>
          </p:cNvSpPr>
          <p:nvPr/>
        </p:nvSpPr>
        <p:spPr bwMode="auto">
          <a:xfrm>
            <a:off x="6215063" y="4286250"/>
            <a:ext cx="285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cxnSp>
        <p:nvCxnSpPr>
          <p:cNvPr id="127" name="Egyenes összekötő 126"/>
          <p:cNvCxnSpPr/>
          <p:nvPr/>
        </p:nvCxnSpPr>
        <p:spPr>
          <a:xfrm rot="5400000" flipH="1" flipV="1">
            <a:off x="2213769" y="5072856"/>
            <a:ext cx="431800" cy="1588"/>
          </a:xfrm>
          <a:prstGeom prst="line">
            <a:avLst/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76" name="Szövegdoboz 127"/>
          <p:cNvSpPr txBox="1">
            <a:spLocks noChangeArrowheads="1"/>
          </p:cNvSpPr>
          <p:nvPr/>
        </p:nvSpPr>
        <p:spPr bwMode="auto">
          <a:xfrm>
            <a:off x="2357438" y="4643438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I</a:t>
            </a:r>
            <a:r>
              <a:rPr lang="hu-HU" sz="1200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9" name="Ellipszis 128"/>
          <p:cNvSpPr/>
          <p:nvPr/>
        </p:nvSpPr>
        <p:spPr>
          <a:xfrm>
            <a:off x="5934075" y="4926013"/>
            <a:ext cx="44450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0" name="Ellipszis 129"/>
          <p:cNvSpPr/>
          <p:nvPr/>
        </p:nvSpPr>
        <p:spPr>
          <a:xfrm>
            <a:off x="5929313" y="457200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1" name="Ellipszis 130"/>
          <p:cNvSpPr/>
          <p:nvPr/>
        </p:nvSpPr>
        <p:spPr>
          <a:xfrm>
            <a:off x="5929313" y="414337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2" name="Ellipszis 131"/>
          <p:cNvSpPr/>
          <p:nvPr/>
        </p:nvSpPr>
        <p:spPr>
          <a:xfrm>
            <a:off x="5934075" y="5211763"/>
            <a:ext cx="44450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3" name="Ellipszis 132"/>
          <p:cNvSpPr/>
          <p:nvPr/>
        </p:nvSpPr>
        <p:spPr>
          <a:xfrm>
            <a:off x="5929313" y="485775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4" name="Ellipszis 133"/>
          <p:cNvSpPr/>
          <p:nvPr/>
        </p:nvSpPr>
        <p:spPr>
          <a:xfrm>
            <a:off x="5929313" y="442912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5" name="Ellipszis 134"/>
          <p:cNvSpPr/>
          <p:nvPr/>
        </p:nvSpPr>
        <p:spPr>
          <a:xfrm>
            <a:off x="4967288" y="4016375"/>
            <a:ext cx="44450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6" name="Ellipszis 135"/>
          <p:cNvSpPr/>
          <p:nvPr/>
        </p:nvSpPr>
        <p:spPr>
          <a:xfrm>
            <a:off x="5326063" y="444500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7" name="Ellipszis 136"/>
          <p:cNvSpPr/>
          <p:nvPr/>
        </p:nvSpPr>
        <p:spPr>
          <a:xfrm>
            <a:off x="4829175" y="5010150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8" name="Ellipszis 137"/>
          <p:cNvSpPr/>
          <p:nvPr/>
        </p:nvSpPr>
        <p:spPr>
          <a:xfrm>
            <a:off x="4217988" y="4586288"/>
            <a:ext cx="46037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9" name="Ellipszis 138"/>
          <p:cNvSpPr/>
          <p:nvPr/>
        </p:nvSpPr>
        <p:spPr>
          <a:xfrm>
            <a:off x="2925763" y="4030663"/>
            <a:ext cx="44450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0" name="Ellipszis 139"/>
          <p:cNvSpPr/>
          <p:nvPr/>
        </p:nvSpPr>
        <p:spPr>
          <a:xfrm>
            <a:off x="2909888" y="497205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1" name="Ellipszis 140"/>
          <p:cNvSpPr/>
          <p:nvPr/>
        </p:nvSpPr>
        <p:spPr>
          <a:xfrm>
            <a:off x="2925763" y="4827588"/>
            <a:ext cx="46037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2" name="Ellipszis 141"/>
          <p:cNvSpPr/>
          <p:nvPr/>
        </p:nvSpPr>
        <p:spPr>
          <a:xfrm>
            <a:off x="2900363" y="388620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7" name="Téglalap 76"/>
          <p:cNvSpPr/>
          <p:nvPr/>
        </p:nvSpPr>
        <p:spPr>
          <a:xfrm>
            <a:off x="2895600" y="3865563"/>
            <a:ext cx="109538" cy="146208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7" name="Téglalap 96"/>
          <p:cNvSpPr/>
          <p:nvPr/>
        </p:nvSpPr>
        <p:spPr>
          <a:xfrm>
            <a:off x="5910263" y="3865563"/>
            <a:ext cx="109537" cy="146208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69" name="Szövegdoboz 127"/>
          <p:cNvSpPr txBox="1">
            <a:spLocks noChangeArrowheads="1"/>
          </p:cNvSpPr>
          <p:nvPr/>
        </p:nvSpPr>
        <p:spPr bwMode="auto">
          <a:xfrm>
            <a:off x="3781425" y="3603625"/>
            <a:ext cx="160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n típusú szennyezés</a:t>
            </a:r>
            <a:endParaRPr lang="hu-HU" sz="1200" baseline="-25000">
              <a:solidFill>
                <a:srgbClr val="000000"/>
              </a:solidFill>
            </a:endParaRPr>
          </a:p>
        </p:txBody>
      </p:sp>
      <p:sp>
        <p:nvSpPr>
          <p:cNvPr id="94" name="Szövegdoboz 127"/>
          <p:cNvSpPr txBox="1">
            <a:spLocks noChangeArrowheads="1"/>
          </p:cNvSpPr>
          <p:nvPr/>
        </p:nvSpPr>
        <p:spPr bwMode="auto">
          <a:xfrm>
            <a:off x="4229100" y="5568950"/>
            <a:ext cx="19891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elektronáram (negatív töltés)</a:t>
            </a:r>
            <a:endParaRPr lang="hu-HU" sz="1200" baseline="-25000">
              <a:solidFill>
                <a:srgbClr val="000000"/>
              </a:solidFill>
            </a:endParaRPr>
          </a:p>
        </p:txBody>
      </p:sp>
      <p:sp>
        <p:nvSpPr>
          <p:cNvPr id="95" name="Szövegdoboz 127"/>
          <p:cNvSpPr txBox="1">
            <a:spLocks noChangeArrowheads="1"/>
          </p:cNvSpPr>
          <p:nvPr/>
        </p:nvSpPr>
        <p:spPr bwMode="auto">
          <a:xfrm>
            <a:off x="4244975" y="5822950"/>
            <a:ext cx="16081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lyukáram</a:t>
            </a:r>
            <a:endParaRPr lang="hu-HU" sz="1200" baseline="-25000">
              <a:solidFill>
                <a:srgbClr val="000000"/>
              </a:solidFill>
            </a:endParaRPr>
          </a:p>
        </p:txBody>
      </p:sp>
      <p:sp>
        <p:nvSpPr>
          <p:cNvPr id="99" name="Jobbra nyíl 98"/>
          <p:cNvSpPr/>
          <p:nvPr/>
        </p:nvSpPr>
        <p:spPr>
          <a:xfrm flipH="1">
            <a:off x="3340100" y="5510213"/>
            <a:ext cx="587375" cy="269875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0" name="Jobbra nyíl 99"/>
          <p:cNvSpPr/>
          <p:nvPr/>
        </p:nvSpPr>
        <p:spPr>
          <a:xfrm>
            <a:off x="3332163" y="5867400"/>
            <a:ext cx="588962" cy="112713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278 C 0.04254 0.00255 0.07934 0.00093 0.11719 0.00047 C 0.13664 -0.00023 0.15608 -0.00115 0.17553 -0.00162 C 0.18004 -0.00324 0.17639 -0.00208 0.18716 -0.00208 " pathEditMode="relative" rAng="0" ptsTypes="fffA">
                                      <p:cBhvr>
                                        <p:cTn id="46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C -0.03003 0.00023 -0.06024 0.00232 -0.0901 0.00046 C -0.09253 -0.00046 -0.09757 -0.00162 -0.09757 -0.00116 C -0.11337 -0.01042 -0.13229 -0.00278 -0.14931 -0.00093 C -0.15208 -0.00046 -0.15365 0.00162 -0.15625 0.00232 C -0.16371 0.0044 -0.16354 0.0037 -0.17066 0.0037 " pathEditMode="relative" rAng="0" ptsTypes="fffffA">
                                      <p:cBhvr>
                                        <p:cTn id="48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C -0.02916 0.00023 -0.05868 0.00185 -0.08767 0.00046 C -0.0901 -0.00023 -0.09496 -0.00093 -0.09496 -0.00069 C -0.11041 -0.00764 -0.12881 -0.00185 -0.14548 -0.00046 C -0.14809 -0.00023 -0.14982 0.00139 -0.15208 0.00185 C -0.15937 0.00347 -0.1592 0.00301 -0.16614 0.00301 " pathEditMode="relative" rAng="0" ptsTypes="fffffA">
                                      <p:cBhvr>
                                        <p:cTn id="50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139 C -0.03125 -0.00116 -0.06285 0.00023 -0.0941 -0.00093 C -0.0967 -0.00162 -0.10191 -0.00232 -0.10191 -0.00232 C -0.1184 -0.00833 -0.1382 -0.00324 -0.1559 -0.00208 C -0.15868 -0.00162 -0.16059 -0.00023 -0.1632 0.00023 C -0.17101 0.00162 -0.17084 0.00116 -0.1783 0.00116 " pathEditMode="relative" rAng="0" ptsTypes="fffffA">
                                      <p:cBhvr>
                                        <p:cTn id="52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-0.00556 0.00122 -0.00139 0.00139 -0.01574 C 0.00157 -0.03379 0.00174 -0.05184 0.00191 -0.06989 C 0.00243 -0.06688 0.0033 -0.06388 0.00417 -0.06087 C 0.00434 -0.0574 0.00452 -0.05416 0.00452 -0.05068 C 0.00452 -0.04073 0.00469 -0.03055 0.00417 -0.0206 C 0.004 -0.01782 -0.00017 -0.01944 -0.00225 -0.01921 C -0.00989 -0.01805 0.00278 -0.01944 -0.01389 -0.01805 C -0.07187 -0.01875 -0.05139 -0.01875 -0.07552 -0.01875 " pathEditMode="relative" ptsTypes="ffffffffA">
                                      <p:cBhvr>
                                        <p:cTn id="54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-0.00556 0.00122 -0.00139 0.00139 -0.01574 C 0.00157 -0.03379 0.00174 -0.05184 0.00191 -0.06989 C 0.00243 -0.06688 0.0033 -0.06388 0.00417 -0.06087 C 0.00434 -0.0574 0.00452 -0.05416 0.00452 -0.05068 C 0.00452 -0.04073 0.00469 -0.03055 0.00417 -0.0206 C 0.004 -0.01782 -0.00017 -0.01944 -0.00225 -0.01921 C -0.00989 -0.01805 0.00278 -0.01944 -0.01389 -0.01805 C -0.07187 -0.01875 -0.05139 -0.01875 -0.07552 -0.01875 " pathEditMode="relative" ptsTypes="ffffffffA">
                                      <p:cBhvr>
                                        <p:cTn id="56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-0.00556 0.00122 -0.00139 0.00139 -0.01574 C 0.00157 -0.03379 0.00174 -0.05184 0.00191 -0.06989 C 0.00243 -0.06688 0.0033 -0.06388 0.00417 -0.06087 C 0.00434 -0.0574 0.00452 -0.05416 0.00452 -0.05068 C 0.00452 -0.04073 0.00469 -0.03055 0.00417 -0.0206 C 0.004 -0.01782 -0.00017 -0.01944 -0.00225 -0.01921 C -0.00989 -0.01805 0.00278 -0.01944 -0.01389 -0.01805 C -0.07187 -0.01875 -0.05139 -0.01875 -0.07552 -0.01875 " pathEditMode="relative" ptsTypes="ffffffffA">
                                      <p:cBhvr>
                                        <p:cTn id="58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7 -0.00162 -0.00157 -0.00232 -0.00226 -0.00486 C -0.00486 -0.00394 -0.00556 -0.00694 -0.00764 -0.00856 C -0.00851 -0.01065 -0.00903 -0.01134 -0.01077 -0.01204 C -0.01285 -0.01481 -0.01719 -0.01504 -0.01997 -0.01528 C -0.02709 -0.01551 -0.03403 -0.01551 -0.04115 -0.01574 C -0.04497 -0.02083 -0.04236 -0.053 -0.04202 -0.0567 C -0.04202 -0.05786 -0.03993 -0.05832 -0.03941 -0.05855 C -0.03837 -0.0567 -0.03802 -0.05531 -0.0375 -0.05323 C -0.03733 -0.04837 -0.03716 -0.04351 -0.03716 -0.03865 C -0.03716 -0.03518 -0.03733 -0.03194 -0.0375 -0.02847 C -0.0375 -0.02754 -0.03802 -0.02592 -0.03802 -0.02592 " pathEditMode="relative" ptsTypes="fffffffffffA">
                                      <p:cBhvr>
                                        <p:cTn id="6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43208E-6 C -0.00157 -0.00162 -0.00157 -0.00232 -0.00226 -0.00486 C -0.00469 -0.00394 -0.00539 -0.00695 -0.0073 -0.00857 C -0.00816 -0.01065 -0.00868 -0.01134 -0.01042 -0.01204 C -0.01233 -0.01481 -0.0165 -0.01505 -0.0191 -0.01528 C -0.02587 -0.01551 -0.03247 -0.01551 -0.03941 -0.01574 C -0.04289 -0.02083 -0.04046 -0.053 -0.04011 -0.0567 C -0.04011 -0.05786 -0.0382 -0.05832 -0.03768 -0.05855 C -0.03664 -0.0567 -0.03629 -0.05531 -0.03577 -0.05323 C -0.03577 -0.04837 -0.03559 -0.04351 -0.03559 -0.03865 C -0.03559 -0.03518 -0.03577 -0.03194 -0.03577 -0.02847 C -0.03577 -0.02754 -0.03629 -0.02592 -0.03629 -0.02569 " pathEditMode="relative" rAng="0" ptsTypes="fffffffffffA">
                                      <p:cBhvr>
                                        <p:cTn id="62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2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02 0.00023 -0.02587 0.00023 -0.03889 0.00047 C -0.0684 0.00093 -0.06285 -0.00972 -0.06875 0.00301 C -0.07118 0.01366 -0.07014 0.03263 -0.07014 0.04397 " pathEditMode="relative" ptsTypes="fffA">
                                      <p:cBhvr>
                                        <p:cTn id="64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02 0.00023 -0.02587 0.00023 -0.03889 0.00047 C -0.0684 0.00093 -0.06285 -0.00972 -0.06875 0.00301 C -0.07118 0.01366 -0.07014 0.03263 -0.07014 0.04397 " pathEditMode="relative" ptsTypes="fffA">
                                      <p:cBhvr>
                                        <p:cTn id="6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02 0.00023 -0.02587 0.00023 -0.03889 0.00047 C -0.0684 0.00093 -0.06285 -0.00972 -0.06875 0.00301 C -0.07118 0.01366 -0.07014 0.03263 -0.07014 0.04397 " pathEditMode="relative" ptsTypes="fffA">
                                      <p:cBhvr>
                                        <p:cTn id="68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75 -0.00023 -0.04879 -0.00208 -0.07275 -0.00069 C -0.07587 0.00023 -0.07917 0.00255 -0.08195 0.00486 C -0.08212 0.00556 -0.08195 0.00625 -0.0823 0.00671 C -0.08299 0.00764 -0.08438 0.00741 -0.08507 0.00833 C -0.08664 0.01019 -0.08681 0.01134 -0.08907 0.01204 C -0.09323 0.01181 -0.09757 0.01204 -0.10174 0.01157 C -0.10469 0.01111 -0.1073 0.00833 -0.11042 0.00787 C -0.11667 0.00486 -0.12362 0.0081 -0.13021 0.00833 C -0.13681 0.0088 -0.14219 0.00949 -0.14844 0.01019 C -0.14983 0.01088 -0.15105 0.01157 -0.15244 0.01204 C -0.1573 0.01597 -0.16181 0.01944 -0.16737 0.02176 C -0.1698 0.02361 -0.17223 0.02477 -0.175 0.02477 " pathEditMode="relative" ptsTypes="ffffffffffffA">
                                      <p:cBhvr>
                                        <p:cTn id="7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6994E-6 C -0.02188 -0.00023 -0.0467 -0.00208 -0.06962 -0.0007 C -0.07257 0.00023 -0.07587 0.00254 -0.07847 0.00486 C -0.07865 0.00555 -0.07847 0.00625 -0.07882 0.00671 C -0.07951 0.00764 -0.08073 0.0074 -0.08142 0.00833 C -0.08299 0.01018 -0.08316 0.01134 -0.08524 0.01203 C -0.08924 0.0118 -0.0934 0.01203 -0.0974 0.01157 C -0.10017 0.01111 -0.10278 0.00833 -0.10573 0.00787 C -0.11163 0.00486 -0.11823 0.0081 -0.12465 0.00833 C -0.1309 0.00879 -0.13611 0.00949 -0.14201 0.01018 C -0.1434 0.01088 -0.14462 0.01157 -0.14583 0.01203 C -0.15052 0.01597 -0.15486 0.01944 -0.16007 0.02175 C -0.1625 0.0236 -0.16476 0.02476 -0.16736 0.02476 " pathEditMode="relative" rAng="0" ptsTypes="ffffffffffffA">
                                      <p:cBhvr>
                                        <p:cTn id="7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1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94793E-6 C -0.02083 -0.00024 -0.04444 -0.00209 -0.06632 -0.0007 C -0.0691 0.00023 -0.07205 0.00254 -0.07465 0.00486 C -0.07483 0.00555 -0.07465 0.00624 -0.075 0.00671 C -0.07552 0.00763 -0.07691 0.0074 -0.07743 0.00833 C -0.07882 0.01018 -0.07899 0.01134 -0.08108 0.01203 C -0.0849 0.0118 -0.08889 0.01203 -0.09271 0.01157 C -0.09531 0.0111 -0.09774 0.00833 -0.10052 0.00786 C -0.10625 0.00486 -0.1125 0.0081 -0.11858 0.00833 C -0.12448 0.00879 -0.12951 0.00948 -0.13507 0.01018 C -0.13646 0.01087 -0.1375 0.01157 -0.13871 0.01203 C -0.14323 0.01596 -0.14722 0.01943 -0.15226 0.02175 C -0.15451 0.0236 -0.15677 0.02476 -0.1592 0.02476 " pathEditMode="relative" rAng="0" ptsTypes="ffffffffffffA">
                                      <p:cBhvr>
                                        <p:cTn id="7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1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4.49433E-6 C -0.00052 0.01064 -0.00052 0.02129 -0.00087 0.03193 C -0.00122 0.03888 -0.00191 0.05253 -0.00191 0.05276 C -0.00208 0.06595 -0.00347 0.08053 -0.00226 0.09419 C -0.00156 0.08169 0.00191 0.05994 -0.00191 0.05068 C -0.00365 0.04651 -0.0099 0.04998 -0.01389 0.04998 C -0.04861 0.04906 -0.08316 0.04883 -0.11771 0.04883 " pathEditMode="relative" rAng="0" ptsTypes="ffffffA">
                                      <p:cBhvr>
                                        <p:cTn id="76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04143E-6 C -0.0007 0.01065 -0.0007 0.02129 -0.00104 0.03194 C -0.00122 0.03888 -0.00208 0.05254 -0.00208 0.05277 C -0.00226 0.06596 -0.00365 0.08054 -0.00243 0.09419 C -0.00156 0.0817 0.00191 0.05994 -0.00208 0.05068 C -0.00382 0.04652 -0.01007 0.04999 -0.01424 0.04999 C -0.04965 0.04906 -0.08507 0.04883 -0.12049 0.04883 " pathEditMode="relative" rAng="0" ptsTypes="ffffffA">
                                      <p:cBhvr>
                                        <p:cTn id="7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4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1.48148E-6 C -0.00122 0.00995 -0.00122 0.01991 -0.00157 0.02986 C -0.00174 0.03634 -0.00243 0.04907 -0.00243 0.0493 C -0.00261 0.06157 -0.00382 0.07523 -0.00278 0.08819 C -0.00209 0.07639 0.00086 0.05602 -0.00243 0.04745 C -0.004 0.04352 -0.00938 0.04676 -0.01285 0.04676 C -0.04289 0.04583 -0.07275 0.0456 -0.10278 0.0456 " pathEditMode="relative" rAng="0" ptsTypes="ffffffA">
                                      <p:cBhvr>
                                        <p:cTn id="80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4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1 -0.00069 -0.02951 -0.00139 -0.04479 -0.00185 C -0.07482 0 -0.1059 -0.00231 -0.13576 0.00556 C -0.14409 0.00486 -0.14861 0.00208 -0.15607 0.0007 C -0.16094 -0.00116 -0.16649 -0.00162 -0.17153 -0.00231 C -0.1776 -0.00532 -0.18437 -0.00324 -0.19062 -0.00185 C -0.19288 -0.00069 -0.19496 -0.00046 -0.19739 -0.00046 " pathEditMode="relative" ptsTypes="ffffffA">
                                      <p:cBhvr>
                                        <p:cTn id="8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1 -0.00069 -0.02951 -0.00139 -0.04479 -0.00185 C -0.07482 0 -0.1059 -0.00231 -0.13576 0.00556 C -0.14409 0.00486 -0.14861 0.00208 -0.15607 0.0007 C -0.16094 -0.00116 -0.16649 -0.00162 -0.17153 -0.00231 C -0.1776 -0.00532 -0.18437 -0.00324 -0.19062 -0.00185 C -0.19288 -0.00069 -0.19496 -0.00046 -0.19739 -0.00046 " pathEditMode="relative" ptsTypes="ffffffA">
                                      <p:cBhvr>
                                        <p:cTn id="8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1 -0.00069 -0.02951 -0.00139 -0.04479 -0.00185 C -0.07482 0 -0.1059 -0.00231 -0.13576 0.00556 C -0.14409 0.00486 -0.14861 0.00208 -0.15607 0.0007 C -0.16094 -0.00116 -0.16649 -0.00162 -0.17153 -0.00231 C -0.1776 -0.00532 -0.18437 -0.00324 -0.19062 -0.00185 C -0.19288 -0.00069 -0.19496 -0.00046 -0.19739 -0.00046 " pathEditMode="relative" ptsTypes="ffffffA">
                                      <p:cBhvr>
                                        <p:cTn id="8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024 C -0.01476 -0.00093 -0.02865 -0.00162 -0.04358 -0.00209 C -0.07274 -0.00024 -0.10278 -0.00255 -0.13177 0.00509 C -0.13993 0.00439 -0.14427 0.00162 -0.15156 0.00023 C -0.15625 -0.00139 -0.16163 -0.00186 -0.16649 -0.00255 C -0.1724 -0.00533 -0.17899 -0.00348 -0.18507 -0.00209 C -0.18715 -0.00093 -0.18924 -0.0007 -0.19149 -0.0007 " pathEditMode="relative" rAng="0" ptsTypes="ffffffA">
                                      <p:cBhvr>
                                        <p:cTn id="8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C 0.0118 0.00185 0.02413 0.00185 0.03628 0.00324 C 0.03906 0.00394 0.04149 0.00417 0.04427 0.00463 C 0.04826 0.00671 0.05225 0.00787 0.05625 0.00949 C 0.05885 0.01181 0.06076 0.01482 0.06232 0.01829 C 0.06267 0.01921 0.06336 0.01991 0.06371 0.02107 C 0.06389 0.02199 0.06441 0.02384 0.06441 0.02407 C 0.06423 0.0375 0.06406 0.04444 0.06336 0.05602 C 0.06354 0.075 0.06406 0.08889 0.06406 0.10556 " pathEditMode="relative" rAng="0" ptsTypes="ffffffffA">
                                      <p:cBhvr>
                                        <p:cTn id="90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5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69 C 0.02847 0.00092 0.05903 -0.01551 0.08351 0.00416 C 0.08385 0.00509 0.08403 0.00578 0.08455 0.00648 C 0.08507 0.00717 0.08594 0.00717 0.08646 0.0081 C 0.0868 0.00856 0.08663 0.00949 0.0868 0.00995 C 0.08767 0.01203 0.08958 0.01342 0.09062 0.01527 C 0.09184 0.01736 0.0908 0.01643 0.09236 0.01828 C 0.09305 0.01921 0.09444 0.0206 0.09444 0.02083 C 0.09792 0.0287 0.10139 0.03611 0.1026 0.04629 C 0.10278 0.04745 0.10295 0.04838 0.10295 0.0493 C 0.10312 0.05115 0.10312 0.05301 0.1033 0.05486 C 0.10347 0.05671 0.10434 0.05995 0.10434 0.06018 C 0.10469 0.06504 0.10521 0.06759 0.10555 0.07245 C 0.10503 0.07801 0.10521 0.075 0.10521 0.08101 " pathEditMode="relative" rAng="0" ptsTypes="fffffffffffffA">
                                      <p:cBhvr>
                                        <p:cTn id="92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972 C 0.01232 0.04351 0.09132 -0.01644 0.12239 0.01736 C 0.12326 0.02129 0.12534 0.02939 0.12083 0.02939 " pathEditMode="relative" rAng="0" ptsTypes="ffA">
                                      <p:cBhvr>
                                        <p:cTn id="94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1088 C 0.00521 0.01134 0.00538 0.0118 0.00573 0.01227 C 0.00625 0.01296 0.00729 0.01296 0.00764 0.01366 C 0.00989 0.01782 0.00937 0.02292 0.01284 0.02569 C 0.01423 0.0287 0.0158 0.03009 0.01823 0.03148 C 0.01962 0.03333 0.02187 0.03518 0.02378 0.03634 C 0.02482 0.03773 0.03159 0.04167 0.03368 0.04213 C 0.03507 0.04259 0.0375 0.04305 0.0375 0.04329 C 0.03941 0.04213 0.04045 0.04491 0.04219 0.04583 C 0.046 0.04792 0.0493 0.04745 0.05364 0.04768 C 0.05521 0.04768 0.07465 0.04907 0.07934 0.04583 C 0.07951 0.04468 0.07916 0.04329 0.07969 0.04259 C 0.08038 0.0419 0.08142 0.04236 0.08229 0.04213 C 0.08524 0.0412 0.08819 0.03958 0.09132 0.03912 C 0.10139 0.03565 0.09392 0.03819 0.11805 0.03773 C 0.12326 0.0368 0.11979 0.03727 0.12864 0.03727 " pathEditMode="relative" rAng="0" ptsTypes="fffffffffffffffA">
                                      <p:cBhvr>
                                        <p:cTn id="96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1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-0.00017 0.00695 -0.00017 0.01412 -0.00035 0.02107 C -0.00052 0.03033 -0.00399 0.05 0.00521 0.05417 C 0.01007 0.05926 0.02187 0.06134 0.02778 0.06181 C 0.04583 0.06134 0.03854 0.06134 0.04965 0.06134 " pathEditMode="relative" rAng="0" ptsTypes="ffffA">
                                      <p:cBhvr>
                                        <p:cTn id="98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3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412 C 0.01024 -0.01852 0.02135 -0.01528 0.03177 -0.01551 C 0.04288 -0.01667 0.05434 -0.0169 0.06545 -0.01736 C 0.08299 -0.01713 0.10052 -0.0169 0.11805 -0.0169 " pathEditMode="relative" rAng="0" ptsTypes="fffA">
                                      <p:cBhvr>
                                        <p:cTn id="100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C 0.00069 0.00324 0.00035 0.00625 -0.00104 0.00903 C -0.00243 0.01713 -0.00156 0.03241 0.00434 0.03773 C 0.00486 0.0375 0.00556 0.03773 0.0059 0.03727 C 0.00642 0.03658 0.0066 0.03449 0.0066 0.03472 C 0.00642 0.03403 0.0066 0.0331 0.00625 0.0331 C 0.00521 0.0331 0.00573 0.03565 0.0059 0.03588 C 0.0066 0.03704 0.00781 0.03704 0.00885 0.03727 C 0.02292 0.03681 0.03715 0.03634 0.05139 0.03634 " pathEditMode="relative" rAng="0" ptsTypes="ffffffffA">
                                      <p:cBhvr>
                                        <p:cTn id="102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6" grpId="0" animBg="1"/>
      <p:bldP spid="42" grpId="0" animBg="1"/>
      <p:bldP spid="45" grpId="0" animBg="1"/>
      <p:bldP spid="54" grpId="0" animBg="1"/>
      <p:bldP spid="63" grpId="0" animBg="1"/>
      <p:bldP spid="64" grpId="0" animBg="1"/>
      <p:bldP spid="67" grpId="0" animBg="1"/>
      <p:bldP spid="70" grpId="0" animBg="1"/>
      <p:bldP spid="80" grpId="0" animBg="1"/>
      <p:bldP spid="83" grpId="0" animBg="1"/>
      <p:bldP spid="86" grpId="0" animBg="1"/>
      <p:bldP spid="89" grpId="0" animBg="1"/>
      <p:bldP spid="92" grpId="0" animBg="1"/>
      <p:bldP spid="21573" grpId="0"/>
      <p:bldP spid="21574" grpId="0"/>
      <p:bldP spid="21576" grpId="0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94" grpId="0"/>
      <p:bldP spid="95" grpId="0"/>
      <p:bldP spid="99" grpId="0" animBg="1"/>
      <p:bldP spid="1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Szennyezett félvezetők 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93113" cy="4918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Szennyezett félvezetőt önmagában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Termisztor – </a:t>
            </a:r>
            <a:r>
              <a:rPr lang="hu-HU" sz="1400" dirty="0" err="1" smtClean="0"/>
              <a:t>hőmérsékletfügő</a:t>
            </a:r>
            <a:r>
              <a:rPr lang="hu-HU" sz="1400" dirty="0" smtClean="0"/>
              <a:t> ellenállás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err="1" smtClean="0"/>
              <a:t>Fotoellenállás</a:t>
            </a:r>
            <a:r>
              <a:rPr lang="hu-HU" sz="1400" dirty="0" smtClean="0"/>
              <a:t> – megvilágítás függő ellenállás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err="1" smtClean="0"/>
              <a:t>Varisztor</a:t>
            </a:r>
            <a:r>
              <a:rPr lang="hu-HU" sz="1400" dirty="0" smtClean="0"/>
              <a:t> – feszültségfüggő ellenállás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75686-DE1B-4445-B8EF-C75EF1870275}" type="slidenum">
              <a:rPr lang="hu-HU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PN átmenet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93113" cy="4918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PN átmenet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Egy p és egy n típusú szennyezéses félvezető réteg összeillesztése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Gyakorlatban egyetlen kristályból alakítják ki, szelektív szennyezéssel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 elválasztott félvezetőkben véletlenszerű töltéshordozó mozgás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képzeletbeli összeillesztés pillanatában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töltéshordozók igyekszenek kitölteni a rendelkezésükre álló teret – </a:t>
            </a:r>
            <a:r>
              <a:rPr lang="hu-HU" sz="1200" dirty="0" smtClean="0"/>
              <a:t>Diffúziós áram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 </a:t>
            </a:r>
            <a:r>
              <a:rPr lang="hu-HU" sz="1000" dirty="0" err="1" smtClean="0"/>
              <a:t>p-rétegből</a:t>
            </a:r>
            <a:r>
              <a:rPr lang="hu-HU" sz="1000" dirty="0" smtClean="0"/>
              <a:t> </a:t>
            </a:r>
            <a:r>
              <a:rPr lang="hu-HU" sz="1000" dirty="0" err="1" smtClean="0"/>
              <a:t>a</a:t>
            </a:r>
            <a:r>
              <a:rPr lang="hu-HU" sz="1000" dirty="0" smtClean="0"/>
              <a:t> lyukak az </a:t>
            </a:r>
            <a:r>
              <a:rPr lang="hu-HU" sz="1000" dirty="0" err="1" smtClean="0"/>
              <a:t>n-oldalra</a:t>
            </a:r>
            <a:r>
              <a:rPr lang="hu-HU" sz="1000" dirty="0" smtClean="0"/>
              <a:t> igyekszenek, ahol </a:t>
            </a:r>
            <a:r>
              <a:rPr lang="hu-HU" sz="1000" dirty="0" err="1" smtClean="0"/>
              <a:t>rekombinálódnak</a:t>
            </a:r>
            <a:endParaRPr lang="hu-HU" sz="10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Az </a:t>
            </a:r>
            <a:r>
              <a:rPr lang="hu-HU" sz="1000" dirty="0" err="1" smtClean="0"/>
              <a:t>n-rétegből</a:t>
            </a:r>
            <a:r>
              <a:rPr lang="hu-HU" sz="1000" dirty="0" smtClean="0"/>
              <a:t> a lyukak a </a:t>
            </a:r>
            <a:r>
              <a:rPr lang="hu-HU" sz="1000" dirty="0" err="1" smtClean="0"/>
              <a:t>p-oldalra</a:t>
            </a:r>
            <a:r>
              <a:rPr lang="hu-HU" sz="1000" dirty="0" smtClean="0"/>
              <a:t> igyekszenek, ahol </a:t>
            </a:r>
            <a:r>
              <a:rPr lang="hu-HU" sz="1000" dirty="0" err="1" smtClean="0"/>
              <a:t>rekombinálódnak</a:t>
            </a:r>
            <a:endParaRPr lang="hu-HU" sz="1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rétegek határán a többségi töltéshordozók elfogynak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Kiürített réteg keletkezik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/>
          </a:p>
        </p:txBody>
      </p:sp>
      <p:sp>
        <p:nvSpPr>
          <p:cNvPr id="2253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D5D97-8ADB-4F83-B25C-8FE96AF5BB45}" type="slidenum">
              <a:rPr lang="hu-HU"/>
              <a:pPr>
                <a:defRPr/>
              </a:pPr>
              <a:t>17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233613" y="3530600"/>
            <a:ext cx="4460875" cy="2830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290763" y="3859213"/>
            <a:ext cx="1973262" cy="216535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5194300" y="4310063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2700338" y="42783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pSp>
        <p:nvGrpSpPr>
          <p:cNvPr id="2" name="Csoportba foglalás 78"/>
          <p:cNvGrpSpPr>
            <a:grpSpLocks/>
          </p:cNvGrpSpPr>
          <p:nvPr/>
        </p:nvGrpSpPr>
        <p:grpSpPr bwMode="auto">
          <a:xfrm>
            <a:off x="2522538" y="5726113"/>
            <a:ext cx="104775" cy="139700"/>
            <a:chOff x="2713037" y="5726112"/>
            <a:chExt cx="104775" cy="139700"/>
          </a:xfrm>
        </p:grpSpPr>
        <p:sp>
          <p:nvSpPr>
            <p:cNvPr id="12" name="Ellipszis 1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3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3" name="Csoportba foglalás 80"/>
          <p:cNvGrpSpPr>
            <a:grpSpLocks/>
          </p:cNvGrpSpPr>
          <p:nvPr/>
        </p:nvGrpSpPr>
        <p:grpSpPr bwMode="auto">
          <a:xfrm>
            <a:off x="6200775" y="4076700"/>
            <a:ext cx="100013" cy="138113"/>
            <a:chOff x="2309812" y="3662363"/>
            <a:chExt cx="100013" cy="138113"/>
          </a:xfrm>
        </p:grpSpPr>
        <p:sp>
          <p:nvSpPr>
            <p:cNvPr id="15" name="Ellipszis 14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2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4" name="Csoportba foglalás 81"/>
          <p:cNvGrpSpPr>
            <a:grpSpLocks/>
          </p:cNvGrpSpPr>
          <p:nvPr/>
        </p:nvGrpSpPr>
        <p:grpSpPr bwMode="auto">
          <a:xfrm>
            <a:off x="2508250" y="4064000"/>
            <a:ext cx="104775" cy="139700"/>
            <a:chOff x="2713037" y="5726112"/>
            <a:chExt cx="104775" cy="139700"/>
          </a:xfrm>
        </p:grpSpPr>
        <p:sp>
          <p:nvSpPr>
            <p:cNvPr id="19" name="Ellipszis 18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2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5" name="Csoportba foglalás 84"/>
          <p:cNvGrpSpPr>
            <a:grpSpLocks/>
          </p:cNvGrpSpPr>
          <p:nvPr/>
        </p:nvGrpSpPr>
        <p:grpSpPr bwMode="auto">
          <a:xfrm>
            <a:off x="2513013" y="4511675"/>
            <a:ext cx="104775" cy="139700"/>
            <a:chOff x="2713037" y="5726112"/>
            <a:chExt cx="104775" cy="139700"/>
          </a:xfrm>
        </p:grpSpPr>
        <p:sp>
          <p:nvSpPr>
            <p:cNvPr id="22" name="Ellipszis 21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2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6" name="Csoportba foglalás 87"/>
          <p:cNvGrpSpPr>
            <a:grpSpLocks/>
          </p:cNvGrpSpPr>
          <p:nvPr/>
        </p:nvGrpSpPr>
        <p:grpSpPr bwMode="auto">
          <a:xfrm>
            <a:off x="2513013" y="4911725"/>
            <a:ext cx="104775" cy="139700"/>
            <a:chOff x="2713037" y="5726112"/>
            <a:chExt cx="104775" cy="139700"/>
          </a:xfrm>
        </p:grpSpPr>
        <p:sp>
          <p:nvSpPr>
            <p:cNvPr id="25" name="Ellipszis 24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2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1" name="Csoportba foglalás 90"/>
          <p:cNvGrpSpPr>
            <a:grpSpLocks/>
          </p:cNvGrpSpPr>
          <p:nvPr/>
        </p:nvGrpSpPr>
        <p:grpSpPr bwMode="auto">
          <a:xfrm>
            <a:off x="2513013" y="5307013"/>
            <a:ext cx="104775" cy="139700"/>
            <a:chOff x="2713037" y="5726112"/>
            <a:chExt cx="104775" cy="139700"/>
          </a:xfrm>
        </p:grpSpPr>
        <p:sp>
          <p:nvSpPr>
            <p:cNvPr id="28" name="Ellipszis 27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2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3" name="Csoportba foglalás 94"/>
          <p:cNvGrpSpPr>
            <a:grpSpLocks/>
          </p:cNvGrpSpPr>
          <p:nvPr/>
        </p:nvGrpSpPr>
        <p:grpSpPr bwMode="auto">
          <a:xfrm>
            <a:off x="2913063" y="5730875"/>
            <a:ext cx="104775" cy="139700"/>
            <a:chOff x="2713037" y="5726112"/>
            <a:chExt cx="104775" cy="139700"/>
          </a:xfrm>
        </p:grpSpPr>
        <p:sp>
          <p:nvSpPr>
            <p:cNvPr id="31" name="Ellipszis 30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1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4" name="Csoportba foglalás 97"/>
          <p:cNvGrpSpPr>
            <a:grpSpLocks/>
          </p:cNvGrpSpPr>
          <p:nvPr/>
        </p:nvGrpSpPr>
        <p:grpSpPr bwMode="auto">
          <a:xfrm>
            <a:off x="2898775" y="4068763"/>
            <a:ext cx="104775" cy="139700"/>
            <a:chOff x="2713037" y="5726112"/>
            <a:chExt cx="104775" cy="139700"/>
          </a:xfrm>
        </p:grpSpPr>
        <p:sp>
          <p:nvSpPr>
            <p:cNvPr id="34" name="Ellipszis 33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1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7" name="Csoportba foglalás 100"/>
          <p:cNvGrpSpPr>
            <a:grpSpLocks/>
          </p:cNvGrpSpPr>
          <p:nvPr/>
        </p:nvGrpSpPr>
        <p:grpSpPr bwMode="auto">
          <a:xfrm>
            <a:off x="2903538" y="4516438"/>
            <a:ext cx="104775" cy="139700"/>
            <a:chOff x="2713037" y="5726112"/>
            <a:chExt cx="104775" cy="139700"/>
          </a:xfrm>
        </p:grpSpPr>
        <p:sp>
          <p:nvSpPr>
            <p:cNvPr id="37" name="Ellipszis 36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1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8" name="Csoportba foglalás 103"/>
          <p:cNvGrpSpPr>
            <a:grpSpLocks/>
          </p:cNvGrpSpPr>
          <p:nvPr/>
        </p:nvGrpSpPr>
        <p:grpSpPr bwMode="auto">
          <a:xfrm>
            <a:off x="2903538" y="4916488"/>
            <a:ext cx="104775" cy="139700"/>
            <a:chOff x="2713037" y="5726112"/>
            <a:chExt cx="104775" cy="139700"/>
          </a:xfrm>
        </p:grpSpPr>
        <p:sp>
          <p:nvSpPr>
            <p:cNvPr id="40" name="Ellipszis 39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1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0" name="Csoportba foglalás 106"/>
          <p:cNvGrpSpPr>
            <a:grpSpLocks/>
          </p:cNvGrpSpPr>
          <p:nvPr/>
        </p:nvGrpSpPr>
        <p:grpSpPr bwMode="auto">
          <a:xfrm>
            <a:off x="2903538" y="5311775"/>
            <a:ext cx="104775" cy="139700"/>
            <a:chOff x="2713037" y="5726112"/>
            <a:chExt cx="104775" cy="139700"/>
          </a:xfrm>
        </p:grpSpPr>
        <p:sp>
          <p:nvSpPr>
            <p:cNvPr id="43" name="Ellipszis 4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1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1" name="Csoportba foglalás 109"/>
          <p:cNvGrpSpPr>
            <a:grpSpLocks/>
          </p:cNvGrpSpPr>
          <p:nvPr/>
        </p:nvGrpSpPr>
        <p:grpSpPr bwMode="auto">
          <a:xfrm>
            <a:off x="3322638" y="5730875"/>
            <a:ext cx="104775" cy="139700"/>
            <a:chOff x="2713037" y="5726112"/>
            <a:chExt cx="104775" cy="139700"/>
          </a:xfrm>
        </p:grpSpPr>
        <p:sp>
          <p:nvSpPr>
            <p:cNvPr id="46" name="Ellipszis 4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0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" name="Csoportba foglalás 112"/>
          <p:cNvGrpSpPr>
            <a:grpSpLocks/>
          </p:cNvGrpSpPr>
          <p:nvPr/>
        </p:nvGrpSpPr>
        <p:grpSpPr bwMode="auto">
          <a:xfrm>
            <a:off x="3308350" y="4068763"/>
            <a:ext cx="104775" cy="139700"/>
            <a:chOff x="2713037" y="5726112"/>
            <a:chExt cx="104775" cy="139700"/>
          </a:xfrm>
        </p:grpSpPr>
        <p:sp>
          <p:nvSpPr>
            <p:cNvPr id="49" name="Ellipszis 48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0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" name="Csoportba foglalás 115"/>
          <p:cNvGrpSpPr>
            <a:grpSpLocks/>
          </p:cNvGrpSpPr>
          <p:nvPr/>
        </p:nvGrpSpPr>
        <p:grpSpPr bwMode="auto">
          <a:xfrm>
            <a:off x="3313113" y="4516438"/>
            <a:ext cx="104775" cy="139700"/>
            <a:chOff x="2713037" y="5726112"/>
            <a:chExt cx="104775" cy="139700"/>
          </a:xfrm>
        </p:grpSpPr>
        <p:sp>
          <p:nvSpPr>
            <p:cNvPr id="52" name="Ellipszis 5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0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" name="Csoportba foglalás 118"/>
          <p:cNvGrpSpPr>
            <a:grpSpLocks/>
          </p:cNvGrpSpPr>
          <p:nvPr/>
        </p:nvGrpSpPr>
        <p:grpSpPr bwMode="auto">
          <a:xfrm>
            <a:off x="3313113" y="4916488"/>
            <a:ext cx="104775" cy="139700"/>
            <a:chOff x="2713037" y="5726112"/>
            <a:chExt cx="104775" cy="139700"/>
          </a:xfrm>
        </p:grpSpPr>
        <p:sp>
          <p:nvSpPr>
            <p:cNvPr id="55" name="Ellipszis 54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0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7" name="Csoportba foglalás 121"/>
          <p:cNvGrpSpPr>
            <a:grpSpLocks/>
          </p:cNvGrpSpPr>
          <p:nvPr/>
        </p:nvGrpSpPr>
        <p:grpSpPr bwMode="auto">
          <a:xfrm>
            <a:off x="3313113" y="5311775"/>
            <a:ext cx="104775" cy="139700"/>
            <a:chOff x="2713037" y="5726112"/>
            <a:chExt cx="104775" cy="139700"/>
          </a:xfrm>
        </p:grpSpPr>
        <p:sp>
          <p:nvSpPr>
            <p:cNvPr id="58" name="Ellipszis 57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70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9" name="Csoportba foglalás 124"/>
          <p:cNvGrpSpPr>
            <a:grpSpLocks/>
          </p:cNvGrpSpPr>
          <p:nvPr/>
        </p:nvGrpSpPr>
        <p:grpSpPr bwMode="auto">
          <a:xfrm>
            <a:off x="3803650" y="5740400"/>
            <a:ext cx="104775" cy="139700"/>
            <a:chOff x="2713037" y="5726112"/>
            <a:chExt cx="104775" cy="139700"/>
          </a:xfrm>
        </p:grpSpPr>
        <p:sp>
          <p:nvSpPr>
            <p:cNvPr id="61" name="Ellipszis 60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9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30" name="Csoportba foglalás 127"/>
          <p:cNvGrpSpPr>
            <a:grpSpLocks/>
          </p:cNvGrpSpPr>
          <p:nvPr/>
        </p:nvGrpSpPr>
        <p:grpSpPr bwMode="auto">
          <a:xfrm>
            <a:off x="3789363" y="4078288"/>
            <a:ext cx="104775" cy="139700"/>
            <a:chOff x="2713037" y="5726112"/>
            <a:chExt cx="104775" cy="139700"/>
          </a:xfrm>
        </p:grpSpPr>
        <p:sp>
          <p:nvSpPr>
            <p:cNvPr id="64" name="Ellipszis 63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9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9088" name="Csoportba foglalás 130"/>
          <p:cNvGrpSpPr>
            <a:grpSpLocks/>
          </p:cNvGrpSpPr>
          <p:nvPr/>
        </p:nvGrpSpPr>
        <p:grpSpPr bwMode="auto">
          <a:xfrm>
            <a:off x="3794125" y="4525963"/>
            <a:ext cx="104775" cy="139700"/>
            <a:chOff x="2713037" y="5726112"/>
            <a:chExt cx="104775" cy="139700"/>
          </a:xfrm>
        </p:grpSpPr>
        <p:sp>
          <p:nvSpPr>
            <p:cNvPr id="67" name="Ellipszis 66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9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9089" name="Csoportba foglalás 133"/>
          <p:cNvGrpSpPr>
            <a:grpSpLocks/>
          </p:cNvGrpSpPr>
          <p:nvPr/>
        </p:nvGrpSpPr>
        <p:grpSpPr bwMode="auto">
          <a:xfrm>
            <a:off x="3794125" y="4926013"/>
            <a:ext cx="104775" cy="139700"/>
            <a:chOff x="2713037" y="5726112"/>
            <a:chExt cx="104775" cy="139700"/>
          </a:xfrm>
        </p:grpSpPr>
        <p:sp>
          <p:nvSpPr>
            <p:cNvPr id="70" name="Ellipszis 69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9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9092" name="Csoportba foglalás 136"/>
          <p:cNvGrpSpPr>
            <a:grpSpLocks/>
          </p:cNvGrpSpPr>
          <p:nvPr/>
        </p:nvGrpSpPr>
        <p:grpSpPr bwMode="auto">
          <a:xfrm>
            <a:off x="3794125" y="5321300"/>
            <a:ext cx="104775" cy="139700"/>
            <a:chOff x="2713037" y="5726112"/>
            <a:chExt cx="104775" cy="139700"/>
          </a:xfrm>
        </p:grpSpPr>
        <p:sp>
          <p:nvSpPr>
            <p:cNvPr id="73" name="Ellipszis 7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9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9093" name="Csoportba foglalás 139"/>
          <p:cNvGrpSpPr>
            <a:grpSpLocks/>
          </p:cNvGrpSpPr>
          <p:nvPr/>
        </p:nvGrpSpPr>
        <p:grpSpPr bwMode="auto">
          <a:xfrm>
            <a:off x="6219825" y="4519613"/>
            <a:ext cx="100013" cy="138112"/>
            <a:chOff x="2309812" y="3662363"/>
            <a:chExt cx="100013" cy="138113"/>
          </a:xfrm>
        </p:grpSpPr>
        <p:sp>
          <p:nvSpPr>
            <p:cNvPr id="76" name="Ellipszis 75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8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094" name="Csoportba foglalás 142"/>
          <p:cNvGrpSpPr>
            <a:grpSpLocks/>
          </p:cNvGrpSpPr>
          <p:nvPr/>
        </p:nvGrpSpPr>
        <p:grpSpPr bwMode="auto">
          <a:xfrm>
            <a:off x="6210300" y="4905375"/>
            <a:ext cx="100013" cy="138113"/>
            <a:chOff x="2309812" y="3662363"/>
            <a:chExt cx="100013" cy="138113"/>
          </a:xfrm>
        </p:grpSpPr>
        <p:sp>
          <p:nvSpPr>
            <p:cNvPr id="79" name="Ellipszis 78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8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095" name="Csoportba foglalás 145"/>
          <p:cNvGrpSpPr>
            <a:grpSpLocks/>
          </p:cNvGrpSpPr>
          <p:nvPr/>
        </p:nvGrpSpPr>
        <p:grpSpPr bwMode="auto">
          <a:xfrm>
            <a:off x="6219825" y="5324475"/>
            <a:ext cx="100013" cy="138113"/>
            <a:chOff x="2309812" y="3662363"/>
            <a:chExt cx="100013" cy="138113"/>
          </a:xfrm>
        </p:grpSpPr>
        <p:sp>
          <p:nvSpPr>
            <p:cNvPr id="82" name="Ellipszis 81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8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096" name="Csoportba foglalás 148"/>
          <p:cNvGrpSpPr>
            <a:grpSpLocks/>
          </p:cNvGrpSpPr>
          <p:nvPr/>
        </p:nvGrpSpPr>
        <p:grpSpPr bwMode="auto">
          <a:xfrm>
            <a:off x="6224588" y="5724525"/>
            <a:ext cx="100012" cy="138113"/>
            <a:chOff x="2309812" y="3662363"/>
            <a:chExt cx="100013" cy="138113"/>
          </a:xfrm>
        </p:grpSpPr>
        <p:sp>
          <p:nvSpPr>
            <p:cNvPr id="85" name="Ellipszis 84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8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097" name="Csoportba foglalás 151"/>
          <p:cNvGrpSpPr>
            <a:grpSpLocks/>
          </p:cNvGrpSpPr>
          <p:nvPr/>
        </p:nvGrpSpPr>
        <p:grpSpPr bwMode="auto">
          <a:xfrm>
            <a:off x="5843588" y="4100513"/>
            <a:ext cx="100012" cy="138112"/>
            <a:chOff x="2309812" y="3662363"/>
            <a:chExt cx="100013" cy="138113"/>
          </a:xfrm>
        </p:grpSpPr>
        <p:sp>
          <p:nvSpPr>
            <p:cNvPr id="88" name="Ellipszis 87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8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098" name="Csoportba foglalás 154"/>
          <p:cNvGrpSpPr>
            <a:grpSpLocks/>
          </p:cNvGrpSpPr>
          <p:nvPr/>
        </p:nvGrpSpPr>
        <p:grpSpPr bwMode="auto">
          <a:xfrm>
            <a:off x="5862638" y="4543425"/>
            <a:ext cx="100012" cy="138113"/>
            <a:chOff x="2309812" y="3662363"/>
            <a:chExt cx="100013" cy="138113"/>
          </a:xfrm>
        </p:grpSpPr>
        <p:sp>
          <p:nvSpPr>
            <p:cNvPr id="91" name="Ellipszis 90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7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099" name="Csoportba foglalás 157"/>
          <p:cNvGrpSpPr>
            <a:grpSpLocks/>
          </p:cNvGrpSpPr>
          <p:nvPr/>
        </p:nvGrpSpPr>
        <p:grpSpPr bwMode="auto">
          <a:xfrm>
            <a:off x="5853113" y="4929188"/>
            <a:ext cx="100012" cy="138112"/>
            <a:chOff x="2309812" y="3662363"/>
            <a:chExt cx="100013" cy="138113"/>
          </a:xfrm>
        </p:grpSpPr>
        <p:sp>
          <p:nvSpPr>
            <p:cNvPr id="95" name="Ellipszis 94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7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00" name="Csoportba foglalás 160"/>
          <p:cNvGrpSpPr>
            <a:grpSpLocks/>
          </p:cNvGrpSpPr>
          <p:nvPr/>
        </p:nvGrpSpPr>
        <p:grpSpPr bwMode="auto">
          <a:xfrm>
            <a:off x="5862638" y="5348288"/>
            <a:ext cx="100012" cy="138112"/>
            <a:chOff x="2309812" y="3662363"/>
            <a:chExt cx="100013" cy="138113"/>
          </a:xfrm>
        </p:grpSpPr>
        <p:sp>
          <p:nvSpPr>
            <p:cNvPr id="98" name="Ellipszis 97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7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01" name="Csoportba foglalás 163"/>
          <p:cNvGrpSpPr>
            <a:grpSpLocks/>
          </p:cNvGrpSpPr>
          <p:nvPr/>
        </p:nvGrpSpPr>
        <p:grpSpPr bwMode="auto">
          <a:xfrm>
            <a:off x="5867400" y="5748338"/>
            <a:ext cx="100013" cy="138112"/>
            <a:chOff x="2309812" y="3662363"/>
            <a:chExt cx="100013" cy="138113"/>
          </a:xfrm>
        </p:grpSpPr>
        <p:sp>
          <p:nvSpPr>
            <p:cNvPr id="101" name="Ellipszis 100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7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02" name="Csoportba foglalás 166"/>
          <p:cNvGrpSpPr>
            <a:grpSpLocks/>
          </p:cNvGrpSpPr>
          <p:nvPr/>
        </p:nvGrpSpPr>
        <p:grpSpPr bwMode="auto">
          <a:xfrm>
            <a:off x="5453063" y="4114800"/>
            <a:ext cx="100012" cy="138113"/>
            <a:chOff x="2309812" y="3662363"/>
            <a:chExt cx="100013" cy="138113"/>
          </a:xfrm>
        </p:grpSpPr>
        <p:sp>
          <p:nvSpPr>
            <p:cNvPr id="104" name="Ellipszis 103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7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03" name="Csoportba foglalás 169"/>
          <p:cNvGrpSpPr>
            <a:grpSpLocks/>
          </p:cNvGrpSpPr>
          <p:nvPr/>
        </p:nvGrpSpPr>
        <p:grpSpPr bwMode="auto">
          <a:xfrm>
            <a:off x="5472113" y="4557713"/>
            <a:ext cx="100012" cy="138112"/>
            <a:chOff x="2309812" y="3662363"/>
            <a:chExt cx="100013" cy="138113"/>
          </a:xfrm>
        </p:grpSpPr>
        <p:sp>
          <p:nvSpPr>
            <p:cNvPr id="107" name="Ellipszis 106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6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04" name="Csoportba foglalás 172"/>
          <p:cNvGrpSpPr>
            <a:grpSpLocks/>
          </p:cNvGrpSpPr>
          <p:nvPr/>
        </p:nvGrpSpPr>
        <p:grpSpPr bwMode="auto">
          <a:xfrm>
            <a:off x="5462588" y="4943475"/>
            <a:ext cx="100012" cy="138113"/>
            <a:chOff x="2309812" y="3662363"/>
            <a:chExt cx="100013" cy="138113"/>
          </a:xfrm>
        </p:grpSpPr>
        <p:sp>
          <p:nvSpPr>
            <p:cNvPr id="110" name="Ellipszis 109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6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05" name="Csoportba foglalás 175"/>
          <p:cNvGrpSpPr>
            <a:grpSpLocks/>
          </p:cNvGrpSpPr>
          <p:nvPr/>
        </p:nvGrpSpPr>
        <p:grpSpPr bwMode="auto">
          <a:xfrm>
            <a:off x="5472113" y="5362575"/>
            <a:ext cx="100012" cy="138113"/>
            <a:chOff x="2309812" y="3662363"/>
            <a:chExt cx="100013" cy="138113"/>
          </a:xfrm>
        </p:grpSpPr>
        <p:sp>
          <p:nvSpPr>
            <p:cNvPr id="113" name="Ellipszis 112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6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06" name="Csoportba foglalás 178"/>
          <p:cNvGrpSpPr>
            <a:grpSpLocks/>
          </p:cNvGrpSpPr>
          <p:nvPr/>
        </p:nvGrpSpPr>
        <p:grpSpPr bwMode="auto">
          <a:xfrm>
            <a:off x="5476875" y="5762625"/>
            <a:ext cx="100013" cy="138113"/>
            <a:chOff x="2309812" y="3662363"/>
            <a:chExt cx="100013" cy="138113"/>
          </a:xfrm>
        </p:grpSpPr>
        <p:sp>
          <p:nvSpPr>
            <p:cNvPr id="116" name="Ellipszis 115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6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07" name="Csoportba foglalás 181"/>
          <p:cNvGrpSpPr>
            <a:grpSpLocks/>
          </p:cNvGrpSpPr>
          <p:nvPr/>
        </p:nvGrpSpPr>
        <p:grpSpPr bwMode="auto">
          <a:xfrm>
            <a:off x="5038725" y="4119563"/>
            <a:ext cx="100013" cy="138112"/>
            <a:chOff x="2309812" y="3662363"/>
            <a:chExt cx="100013" cy="138113"/>
          </a:xfrm>
        </p:grpSpPr>
        <p:sp>
          <p:nvSpPr>
            <p:cNvPr id="119" name="Ellipszis 118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6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08" name="Csoportba foglalás 184"/>
          <p:cNvGrpSpPr>
            <a:grpSpLocks/>
          </p:cNvGrpSpPr>
          <p:nvPr/>
        </p:nvGrpSpPr>
        <p:grpSpPr bwMode="auto">
          <a:xfrm>
            <a:off x="5057775" y="4562475"/>
            <a:ext cx="100013" cy="138113"/>
            <a:chOff x="2309812" y="3662363"/>
            <a:chExt cx="100013" cy="138113"/>
          </a:xfrm>
        </p:grpSpPr>
        <p:sp>
          <p:nvSpPr>
            <p:cNvPr id="122" name="Ellipszis 121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5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09" name="Csoportba foglalás 187"/>
          <p:cNvGrpSpPr>
            <a:grpSpLocks/>
          </p:cNvGrpSpPr>
          <p:nvPr/>
        </p:nvGrpSpPr>
        <p:grpSpPr bwMode="auto">
          <a:xfrm>
            <a:off x="5048250" y="4948238"/>
            <a:ext cx="100013" cy="138112"/>
            <a:chOff x="2309812" y="3662363"/>
            <a:chExt cx="100013" cy="138113"/>
          </a:xfrm>
        </p:grpSpPr>
        <p:sp>
          <p:nvSpPr>
            <p:cNvPr id="125" name="Ellipszis 124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5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10" name="Csoportba foglalás 190"/>
          <p:cNvGrpSpPr>
            <a:grpSpLocks/>
          </p:cNvGrpSpPr>
          <p:nvPr/>
        </p:nvGrpSpPr>
        <p:grpSpPr bwMode="auto">
          <a:xfrm>
            <a:off x="5057775" y="5367338"/>
            <a:ext cx="100013" cy="138112"/>
            <a:chOff x="2309812" y="3662363"/>
            <a:chExt cx="100013" cy="138113"/>
          </a:xfrm>
        </p:grpSpPr>
        <p:sp>
          <p:nvSpPr>
            <p:cNvPr id="128" name="Ellipszis 127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5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11" name="Csoportba foglalás 193"/>
          <p:cNvGrpSpPr>
            <a:grpSpLocks/>
          </p:cNvGrpSpPr>
          <p:nvPr/>
        </p:nvGrpSpPr>
        <p:grpSpPr bwMode="auto">
          <a:xfrm>
            <a:off x="5062538" y="5767388"/>
            <a:ext cx="100012" cy="138112"/>
            <a:chOff x="2309812" y="3662363"/>
            <a:chExt cx="100013" cy="138113"/>
          </a:xfrm>
        </p:grpSpPr>
        <p:sp>
          <p:nvSpPr>
            <p:cNvPr id="131" name="Ellipszis 130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5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sp>
        <p:nvSpPr>
          <p:cNvPr id="133" name="Ellipszis 132"/>
          <p:cNvSpPr/>
          <p:nvPr/>
        </p:nvSpPr>
        <p:spPr>
          <a:xfrm>
            <a:off x="5646738" y="432911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4" name="Ellipszis 133"/>
          <p:cNvSpPr/>
          <p:nvPr/>
        </p:nvSpPr>
        <p:spPr>
          <a:xfrm>
            <a:off x="6022975" y="4376738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5" name="Ellipszis 134"/>
          <p:cNvSpPr/>
          <p:nvPr/>
        </p:nvSpPr>
        <p:spPr>
          <a:xfrm>
            <a:off x="5141913" y="48148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6" name="Ellipszis 135"/>
          <p:cNvSpPr/>
          <p:nvPr/>
        </p:nvSpPr>
        <p:spPr>
          <a:xfrm>
            <a:off x="5732463" y="477202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7" name="Ellipszis 136"/>
          <p:cNvSpPr/>
          <p:nvPr/>
        </p:nvSpPr>
        <p:spPr>
          <a:xfrm>
            <a:off x="6056313" y="4800600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8" name="Ellipszis 137"/>
          <p:cNvSpPr/>
          <p:nvPr/>
        </p:nvSpPr>
        <p:spPr>
          <a:xfrm>
            <a:off x="5751513" y="522446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9" name="Ellipszis 138"/>
          <p:cNvSpPr/>
          <p:nvPr/>
        </p:nvSpPr>
        <p:spPr>
          <a:xfrm>
            <a:off x="5299075" y="5229225"/>
            <a:ext cx="46038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0" name="Ellipszis 139"/>
          <p:cNvSpPr/>
          <p:nvPr/>
        </p:nvSpPr>
        <p:spPr>
          <a:xfrm>
            <a:off x="5165725" y="5624513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1" name="Ellipszis 140"/>
          <p:cNvSpPr/>
          <p:nvPr/>
        </p:nvSpPr>
        <p:spPr>
          <a:xfrm>
            <a:off x="5722938" y="55768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2" name="Ellipszis 141"/>
          <p:cNvSpPr/>
          <p:nvPr/>
        </p:nvSpPr>
        <p:spPr>
          <a:xfrm>
            <a:off x="5341938" y="401002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3" name="Ellipszis 142"/>
          <p:cNvSpPr/>
          <p:nvPr/>
        </p:nvSpPr>
        <p:spPr>
          <a:xfrm>
            <a:off x="6118225" y="5191125"/>
            <a:ext cx="46038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4" name="Ellipszis 143"/>
          <p:cNvSpPr/>
          <p:nvPr/>
        </p:nvSpPr>
        <p:spPr>
          <a:xfrm>
            <a:off x="6389688" y="562451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5" name="Ellipszis 144"/>
          <p:cNvSpPr/>
          <p:nvPr/>
        </p:nvSpPr>
        <p:spPr>
          <a:xfrm>
            <a:off x="6408738" y="42814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6" name="Ellipszis 145"/>
          <p:cNvSpPr/>
          <p:nvPr/>
        </p:nvSpPr>
        <p:spPr>
          <a:xfrm>
            <a:off x="6080125" y="5900738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7" name="Ellipszis 146"/>
          <p:cNvSpPr/>
          <p:nvPr/>
        </p:nvSpPr>
        <p:spPr>
          <a:xfrm>
            <a:off x="3190875" y="427355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8" name="Ellipszis 147"/>
          <p:cNvSpPr/>
          <p:nvPr/>
        </p:nvSpPr>
        <p:spPr>
          <a:xfrm>
            <a:off x="3094038" y="46815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9" name="Ellipszis 148"/>
          <p:cNvSpPr/>
          <p:nvPr/>
        </p:nvSpPr>
        <p:spPr>
          <a:xfrm>
            <a:off x="3643313" y="430212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0" name="Ellipszis 149"/>
          <p:cNvSpPr/>
          <p:nvPr/>
        </p:nvSpPr>
        <p:spPr>
          <a:xfrm>
            <a:off x="3219450" y="48307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1" name="Ellipszis 150"/>
          <p:cNvSpPr/>
          <p:nvPr/>
        </p:nvSpPr>
        <p:spPr>
          <a:xfrm>
            <a:off x="3157538" y="57610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2" name="Ellipszis 151"/>
          <p:cNvSpPr/>
          <p:nvPr/>
        </p:nvSpPr>
        <p:spPr>
          <a:xfrm>
            <a:off x="2647950" y="56308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3" name="Ellipszis 152"/>
          <p:cNvSpPr/>
          <p:nvPr/>
        </p:nvSpPr>
        <p:spPr>
          <a:xfrm>
            <a:off x="3629025" y="474980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4" name="Ellipszis 153"/>
          <p:cNvSpPr/>
          <p:nvPr/>
        </p:nvSpPr>
        <p:spPr>
          <a:xfrm>
            <a:off x="3571875" y="526415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5" name="Ellipszis 154"/>
          <p:cNvSpPr/>
          <p:nvPr/>
        </p:nvSpPr>
        <p:spPr>
          <a:xfrm>
            <a:off x="3613150" y="50847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6" name="Ellipszis 155"/>
          <p:cNvSpPr/>
          <p:nvPr/>
        </p:nvSpPr>
        <p:spPr>
          <a:xfrm>
            <a:off x="3128963" y="51641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7" name="Ellipszis 156"/>
          <p:cNvSpPr/>
          <p:nvPr/>
        </p:nvSpPr>
        <p:spPr>
          <a:xfrm>
            <a:off x="3624263" y="567372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8" name="Ellipszis 157"/>
          <p:cNvSpPr/>
          <p:nvPr/>
        </p:nvSpPr>
        <p:spPr>
          <a:xfrm>
            <a:off x="3100388" y="55356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9" name="Ellipszis 158"/>
          <p:cNvSpPr/>
          <p:nvPr/>
        </p:nvSpPr>
        <p:spPr>
          <a:xfrm>
            <a:off x="2419350" y="4759325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0" name="Ellipszis 159"/>
          <p:cNvSpPr/>
          <p:nvPr/>
        </p:nvSpPr>
        <p:spPr>
          <a:xfrm>
            <a:off x="3590925" y="404971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pSp>
        <p:nvGrpSpPr>
          <p:cNvPr id="89112" name="Csoportba foglalás 255"/>
          <p:cNvGrpSpPr>
            <a:grpSpLocks/>
          </p:cNvGrpSpPr>
          <p:nvPr/>
        </p:nvGrpSpPr>
        <p:grpSpPr bwMode="auto">
          <a:xfrm>
            <a:off x="4079875" y="5745163"/>
            <a:ext cx="104775" cy="139700"/>
            <a:chOff x="2713037" y="5726112"/>
            <a:chExt cx="104775" cy="139700"/>
          </a:xfrm>
        </p:grpSpPr>
        <p:sp>
          <p:nvSpPr>
            <p:cNvPr id="165" name="Ellipszis 164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5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9113" name="Csoportba foglalás 258"/>
          <p:cNvGrpSpPr>
            <a:grpSpLocks/>
          </p:cNvGrpSpPr>
          <p:nvPr/>
        </p:nvGrpSpPr>
        <p:grpSpPr bwMode="auto">
          <a:xfrm>
            <a:off x="4065588" y="4083050"/>
            <a:ext cx="104775" cy="139700"/>
            <a:chOff x="2713037" y="5726112"/>
            <a:chExt cx="104775" cy="139700"/>
          </a:xfrm>
        </p:grpSpPr>
        <p:sp>
          <p:nvSpPr>
            <p:cNvPr id="168" name="Ellipszis 167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4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9114" name="Csoportba foglalás 261"/>
          <p:cNvGrpSpPr>
            <a:grpSpLocks/>
          </p:cNvGrpSpPr>
          <p:nvPr/>
        </p:nvGrpSpPr>
        <p:grpSpPr bwMode="auto">
          <a:xfrm>
            <a:off x="4070350" y="4530725"/>
            <a:ext cx="104775" cy="139700"/>
            <a:chOff x="2713037" y="5726112"/>
            <a:chExt cx="104775" cy="139700"/>
          </a:xfrm>
        </p:grpSpPr>
        <p:sp>
          <p:nvSpPr>
            <p:cNvPr id="171" name="Ellipszis 170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4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9115" name="Csoportba foglalás 264"/>
          <p:cNvGrpSpPr>
            <a:grpSpLocks/>
          </p:cNvGrpSpPr>
          <p:nvPr/>
        </p:nvGrpSpPr>
        <p:grpSpPr bwMode="auto">
          <a:xfrm>
            <a:off x="4070350" y="4930775"/>
            <a:ext cx="104775" cy="139700"/>
            <a:chOff x="2713037" y="5726112"/>
            <a:chExt cx="104775" cy="139700"/>
          </a:xfrm>
        </p:grpSpPr>
        <p:sp>
          <p:nvSpPr>
            <p:cNvPr id="174" name="Ellipszis 173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4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9116" name="Csoportba foglalás 267"/>
          <p:cNvGrpSpPr>
            <a:grpSpLocks/>
          </p:cNvGrpSpPr>
          <p:nvPr/>
        </p:nvGrpSpPr>
        <p:grpSpPr bwMode="auto">
          <a:xfrm>
            <a:off x="4070350" y="5334000"/>
            <a:ext cx="104775" cy="139700"/>
            <a:chOff x="2713037" y="5726112"/>
            <a:chExt cx="104775" cy="139700"/>
          </a:xfrm>
        </p:grpSpPr>
        <p:sp>
          <p:nvSpPr>
            <p:cNvPr id="177" name="Ellipszis 176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4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9117" name="Csoportba foglalás 270"/>
          <p:cNvGrpSpPr>
            <a:grpSpLocks/>
          </p:cNvGrpSpPr>
          <p:nvPr/>
        </p:nvGrpSpPr>
        <p:grpSpPr bwMode="auto">
          <a:xfrm>
            <a:off x="4691063" y="4100513"/>
            <a:ext cx="100012" cy="138112"/>
            <a:chOff x="2309812" y="3662363"/>
            <a:chExt cx="100013" cy="138113"/>
          </a:xfrm>
        </p:grpSpPr>
        <p:sp>
          <p:nvSpPr>
            <p:cNvPr id="180" name="Ellipszis 179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4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18" name="Csoportba foglalás 273"/>
          <p:cNvGrpSpPr>
            <a:grpSpLocks/>
          </p:cNvGrpSpPr>
          <p:nvPr/>
        </p:nvGrpSpPr>
        <p:grpSpPr bwMode="auto">
          <a:xfrm>
            <a:off x="4710113" y="4543425"/>
            <a:ext cx="100012" cy="138113"/>
            <a:chOff x="2309812" y="3662363"/>
            <a:chExt cx="100013" cy="138113"/>
          </a:xfrm>
        </p:grpSpPr>
        <p:sp>
          <p:nvSpPr>
            <p:cNvPr id="183" name="Ellipszis 182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3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89119" name="Csoportba foglalás 276"/>
          <p:cNvGrpSpPr>
            <a:grpSpLocks/>
          </p:cNvGrpSpPr>
          <p:nvPr/>
        </p:nvGrpSpPr>
        <p:grpSpPr bwMode="auto">
          <a:xfrm>
            <a:off x="4700588" y="4929188"/>
            <a:ext cx="100012" cy="138112"/>
            <a:chOff x="2309812" y="3662363"/>
            <a:chExt cx="100013" cy="138113"/>
          </a:xfrm>
        </p:grpSpPr>
        <p:sp>
          <p:nvSpPr>
            <p:cNvPr id="186" name="Ellipszis 185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3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32" name="Csoportba foglalás 279"/>
          <p:cNvGrpSpPr>
            <a:grpSpLocks/>
          </p:cNvGrpSpPr>
          <p:nvPr/>
        </p:nvGrpSpPr>
        <p:grpSpPr bwMode="auto">
          <a:xfrm>
            <a:off x="4710113" y="5348288"/>
            <a:ext cx="100012" cy="138112"/>
            <a:chOff x="2309812" y="3662363"/>
            <a:chExt cx="100013" cy="138113"/>
          </a:xfrm>
        </p:grpSpPr>
        <p:sp>
          <p:nvSpPr>
            <p:cNvPr id="189" name="Ellipszis 188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3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33" name="Csoportba foglalás 282"/>
          <p:cNvGrpSpPr>
            <a:grpSpLocks/>
          </p:cNvGrpSpPr>
          <p:nvPr/>
        </p:nvGrpSpPr>
        <p:grpSpPr bwMode="auto">
          <a:xfrm>
            <a:off x="4714875" y="5748338"/>
            <a:ext cx="100013" cy="138112"/>
            <a:chOff x="2309812" y="3662363"/>
            <a:chExt cx="100013" cy="138113"/>
          </a:xfrm>
        </p:grpSpPr>
        <p:sp>
          <p:nvSpPr>
            <p:cNvPr id="192" name="Ellipszis 191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63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sp>
        <p:nvSpPr>
          <p:cNvPr id="194" name="Ellipszis 193"/>
          <p:cNvSpPr/>
          <p:nvPr/>
        </p:nvSpPr>
        <p:spPr>
          <a:xfrm>
            <a:off x="4722813" y="43576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5" name="Ellipszis 194"/>
          <p:cNvSpPr/>
          <p:nvPr/>
        </p:nvSpPr>
        <p:spPr>
          <a:xfrm>
            <a:off x="4732338" y="478631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6" name="Ellipszis 195"/>
          <p:cNvSpPr/>
          <p:nvPr/>
        </p:nvSpPr>
        <p:spPr>
          <a:xfrm>
            <a:off x="4775200" y="5172075"/>
            <a:ext cx="46038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7" name="Ellipszis 196"/>
          <p:cNvSpPr/>
          <p:nvPr/>
        </p:nvSpPr>
        <p:spPr>
          <a:xfrm>
            <a:off x="4732338" y="559117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8" name="Ellipszis 197"/>
          <p:cNvSpPr/>
          <p:nvPr/>
        </p:nvSpPr>
        <p:spPr>
          <a:xfrm>
            <a:off x="4081463" y="434498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9" name="Ellipszis 198"/>
          <p:cNvSpPr/>
          <p:nvPr/>
        </p:nvSpPr>
        <p:spPr>
          <a:xfrm>
            <a:off x="4086225" y="4778375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0" name="Ellipszis 199"/>
          <p:cNvSpPr/>
          <p:nvPr/>
        </p:nvSpPr>
        <p:spPr>
          <a:xfrm>
            <a:off x="4133850" y="5183188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1" name="Ellipszis 200"/>
          <p:cNvSpPr/>
          <p:nvPr/>
        </p:nvSpPr>
        <p:spPr>
          <a:xfrm>
            <a:off x="4114800" y="562610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2" name="Ellipszis 201"/>
          <p:cNvSpPr/>
          <p:nvPr/>
        </p:nvSpPr>
        <p:spPr>
          <a:xfrm>
            <a:off x="3141663" y="400050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3" name="Ellipszis 202"/>
          <p:cNvSpPr/>
          <p:nvPr/>
        </p:nvSpPr>
        <p:spPr>
          <a:xfrm>
            <a:off x="2770188" y="485298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4" name="Ellipszis 203"/>
          <p:cNvSpPr/>
          <p:nvPr/>
        </p:nvSpPr>
        <p:spPr>
          <a:xfrm>
            <a:off x="2774950" y="52879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" name="Ellipszis 204"/>
          <p:cNvSpPr/>
          <p:nvPr/>
        </p:nvSpPr>
        <p:spPr>
          <a:xfrm>
            <a:off x="5310188" y="460057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6" name="Ellipszis 205"/>
          <p:cNvSpPr/>
          <p:nvPr/>
        </p:nvSpPr>
        <p:spPr>
          <a:xfrm>
            <a:off x="5329238" y="5022850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629" name="Szövegdoboz 298"/>
          <p:cNvSpPr txBox="1">
            <a:spLocks noChangeArrowheads="1"/>
          </p:cNvSpPr>
          <p:nvPr/>
        </p:nvSpPr>
        <p:spPr bwMode="auto">
          <a:xfrm>
            <a:off x="5303838" y="3498850"/>
            <a:ext cx="547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2630" name="Szövegdoboz 299"/>
          <p:cNvSpPr txBox="1">
            <a:spLocks noChangeArrowheads="1"/>
          </p:cNvSpPr>
          <p:nvPr/>
        </p:nvSpPr>
        <p:spPr bwMode="auto">
          <a:xfrm>
            <a:off x="3236913" y="3508375"/>
            <a:ext cx="549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14" name="Téglalap 213"/>
          <p:cNvSpPr/>
          <p:nvPr/>
        </p:nvSpPr>
        <p:spPr>
          <a:xfrm>
            <a:off x="4645025" y="3857625"/>
            <a:ext cx="1963738" cy="216535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32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34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36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38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40" dur="2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42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44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46" dur="2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48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50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52" dur="2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54" dur="2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56" dur="20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58" dur="2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60" dur="2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62" dur="2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64" dur="20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66" dur="2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68" dur="2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7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7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7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7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7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8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8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8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8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8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9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9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9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9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98" dur="20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100" dur="20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102" dur="20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108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110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11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11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11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2 0 " pathEditMode="relative" ptsTypes="AA">
                                      <p:cBhvr>
                                        <p:cTn id="120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60" dur="2000" fill="hold"/>
                                        <p:tgtEl>
                                          <p:spTgt spid="89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62" dur="2000" fill="hold"/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64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6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6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7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7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7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7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7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8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8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8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8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8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9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9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94" dur="20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96" dur="20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198" dur="2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200" dur="2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202" dur="2000" fill="hold"/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204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20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20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21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21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214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35 0 " pathEditMode="relative" ptsTypes="AA">
                                      <p:cBhvr>
                                        <p:cTn id="216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églalap 224"/>
          <p:cNvSpPr/>
          <p:nvPr/>
        </p:nvSpPr>
        <p:spPr>
          <a:xfrm>
            <a:off x="2233613" y="3530600"/>
            <a:ext cx="4460875" cy="2830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PN átmenet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93113" cy="1979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PN átmenet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kiürített rétegben többségi töltéshordozó hiány van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eredetileg semleges villamos állapot a kiürített rétegben megszűnik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kristály kívülről ettől még semleges marad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határréteg p oldalán az akceptor ionok negatív töltése érvényesül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Negatív töltésréteg keletkezik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határréteg n oldalán a donor ionok pozitív töltése érvényesül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Pozitív töltésréteg keletkezik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6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/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876D-26D2-4165-974D-772A752F06C6}" type="slidenum">
              <a:rPr lang="hu-HU"/>
              <a:pPr>
                <a:defRPr/>
              </a:pPr>
              <a:t>18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481263" y="3859213"/>
            <a:ext cx="3938587" cy="216535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5003800" y="4310063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6" name="Ellipszis 55"/>
          <p:cNvSpPr/>
          <p:nvPr/>
        </p:nvSpPr>
        <p:spPr>
          <a:xfrm>
            <a:off x="2890838" y="42783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pSp>
        <p:nvGrpSpPr>
          <p:cNvPr id="23562" name="Csoportba foglalás 78"/>
          <p:cNvGrpSpPr>
            <a:grpSpLocks/>
          </p:cNvGrpSpPr>
          <p:nvPr/>
        </p:nvGrpSpPr>
        <p:grpSpPr bwMode="auto">
          <a:xfrm>
            <a:off x="2713038" y="5726113"/>
            <a:ext cx="104775" cy="139700"/>
            <a:chOff x="2713037" y="5726112"/>
            <a:chExt cx="104775" cy="139700"/>
          </a:xfrm>
        </p:grpSpPr>
        <p:sp>
          <p:nvSpPr>
            <p:cNvPr id="72" name="Ellipszis 7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58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63" name="Csoportba foglalás 80"/>
          <p:cNvGrpSpPr>
            <a:grpSpLocks/>
          </p:cNvGrpSpPr>
          <p:nvPr/>
        </p:nvGrpSpPr>
        <p:grpSpPr bwMode="auto">
          <a:xfrm>
            <a:off x="6010275" y="4076700"/>
            <a:ext cx="100013" cy="138113"/>
            <a:chOff x="2309812" y="3662363"/>
            <a:chExt cx="100013" cy="138113"/>
          </a:xfrm>
        </p:grpSpPr>
        <p:sp>
          <p:nvSpPr>
            <p:cNvPr id="24" name="Ellipszis 23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56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64" name="Csoportba foglalás 81"/>
          <p:cNvGrpSpPr>
            <a:grpSpLocks/>
          </p:cNvGrpSpPr>
          <p:nvPr/>
        </p:nvGrpSpPr>
        <p:grpSpPr bwMode="auto">
          <a:xfrm>
            <a:off x="2698750" y="4064000"/>
            <a:ext cx="104775" cy="139700"/>
            <a:chOff x="2713037" y="5726112"/>
            <a:chExt cx="104775" cy="139700"/>
          </a:xfrm>
        </p:grpSpPr>
        <p:sp>
          <p:nvSpPr>
            <p:cNvPr id="83" name="Ellipszis 8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54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65" name="Csoportba foglalás 84"/>
          <p:cNvGrpSpPr>
            <a:grpSpLocks/>
          </p:cNvGrpSpPr>
          <p:nvPr/>
        </p:nvGrpSpPr>
        <p:grpSpPr bwMode="auto">
          <a:xfrm>
            <a:off x="2703513" y="4511675"/>
            <a:ext cx="104775" cy="139700"/>
            <a:chOff x="2713037" y="5726112"/>
            <a:chExt cx="104775" cy="139700"/>
          </a:xfrm>
        </p:grpSpPr>
        <p:sp>
          <p:nvSpPr>
            <p:cNvPr id="86" name="Ellipszis 8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52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66" name="Csoportba foglalás 87"/>
          <p:cNvGrpSpPr>
            <a:grpSpLocks/>
          </p:cNvGrpSpPr>
          <p:nvPr/>
        </p:nvGrpSpPr>
        <p:grpSpPr bwMode="auto">
          <a:xfrm>
            <a:off x="2703513" y="4911725"/>
            <a:ext cx="104775" cy="139700"/>
            <a:chOff x="2713037" y="5726112"/>
            <a:chExt cx="104775" cy="139700"/>
          </a:xfrm>
        </p:grpSpPr>
        <p:sp>
          <p:nvSpPr>
            <p:cNvPr id="89" name="Ellipszis 88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50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67" name="Csoportba foglalás 90"/>
          <p:cNvGrpSpPr>
            <a:grpSpLocks/>
          </p:cNvGrpSpPr>
          <p:nvPr/>
        </p:nvGrpSpPr>
        <p:grpSpPr bwMode="auto">
          <a:xfrm>
            <a:off x="2703513" y="5307013"/>
            <a:ext cx="104775" cy="139700"/>
            <a:chOff x="2713037" y="5726112"/>
            <a:chExt cx="104775" cy="139700"/>
          </a:xfrm>
        </p:grpSpPr>
        <p:sp>
          <p:nvSpPr>
            <p:cNvPr id="92" name="Ellipszis 9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48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68" name="Csoportba foglalás 94"/>
          <p:cNvGrpSpPr>
            <a:grpSpLocks/>
          </p:cNvGrpSpPr>
          <p:nvPr/>
        </p:nvGrpSpPr>
        <p:grpSpPr bwMode="auto">
          <a:xfrm>
            <a:off x="3103563" y="5730875"/>
            <a:ext cx="104775" cy="139700"/>
            <a:chOff x="2713037" y="5726112"/>
            <a:chExt cx="104775" cy="139700"/>
          </a:xfrm>
        </p:grpSpPr>
        <p:sp>
          <p:nvSpPr>
            <p:cNvPr id="96" name="Ellipszis 9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46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69" name="Csoportba foglalás 97"/>
          <p:cNvGrpSpPr>
            <a:grpSpLocks/>
          </p:cNvGrpSpPr>
          <p:nvPr/>
        </p:nvGrpSpPr>
        <p:grpSpPr bwMode="auto">
          <a:xfrm>
            <a:off x="3089275" y="4068763"/>
            <a:ext cx="104775" cy="139700"/>
            <a:chOff x="2713037" y="5726112"/>
            <a:chExt cx="104775" cy="139700"/>
          </a:xfrm>
        </p:grpSpPr>
        <p:sp>
          <p:nvSpPr>
            <p:cNvPr id="99" name="Ellipszis 98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44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70" name="Csoportba foglalás 100"/>
          <p:cNvGrpSpPr>
            <a:grpSpLocks/>
          </p:cNvGrpSpPr>
          <p:nvPr/>
        </p:nvGrpSpPr>
        <p:grpSpPr bwMode="auto">
          <a:xfrm>
            <a:off x="3094038" y="4516438"/>
            <a:ext cx="104775" cy="139700"/>
            <a:chOff x="2713037" y="5726112"/>
            <a:chExt cx="104775" cy="139700"/>
          </a:xfrm>
        </p:grpSpPr>
        <p:sp>
          <p:nvSpPr>
            <p:cNvPr id="102" name="Ellipszis 10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42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71" name="Csoportba foglalás 103"/>
          <p:cNvGrpSpPr>
            <a:grpSpLocks/>
          </p:cNvGrpSpPr>
          <p:nvPr/>
        </p:nvGrpSpPr>
        <p:grpSpPr bwMode="auto">
          <a:xfrm>
            <a:off x="3094038" y="4916488"/>
            <a:ext cx="104775" cy="139700"/>
            <a:chOff x="2713037" y="5726112"/>
            <a:chExt cx="104775" cy="139700"/>
          </a:xfrm>
        </p:grpSpPr>
        <p:sp>
          <p:nvSpPr>
            <p:cNvPr id="105" name="Ellipszis 104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40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72" name="Csoportba foglalás 106"/>
          <p:cNvGrpSpPr>
            <a:grpSpLocks/>
          </p:cNvGrpSpPr>
          <p:nvPr/>
        </p:nvGrpSpPr>
        <p:grpSpPr bwMode="auto">
          <a:xfrm>
            <a:off x="3094038" y="5311775"/>
            <a:ext cx="104775" cy="139700"/>
            <a:chOff x="2713037" y="5726112"/>
            <a:chExt cx="104775" cy="139700"/>
          </a:xfrm>
        </p:grpSpPr>
        <p:sp>
          <p:nvSpPr>
            <p:cNvPr id="108" name="Ellipszis 107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38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73" name="Csoportba foglalás 109"/>
          <p:cNvGrpSpPr>
            <a:grpSpLocks/>
          </p:cNvGrpSpPr>
          <p:nvPr/>
        </p:nvGrpSpPr>
        <p:grpSpPr bwMode="auto">
          <a:xfrm>
            <a:off x="3513138" y="5730875"/>
            <a:ext cx="104775" cy="139700"/>
            <a:chOff x="2713037" y="5726112"/>
            <a:chExt cx="104775" cy="139700"/>
          </a:xfrm>
        </p:grpSpPr>
        <p:sp>
          <p:nvSpPr>
            <p:cNvPr id="111" name="Ellipszis 110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36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74" name="Csoportba foglalás 112"/>
          <p:cNvGrpSpPr>
            <a:grpSpLocks/>
          </p:cNvGrpSpPr>
          <p:nvPr/>
        </p:nvGrpSpPr>
        <p:grpSpPr bwMode="auto">
          <a:xfrm>
            <a:off x="3498850" y="4068763"/>
            <a:ext cx="104775" cy="139700"/>
            <a:chOff x="2713037" y="5726112"/>
            <a:chExt cx="104775" cy="139700"/>
          </a:xfrm>
        </p:grpSpPr>
        <p:sp>
          <p:nvSpPr>
            <p:cNvPr id="114" name="Ellipszis 113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34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75" name="Csoportba foglalás 115"/>
          <p:cNvGrpSpPr>
            <a:grpSpLocks/>
          </p:cNvGrpSpPr>
          <p:nvPr/>
        </p:nvGrpSpPr>
        <p:grpSpPr bwMode="auto">
          <a:xfrm>
            <a:off x="3503613" y="4516438"/>
            <a:ext cx="104775" cy="139700"/>
            <a:chOff x="2713037" y="5726112"/>
            <a:chExt cx="104775" cy="139700"/>
          </a:xfrm>
        </p:grpSpPr>
        <p:sp>
          <p:nvSpPr>
            <p:cNvPr id="117" name="Ellipszis 116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32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76" name="Csoportba foglalás 118"/>
          <p:cNvGrpSpPr>
            <a:grpSpLocks/>
          </p:cNvGrpSpPr>
          <p:nvPr/>
        </p:nvGrpSpPr>
        <p:grpSpPr bwMode="auto">
          <a:xfrm>
            <a:off x="3503613" y="4916488"/>
            <a:ext cx="104775" cy="139700"/>
            <a:chOff x="2713037" y="5726112"/>
            <a:chExt cx="104775" cy="139700"/>
          </a:xfrm>
        </p:grpSpPr>
        <p:sp>
          <p:nvSpPr>
            <p:cNvPr id="120" name="Ellipszis 119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30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77" name="Csoportba foglalás 121"/>
          <p:cNvGrpSpPr>
            <a:grpSpLocks/>
          </p:cNvGrpSpPr>
          <p:nvPr/>
        </p:nvGrpSpPr>
        <p:grpSpPr bwMode="auto">
          <a:xfrm>
            <a:off x="3503613" y="5311775"/>
            <a:ext cx="104775" cy="139700"/>
            <a:chOff x="2713037" y="5726112"/>
            <a:chExt cx="104775" cy="139700"/>
          </a:xfrm>
        </p:grpSpPr>
        <p:sp>
          <p:nvSpPr>
            <p:cNvPr id="123" name="Ellipszis 12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28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78" name="Csoportba foglalás 124"/>
          <p:cNvGrpSpPr>
            <a:grpSpLocks/>
          </p:cNvGrpSpPr>
          <p:nvPr/>
        </p:nvGrpSpPr>
        <p:grpSpPr bwMode="auto">
          <a:xfrm>
            <a:off x="3994150" y="5740400"/>
            <a:ext cx="104775" cy="139700"/>
            <a:chOff x="2713037" y="5726112"/>
            <a:chExt cx="104775" cy="139700"/>
          </a:xfrm>
        </p:grpSpPr>
        <p:sp>
          <p:nvSpPr>
            <p:cNvPr id="126" name="Ellipszis 12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26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79" name="Csoportba foglalás 127"/>
          <p:cNvGrpSpPr>
            <a:grpSpLocks/>
          </p:cNvGrpSpPr>
          <p:nvPr/>
        </p:nvGrpSpPr>
        <p:grpSpPr bwMode="auto">
          <a:xfrm>
            <a:off x="3979863" y="4078288"/>
            <a:ext cx="104775" cy="139700"/>
            <a:chOff x="2713037" y="5726112"/>
            <a:chExt cx="104775" cy="139700"/>
          </a:xfrm>
        </p:grpSpPr>
        <p:sp>
          <p:nvSpPr>
            <p:cNvPr id="129" name="Ellipszis 128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24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80" name="Csoportba foglalás 130"/>
          <p:cNvGrpSpPr>
            <a:grpSpLocks/>
          </p:cNvGrpSpPr>
          <p:nvPr/>
        </p:nvGrpSpPr>
        <p:grpSpPr bwMode="auto">
          <a:xfrm>
            <a:off x="3984625" y="4525963"/>
            <a:ext cx="104775" cy="139700"/>
            <a:chOff x="2713037" y="5726112"/>
            <a:chExt cx="104775" cy="139700"/>
          </a:xfrm>
        </p:grpSpPr>
        <p:sp>
          <p:nvSpPr>
            <p:cNvPr id="132" name="Ellipszis 13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22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81" name="Csoportba foglalás 133"/>
          <p:cNvGrpSpPr>
            <a:grpSpLocks/>
          </p:cNvGrpSpPr>
          <p:nvPr/>
        </p:nvGrpSpPr>
        <p:grpSpPr bwMode="auto">
          <a:xfrm>
            <a:off x="3984625" y="4926013"/>
            <a:ext cx="104775" cy="139700"/>
            <a:chOff x="2713037" y="5726112"/>
            <a:chExt cx="104775" cy="139700"/>
          </a:xfrm>
        </p:grpSpPr>
        <p:sp>
          <p:nvSpPr>
            <p:cNvPr id="135" name="Ellipszis 134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20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82" name="Csoportba foglalás 136"/>
          <p:cNvGrpSpPr>
            <a:grpSpLocks/>
          </p:cNvGrpSpPr>
          <p:nvPr/>
        </p:nvGrpSpPr>
        <p:grpSpPr bwMode="auto">
          <a:xfrm>
            <a:off x="3984625" y="5321300"/>
            <a:ext cx="104775" cy="139700"/>
            <a:chOff x="2713037" y="5726112"/>
            <a:chExt cx="104775" cy="139700"/>
          </a:xfrm>
        </p:grpSpPr>
        <p:sp>
          <p:nvSpPr>
            <p:cNvPr id="138" name="Ellipszis 137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18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583" name="Csoportba foglalás 139"/>
          <p:cNvGrpSpPr>
            <a:grpSpLocks/>
          </p:cNvGrpSpPr>
          <p:nvPr/>
        </p:nvGrpSpPr>
        <p:grpSpPr bwMode="auto">
          <a:xfrm>
            <a:off x="6029325" y="4519613"/>
            <a:ext cx="100013" cy="138112"/>
            <a:chOff x="2309812" y="3662363"/>
            <a:chExt cx="100013" cy="138113"/>
          </a:xfrm>
        </p:grpSpPr>
        <p:sp>
          <p:nvSpPr>
            <p:cNvPr id="141" name="Ellipszis 140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16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84" name="Csoportba foglalás 142"/>
          <p:cNvGrpSpPr>
            <a:grpSpLocks/>
          </p:cNvGrpSpPr>
          <p:nvPr/>
        </p:nvGrpSpPr>
        <p:grpSpPr bwMode="auto">
          <a:xfrm>
            <a:off x="6019800" y="4905375"/>
            <a:ext cx="100013" cy="138113"/>
            <a:chOff x="2309812" y="3662363"/>
            <a:chExt cx="100013" cy="138113"/>
          </a:xfrm>
        </p:grpSpPr>
        <p:sp>
          <p:nvSpPr>
            <p:cNvPr id="144" name="Ellipszis 143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14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85" name="Csoportba foglalás 145"/>
          <p:cNvGrpSpPr>
            <a:grpSpLocks/>
          </p:cNvGrpSpPr>
          <p:nvPr/>
        </p:nvGrpSpPr>
        <p:grpSpPr bwMode="auto">
          <a:xfrm>
            <a:off x="6029325" y="5324475"/>
            <a:ext cx="100013" cy="138113"/>
            <a:chOff x="2309812" y="3662363"/>
            <a:chExt cx="100013" cy="138113"/>
          </a:xfrm>
        </p:grpSpPr>
        <p:sp>
          <p:nvSpPr>
            <p:cNvPr id="147" name="Ellipszis 146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12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86" name="Csoportba foglalás 148"/>
          <p:cNvGrpSpPr>
            <a:grpSpLocks/>
          </p:cNvGrpSpPr>
          <p:nvPr/>
        </p:nvGrpSpPr>
        <p:grpSpPr bwMode="auto">
          <a:xfrm>
            <a:off x="6034088" y="5724525"/>
            <a:ext cx="100012" cy="138113"/>
            <a:chOff x="2309812" y="3662363"/>
            <a:chExt cx="100013" cy="138113"/>
          </a:xfrm>
        </p:grpSpPr>
        <p:sp>
          <p:nvSpPr>
            <p:cNvPr id="150" name="Ellipszis 149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10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87" name="Csoportba foglalás 151"/>
          <p:cNvGrpSpPr>
            <a:grpSpLocks/>
          </p:cNvGrpSpPr>
          <p:nvPr/>
        </p:nvGrpSpPr>
        <p:grpSpPr bwMode="auto">
          <a:xfrm>
            <a:off x="5653088" y="4100513"/>
            <a:ext cx="100012" cy="138112"/>
            <a:chOff x="2309812" y="3662363"/>
            <a:chExt cx="100013" cy="138113"/>
          </a:xfrm>
        </p:grpSpPr>
        <p:sp>
          <p:nvSpPr>
            <p:cNvPr id="153" name="Ellipszis 152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08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88" name="Csoportba foglalás 154"/>
          <p:cNvGrpSpPr>
            <a:grpSpLocks/>
          </p:cNvGrpSpPr>
          <p:nvPr/>
        </p:nvGrpSpPr>
        <p:grpSpPr bwMode="auto">
          <a:xfrm>
            <a:off x="5672138" y="4543425"/>
            <a:ext cx="100012" cy="138113"/>
            <a:chOff x="2309812" y="3662363"/>
            <a:chExt cx="100013" cy="138113"/>
          </a:xfrm>
        </p:grpSpPr>
        <p:sp>
          <p:nvSpPr>
            <p:cNvPr id="156" name="Ellipszis 155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06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89" name="Csoportba foglalás 157"/>
          <p:cNvGrpSpPr>
            <a:grpSpLocks/>
          </p:cNvGrpSpPr>
          <p:nvPr/>
        </p:nvGrpSpPr>
        <p:grpSpPr bwMode="auto">
          <a:xfrm>
            <a:off x="5662613" y="4929188"/>
            <a:ext cx="100012" cy="138112"/>
            <a:chOff x="2309812" y="3662363"/>
            <a:chExt cx="100013" cy="138113"/>
          </a:xfrm>
        </p:grpSpPr>
        <p:sp>
          <p:nvSpPr>
            <p:cNvPr id="159" name="Ellipszis 158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04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90" name="Csoportba foglalás 160"/>
          <p:cNvGrpSpPr>
            <a:grpSpLocks/>
          </p:cNvGrpSpPr>
          <p:nvPr/>
        </p:nvGrpSpPr>
        <p:grpSpPr bwMode="auto">
          <a:xfrm>
            <a:off x="5672138" y="5348288"/>
            <a:ext cx="100012" cy="138112"/>
            <a:chOff x="2309812" y="3662363"/>
            <a:chExt cx="100013" cy="138113"/>
          </a:xfrm>
        </p:grpSpPr>
        <p:sp>
          <p:nvSpPr>
            <p:cNvPr id="162" name="Ellipszis 161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02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91" name="Csoportba foglalás 163"/>
          <p:cNvGrpSpPr>
            <a:grpSpLocks/>
          </p:cNvGrpSpPr>
          <p:nvPr/>
        </p:nvGrpSpPr>
        <p:grpSpPr bwMode="auto">
          <a:xfrm>
            <a:off x="5676900" y="5748338"/>
            <a:ext cx="100013" cy="138112"/>
            <a:chOff x="2309812" y="3662363"/>
            <a:chExt cx="100013" cy="138113"/>
          </a:xfrm>
        </p:grpSpPr>
        <p:sp>
          <p:nvSpPr>
            <p:cNvPr id="165" name="Ellipszis 164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700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92" name="Csoportba foglalás 166"/>
          <p:cNvGrpSpPr>
            <a:grpSpLocks/>
          </p:cNvGrpSpPr>
          <p:nvPr/>
        </p:nvGrpSpPr>
        <p:grpSpPr bwMode="auto">
          <a:xfrm>
            <a:off x="5262563" y="4114800"/>
            <a:ext cx="100012" cy="138113"/>
            <a:chOff x="2309812" y="3662363"/>
            <a:chExt cx="100013" cy="138113"/>
          </a:xfrm>
        </p:grpSpPr>
        <p:sp>
          <p:nvSpPr>
            <p:cNvPr id="168" name="Ellipszis 167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98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93" name="Csoportba foglalás 169"/>
          <p:cNvGrpSpPr>
            <a:grpSpLocks/>
          </p:cNvGrpSpPr>
          <p:nvPr/>
        </p:nvGrpSpPr>
        <p:grpSpPr bwMode="auto">
          <a:xfrm>
            <a:off x="5281613" y="4557713"/>
            <a:ext cx="100012" cy="138112"/>
            <a:chOff x="2309812" y="3662363"/>
            <a:chExt cx="100013" cy="138113"/>
          </a:xfrm>
        </p:grpSpPr>
        <p:sp>
          <p:nvSpPr>
            <p:cNvPr id="171" name="Ellipszis 170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96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94" name="Csoportba foglalás 172"/>
          <p:cNvGrpSpPr>
            <a:grpSpLocks/>
          </p:cNvGrpSpPr>
          <p:nvPr/>
        </p:nvGrpSpPr>
        <p:grpSpPr bwMode="auto">
          <a:xfrm>
            <a:off x="5272088" y="4943475"/>
            <a:ext cx="100012" cy="138113"/>
            <a:chOff x="2309812" y="3662363"/>
            <a:chExt cx="100013" cy="138113"/>
          </a:xfrm>
        </p:grpSpPr>
        <p:sp>
          <p:nvSpPr>
            <p:cNvPr id="174" name="Ellipszis 173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94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95" name="Csoportba foglalás 175"/>
          <p:cNvGrpSpPr>
            <a:grpSpLocks/>
          </p:cNvGrpSpPr>
          <p:nvPr/>
        </p:nvGrpSpPr>
        <p:grpSpPr bwMode="auto">
          <a:xfrm>
            <a:off x="5281613" y="5362575"/>
            <a:ext cx="100012" cy="138113"/>
            <a:chOff x="2309812" y="3662363"/>
            <a:chExt cx="100013" cy="138113"/>
          </a:xfrm>
        </p:grpSpPr>
        <p:sp>
          <p:nvSpPr>
            <p:cNvPr id="177" name="Ellipszis 176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92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96" name="Csoportba foglalás 178"/>
          <p:cNvGrpSpPr>
            <a:grpSpLocks/>
          </p:cNvGrpSpPr>
          <p:nvPr/>
        </p:nvGrpSpPr>
        <p:grpSpPr bwMode="auto">
          <a:xfrm>
            <a:off x="5286375" y="5762625"/>
            <a:ext cx="100013" cy="138113"/>
            <a:chOff x="2309812" y="3662363"/>
            <a:chExt cx="100013" cy="138113"/>
          </a:xfrm>
        </p:grpSpPr>
        <p:sp>
          <p:nvSpPr>
            <p:cNvPr id="180" name="Ellipszis 179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90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97" name="Csoportba foglalás 181"/>
          <p:cNvGrpSpPr>
            <a:grpSpLocks/>
          </p:cNvGrpSpPr>
          <p:nvPr/>
        </p:nvGrpSpPr>
        <p:grpSpPr bwMode="auto">
          <a:xfrm>
            <a:off x="4848225" y="4119563"/>
            <a:ext cx="100013" cy="138112"/>
            <a:chOff x="2309812" y="3662363"/>
            <a:chExt cx="100013" cy="138113"/>
          </a:xfrm>
        </p:grpSpPr>
        <p:sp>
          <p:nvSpPr>
            <p:cNvPr id="183" name="Ellipszis 182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88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98" name="Csoportba foglalás 184"/>
          <p:cNvGrpSpPr>
            <a:grpSpLocks/>
          </p:cNvGrpSpPr>
          <p:nvPr/>
        </p:nvGrpSpPr>
        <p:grpSpPr bwMode="auto">
          <a:xfrm>
            <a:off x="4867275" y="4562475"/>
            <a:ext cx="100013" cy="138113"/>
            <a:chOff x="2309812" y="3662363"/>
            <a:chExt cx="100013" cy="138113"/>
          </a:xfrm>
        </p:grpSpPr>
        <p:sp>
          <p:nvSpPr>
            <p:cNvPr id="186" name="Ellipszis 185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86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599" name="Csoportba foglalás 187"/>
          <p:cNvGrpSpPr>
            <a:grpSpLocks/>
          </p:cNvGrpSpPr>
          <p:nvPr/>
        </p:nvGrpSpPr>
        <p:grpSpPr bwMode="auto">
          <a:xfrm>
            <a:off x="4857750" y="4948238"/>
            <a:ext cx="100013" cy="138112"/>
            <a:chOff x="2309812" y="3662363"/>
            <a:chExt cx="100013" cy="138113"/>
          </a:xfrm>
        </p:grpSpPr>
        <p:sp>
          <p:nvSpPr>
            <p:cNvPr id="189" name="Ellipszis 188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84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600" name="Csoportba foglalás 190"/>
          <p:cNvGrpSpPr>
            <a:grpSpLocks/>
          </p:cNvGrpSpPr>
          <p:nvPr/>
        </p:nvGrpSpPr>
        <p:grpSpPr bwMode="auto">
          <a:xfrm>
            <a:off x="4867275" y="5367338"/>
            <a:ext cx="100013" cy="138112"/>
            <a:chOff x="2309812" y="3662363"/>
            <a:chExt cx="100013" cy="138113"/>
          </a:xfrm>
        </p:grpSpPr>
        <p:sp>
          <p:nvSpPr>
            <p:cNvPr id="192" name="Ellipszis 191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82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601" name="Csoportba foglalás 193"/>
          <p:cNvGrpSpPr>
            <a:grpSpLocks/>
          </p:cNvGrpSpPr>
          <p:nvPr/>
        </p:nvGrpSpPr>
        <p:grpSpPr bwMode="auto">
          <a:xfrm>
            <a:off x="4872038" y="5767388"/>
            <a:ext cx="100012" cy="138112"/>
            <a:chOff x="2309812" y="3662363"/>
            <a:chExt cx="100013" cy="138113"/>
          </a:xfrm>
        </p:grpSpPr>
        <p:sp>
          <p:nvSpPr>
            <p:cNvPr id="195" name="Ellipszis 194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80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sp>
        <p:nvSpPr>
          <p:cNvPr id="197" name="Ellipszis 196"/>
          <p:cNvSpPr/>
          <p:nvPr/>
        </p:nvSpPr>
        <p:spPr>
          <a:xfrm>
            <a:off x="5456238" y="432911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8" name="Ellipszis 197"/>
          <p:cNvSpPr/>
          <p:nvPr/>
        </p:nvSpPr>
        <p:spPr>
          <a:xfrm>
            <a:off x="5832475" y="4376738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9" name="Ellipszis 198"/>
          <p:cNvSpPr/>
          <p:nvPr/>
        </p:nvSpPr>
        <p:spPr>
          <a:xfrm>
            <a:off x="4951413" y="48148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0" name="Ellipszis 199"/>
          <p:cNvSpPr/>
          <p:nvPr/>
        </p:nvSpPr>
        <p:spPr>
          <a:xfrm>
            <a:off x="5541963" y="477202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1" name="Ellipszis 200"/>
          <p:cNvSpPr/>
          <p:nvPr/>
        </p:nvSpPr>
        <p:spPr>
          <a:xfrm>
            <a:off x="5865813" y="4800600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2" name="Ellipszis 201"/>
          <p:cNvSpPr/>
          <p:nvPr/>
        </p:nvSpPr>
        <p:spPr>
          <a:xfrm>
            <a:off x="5561013" y="522446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3" name="Ellipszis 202"/>
          <p:cNvSpPr/>
          <p:nvPr/>
        </p:nvSpPr>
        <p:spPr>
          <a:xfrm>
            <a:off x="5108575" y="5229225"/>
            <a:ext cx="46038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4" name="Ellipszis 203"/>
          <p:cNvSpPr/>
          <p:nvPr/>
        </p:nvSpPr>
        <p:spPr>
          <a:xfrm>
            <a:off x="4975225" y="5624513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" name="Ellipszis 204"/>
          <p:cNvSpPr/>
          <p:nvPr/>
        </p:nvSpPr>
        <p:spPr>
          <a:xfrm>
            <a:off x="5532438" y="55768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6" name="Ellipszis 205"/>
          <p:cNvSpPr/>
          <p:nvPr/>
        </p:nvSpPr>
        <p:spPr>
          <a:xfrm>
            <a:off x="5151438" y="401002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7" name="Ellipszis 206"/>
          <p:cNvSpPr/>
          <p:nvPr/>
        </p:nvSpPr>
        <p:spPr>
          <a:xfrm>
            <a:off x="5927725" y="5191125"/>
            <a:ext cx="46038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8" name="Ellipszis 207"/>
          <p:cNvSpPr/>
          <p:nvPr/>
        </p:nvSpPr>
        <p:spPr>
          <a:xfrm>
            <a:off x="6199188" y="562451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9" name="Ellipszis 208"/>
          <p:cNvSpPr/>
          <p:nvPr/>
        </p:nvSpPr>
        <p:spPr>
          <a:xfrm>
            <a:off x="6218238" y="42814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0" name="Ellipszis 209"/>
          <p:cNvSpPr/>
          <p:nvPr/>
        </p:nvSpPr>
        <p:spPr>
          <a:xfrm>
            <a:off x="5889625" y="5900738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1" name="Ellipszis 210"/>
          <p:cNvSpPr/>
          <p:nvPr/>
        </p:nvSpPr>
        <p:spPr>
          <a:xfrm>
            <a:off x="3381375" y="427355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2" name="Ellipszis 211"/>
          <p:cNvSpPr/>
          <p:nvPr/>
        </p:nvSpPr>
        <p:spPr>
          <a:xfrm>
            <a:off x="3284538" y="46815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3" name="Ellipszis 212"/>
          <p:cNvSpPr/>
          <p:nvPr/>
        </p:nvSpPr>
        <p:spPr>
          <a:xfrm>
            <a:off x="3833813" y="430212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4" name="Ellipszis 213"/>
          <p:cNvSpPr/>
          <p:nvPr/>
        </p:nvSpPr>
        <p:spPr>
          <a:xfrm>
            <a:off x="3409950" y="48307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5" name="Ellipszis 214"/>
          <p:cNvSpPr/>
          <p:nvPr/>
        </p:nvSpPr>
        <p:spPr>
          <a:xfrm>
            <a:off x="3348038" y="57610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6" name="Ellipszis 215"/>
          <p:cNvSpPr/>
          <p:nvPr/>
        </p:nvSpPr>
        <p:spPr>
          <a:xfrm>
            <a:off x="2838450" y="56308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7" name="Ellipszis 216"/>
          <p:cNvSpPr/>
          <p:nvPr/>
        </p:nvSpPr>
        <p:spPr>
          <a:xfrm>
            <a:off x="3819525" y="474980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8" name="Ellipszis 217"/>
          <p:cNvSpPr/>
          <p:nvPr/>
        </p:nvSpPr>
        <p:spPr>
          <a:xfrm>
            <a:off x="3762375" y="526415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9" name="Ellipszis 218"/>
          <p:cNvSpPr/>
          <p:nvPr/>
        </p:nvSpPr>
        <p:spPr>
          <a:xfrm>
            <a:off x="3802063" y="508476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0" name="Ellipszis 219"/>
          <p:cNvSpPr/>
          <p:nvPr/>
        </p:nvSpPr>
        <p:spPr>
          <a:xfrm>
            <a:off x="3319463" y="51641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1" name="Ellipszis 220"/>
          <p:cNvSpPr/>
          <p:nvPr/>
        </p:nvSpPr>
        <p:spPr>
          <a:xfrm>
            <a:off x="3814763" y="567372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2" name="Ellipszis 221"/>
          <p:cNvSpPr/>
          <p:nvPr/>
        </p:nvSpPr>
        <p:spPr>
          <a:xfrm>
            <a:off x="3290888" y="55356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3" name="Ellipszis 222"/>
          <p:cNvSpPr/>
          <p:nvPr/>
        </p:nvSpPr>
        <p:spPr>
          <a:xfrm>
            <a:off x="2609850" y="4759325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4" name="Ellipszis 223"/>
          <p:cNvSpPr/>
          <p:nvPr/>
        </p:nvSpPr>
        <p:spPr>
          <a:xfrm>
            <a:off x="3781425" y="404971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9" name="Téglalap 248"/>
          <p:cNvSpPr/>
          <p:nvPr/>
        </p:nvSpPr>
        <p:spPr>
          <a:xfrm>
            <a:off x="4125913" y="3857625"/>
            <a:ext cx="330200" cy="2170113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0" name="Téglalap 249"/>
          <p:cNvSpPr/>
          <p:nvPr/>
        </p:nvSpPr>
        <p:spPr>
          <a:xfrm>
            <a:off x="4456113" y="3848100"/>
            <a:ext cx="293687" cy="2174875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52" name="Egyenes összekötő 251"/>
          <p:cNvCxnSpPr>
            <a:stCxn id="8" idx="0"/>
            <a:endCxn id="8" idx="2"/>
          </p:cNvCxnSpPr>
          <p:nvPr/>
        </p:nvCxnSpPr>
        <p:spPr>
          <a:xfrm rot="16200000" flipH="1">
            <a:off x="3367882" y="4942681"/>
            <a:ext cx="21653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33" name="Csoportba foglalás 255"/>
          <p:cNvGrpSpPr>
            <a:grpSpLocks/>
          </p:cNvGrpSpPr>
          <p:nvPr/>
        </p:nvGrpSpPr>
        <p:grpSpPr bwMode="auto">
          <a:xfrm>
            <a:off x="4270375" y="5745163"/>
            <a:ext cx="104775" cy="139700"/>
            <a:chOff x="2713037" y="5726112"/>
            <a:chExt cx="104775" cy="139700"/>
          </a:xfrm>
        </p:grpSpPr>
        <p:sp>
          <p:nvSpPr>
            <p:cNvPr id="257" name="Ellipszis 256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78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634" name="Csoportba foglalás 258"/>
          <p:cNvGrpSpPr>
            <a:grpSpLocks/>
          </p:cNvGrpSpPr>
          <p:nvPr/>
        </p:nvGrpSpPr>
        <p:grpSpPr bwMode="auto">
          <a:xfrm>
            <a:off x="4256088" y="4083050"/>
            <a:ext cx="104775" cy="139700"/>
            <a:chOff x="2713037" y="5726112"/>
            <a:chExt cx="104775" cy="139700"/>
          </a:xfrm>
        </p:grpSpPr>
        <p:sp>
          <p:nvSpPr>
            <p:cNvPr id="260" name="Ellipszis 259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76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635" name="Csoportba foglalás 261"/>
          <p:cNvGrpSpPr>
            <a:grpSpLocks/>
          </p:cNvGrpSpPr>
          <p:nvPr/>
        </p:nvGrpSpPr>
        <p:grpSpPr bwMode="auto">
          <a:xfrm>
            <a:off x="4260850" y="4530725"/>
            <a:ext cx="104775" cy="139700"/>
            <a:chOff x="2713037" y="5726112"/>
            <a:chExt cx="104775" cy="139700"/>
          </a:xfrm>
        </p:grpSpPr>
        <p:sp>
          <p:nvSpPr>
            <p:cNvPr id="263" name="Ellipszis 26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74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636" name="Csoportba foglalás 264"/>
          <p:cNvGrpSpPr>
            <a:grpSpLocks/>
          </p:cNvGrpSpPr>
          <p:nvPr/>
        </p:nvGrpSpPr>
        <p:grpSpPr bwMode="auto">
          <a:xfrm>
            <a:off x="4260850" y="4930775"/>
            <a:ext cx="104775" cy="139700"/>
            <a:chOff x="2713037" y="5726112"/>
            <a:chExt cx="104775" cy="139700"/>
          </a:xfrm>
        </p:grpSpPr>
        <p:sp>
          <p:nvSpPr>
            <p:cNvPr id="266" name="Ellipszis 26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72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637" name="Csoportba foglalás 267"/>
          <p:cNvGrpSpPr>
            <a:grpSpLocks/>
          </p:cNvGrpSpPr>
          <p:nvPr/>
        </p:nvGrpSpPr>
        <p:grpSpPr bwMode="auto">
          <a:xfrm>
            <a:off x="4260850" y="5334000"/>
            <a:ext cx="104775" cy="139700"/>
            <a:chOff x="2713037" y="5726112"/>
            <a:chExt cx="104775" cy="139700"/>
          </a:xfrm>
        </p:grpSpPr>
        <p:sp>
          <p:nvSpPr>
            <p:cNvPr id="269" name="Ellipszis 268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70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638" name="Csoportba foglalás 270"/>
          <p:cNvGrpSpPr>
            <a:grpSpLocks/>
          </p:cNvGrpSpPr>
          <p:nvPr/>
        </p:nvGrpSpPr>
        <p:grpSpPr bwMode="auto">
          <a:xfrm>
            <a:off x="4500563" y="4100513"/>
            <a:ext cx="100012" cy="138112"/>
            <a:chOff x="2309812" y="3662363"/>
            <a:chExt cx="100013" cy="138113"/>
          </a:xfrm>
        </p:grpSpPr>
        <p:sp>
          <p:nvSpPr>
            <p:cNvPr id="272" name="Ellipszis 271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68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639" name="Csoportba foglalás 273"/>
          <p:cNvGrpSpPr>
            <a:grpSpLocks/>
          </p:cNvGrpSpPr>
          <p:nvPr/>
        </p:nvGrpSpPr>
        <p:grpSpPr bwMode="auto">
          <a:xfrm>
            <a:off x="4519613" y="4543425"/>
            <a:ext cx="100012" cy="138113"/>
            <a:chOff x="2309812" y="3662363"/>
            <a:chExt cx="100013" cy="138113"/>
          </a:xfrm>
        </p:grpSpPr>
        <p:sp>
          <p:nvSpPr>
            <p:cNvPr id="275" name="Ellipszis 274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66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640" name="Csoportba foglalás 276"/>
          <p:cNvGrpSpPr>
            <a:grpSpLocks/>
          </p:cNvGrpSpPr>
          <p:nvPr/>
        </p:nvGrpSpPr>
        <p:grpSpPr bwMode="auto">
          <a:xfrm>
            <a:off x="4510088" y="4929188"/>
            <a:ext cx="100012" cy="138112"/>
            <a:chOff x="2309812" y="3662363"/>
            <a:chExt cx="100013" cy="138113"/>
          </a:xfrm>
        </p:grpSpPr>
        <p:sp>
          <p:nvSpPr>
            <p:cNvPr id="278" name="Ellipszis 277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64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641" name="Csoportba foglalás 279"/>
          <p:cNvGrpSpPr>
            <a:grpSpLocks/>
          </p:cNvGrpSpPr>
          <p:nvPr/>
        </p:nvGrpSpPr>
        <p:grpSpPr bwMode="auto">
          <a:xfrm>
            <a:off x="4519613" y="5348288"/>
            <a:ext cx="100012" cy="138112"/>
            <a:chOff x="2309812" y="3662363"/>
            <a:chExt cx="100013" cy="138113"/>
          </a:xfrm>
        </p:grpSpPr>
        <p:sp>
          <p:nvSpPr>
            <p:cNvPr id="281" name="Ellipszis 280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62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3642" name="Csoportba foglalás 282"/>
          <p:cNvGrpSpPr>
            <a:grpSpLocks/>
          </p:cNvGrpSpPr>
          <p:nvPr/>
        </p:nvGrpSpPr>
        <p:grpSpPr bwMode="auto">
          <a:xfrm>
            <a:off x="4524375" y="5748338"/>
            <a:ext cx="100013" cy="138112"/>
            <a:chOff x="2309812" y="3662363"/>
            <a:chExt cx="100013" cy="138113"/>
          </a:xfrm>
        </p:grpSpPr>
        <p:sp>
          <p:nvSpPr>
            <p:cNvPr id="284" name="Ellipszis 283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660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sp>
        <p:nvSpPr>
          <p:cNvPr id="286" name="Ellipszis 285"/>
          <p:cNvSpPr/>
          <p:nvPr/>
        </p:nvSpPr>
        <p:spPr>
          <a:xfrm>
            <a:off x="4532313" y="43576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7" name="Ellipszis 286"/>
          <p:cNvSpPr/>
          <p:nvPr/>
        </p:nvSpPr>
        <p:spPr>
          <a:xfrm>
            <a:off x="4541838" y="478631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8" name="Ellipszis 287"/>
          <p:cNvSpPr/>
          <p:nvPr/>
        </p:nvSpPr>
        <p:spPr>
          <a:xfrm>
            <a:off x="4584700" y="5172075"/>
            <a:ext cx="46038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9" name="Ellipszis 288"/>
          <p:cNvSpPr/>
          <p:nvPr/>
        </p:nvSpPr>
        <p:spPr>
          <a:xfrm>
            <a:off x="4541838" y="559117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0" name="Ellipszis 289"/>
          <p:cNvSpPr/>
          <p:nvPr/>
        </p:nvSpPr>
        <p:spPr>
          <a:xfrm>
            <a:off x="4271963" y="434498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1" name="Ellipszis 290"/>
          <p:cNvSpPr/>
          <p:nvPr/>
        </p:nvSpPr>
        <p:spPr>
          <a:xfrm>
            <a:off x="4276725" y="4778375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2" name="Ellipszis 291"/>
          <p:cNvSpPr/>
          <p:nvPr/>
        </p:nvSpPr>
        <p:spPr>
          <a:xfrm>
            <a:off x="4324350" y="5183188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3" name="Ellipszis 292"/>
          <p:cNvSpPr/>
          <p:nvPr/>
        </p:nvSpPr>
        <p:spPr>
          <a:xfrm>
            <a:off x="4305300" y="562610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4" name="Ellipszis 293"/>
          <p:cNvSpPr/>
          <p:nvPr/>
        </p:nvSpPr>
        <p:spPr>
          <a:xfrm>
            <a:off x="3332163" y="400050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5" name="Ellipszis 294"/>
          <p:cNvSpPr/>
          <p:nvPr/>
        </p:nvSpPr>
        <p:spPr>
          <a:xfrm>
            <a:off x="2960688" y="485298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6" name="Ellipszis 295"/>
          <p:cNvSpPr/>
          <p:nvPr/>
        </p:nvSpPr>
        <p:spPr>
          <a:xfrm>
            <a:off x="2965450" y="52879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7" name="Ellipszis 296"/>
          <p:cNvSpPr/>
          <p:nvPr/>
        </p:nvSpPr>
        <p:spPr>
          <a:xfrm>
            <a:off x="5119688" y="460057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8" name="Ellipszis 297"/>
          <p:cNvSpPr/>
          <p:nvPr/>
        </p:nvSpPr>
        <p:spPr>
          <a:xfrm>
            <a:off x="5138738" y="5022850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656" name="Szövegdoboz 298"/>
          <p:cNvSpPr txBox="1">
            <a:spLocks noChangeArrowheads="1"/>
          </p:cNvSpPr>
          <p:nvPr/>
        </p:nvSpPr>
        <p:spPr bwMode="auto">
          <a:xfrm>
            <a:off x="5303838" y="3498850"/>
            <a:ext cx="547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3657" name="Szövegdoboz 299"/>
          <p:cNvSpPr txBox="1">
            <a:spLocks noChangeArrowheads="1"/>
          </p:cNvSpPr>
          <p:nvPr/>
        </p:nvSpPr>
        <p:spPr bwMode="auto">
          <a:xfrm>
            <a:off x="3236913" y="3508375"/>
            <a:ext cx="549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n</a:t>
            </a:r>
          </a:p>
        </p:txBody>
      </p:sp>
      <p:pic>
        <p:nvPicPr>
          <p:cNvPr id="23658" name="Picture 205" descr="H:\BMF\Elektronika\Előadások\2. Félvezetők\03-SD_Making_Diod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4363" y="1757363"/>
            <a:ext cx="19526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32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32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32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32 0 " pathEditMode="relative" ptsTypes="AA">
                                      <p:cBhvr>
                                        <p:cTn id="20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232 0 " pathEditMode="relative" ptsTypes="AA">
                                      <p:cBhvr>
                                        <p:cTn id="22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232 0 " pathEditMode="relative" ptsTypes="AA">
                                      <p:cBhvr>
                                        <p:cTn id="2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232 0 " pathEditMode="relative" ptsTypes="AA">
                                      <p:cBhvr>
                                        <p:cTn id="26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232 0 " pathEditMode="relative" ptsTypes="AA">
                                      <p:cBhvr>
                                        <p:cTn id="28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93 C 0.01997 -4.01759E-6 0.04132 -0.00393 0.06094 0.00209 C 0.0691 0.00116 0.06615 0.00301 0.06962 -0.00162 C 0.0691 -0.00393 0.06927 -0.00555 0.06736 -0.00624 C 0.06181 -0.01596 0.03212 -0.01296 0.03108 -0.01296 C 0.02101 -0.01434 0.01077 -0.01481 0.0007 -0.01481 " pathEditMode="relative" ptsTypes="fffffA">
                                      <p:cBhvr>
                                        <p:cTn id="83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3254E-6 C 0.00816 1.43254E-6 0.04184 -0.00093 0.05347 1.43254E-6 C 0.05399 1.43254E-6 0.05608 0.00324 0.05712 0.0037 C 0.05746 0.00602 0.05851 0.00741 0.05937 0.00926 C 0.06007 0.01389 0.06076 0.01551 0.0566 0.01759 C 0.05486 0.02129 0.04722 0.0206 0.04392 0.0206 C 0.03038 0.02106 0.01684 0.02106 0.0033 0.02129 C -0.00243 0.02175 0.00017 0.02175 -0.00451 0.02175 " pathEditMode="relative" ptsTypes="fffffffA">
                                      <p:cBhvr>
                                        <p:cTn id="85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2 -0.00047 0.00834 -0.00232 0.01268 -0.00347 C 0.0198 -0.00695 0.02865 -0.00602 0.03611 -0.00718 C 0.04914 -0.01157 0.05417 -0.00857 0.06337 -0.00301 C 0.06667 0.00208 0.06476 0.0081 0.06025 0.00972 C 0.05851 0.01157 0.05677 0.01226 0.05469 0.01273 C 0.05209 0.01411 0.04983 0.01527 0.04705 0.01573 C 0.04462 0.01666 0.04219 0.01666 0.03976 0.01759 C 0.03733 0.01967 0.03455 0.01967 0.0316 0.02013 C 0.02188 0.02383 0.00521 0.02221 -0.00312 0.02245 C -0.00468 0.02314 -0.0052 0.02615 -0.00642 0.02615 " pathEditMode="relative" ptsTypes="ffffffffffA">
                                      <p:cBhvr>
                                        <p:cTn id="87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2 -0.00047 0.00834 -0.00232 0.01268 -0.00347 C 0.0198 -0.00695 0.02865 -0.00602 0.03611 -0.00718 C 0.04914 -0.01157 0.05417 -0.00857 0.06337 -0.00301 C 0.06667 0.00208 0.06476 0.0081 0.06025 0.00972 C 0.05851 0.01157 0.05677 0.01226 0.05469 0.01273 C 0.05209 0.01411 0.04983 0.01527 0.04705 0.01573 C 0.04462 0.01666 0.04219 0.01666 0.03976 0.01759 C 0.03733 0.01967 0.03455 0.01967 0.0316 0.02013 C 0.02188 0.02383 0.00521 0.02221 -0.00312 0.02245 C -0.00468 0.02314 -0.0052 0.02615 -0.00642 0.02615 " pathEditMode="relative" ptsTypes="ffffffffffA">
                                      <p:cBhvr>
                                        <p:cTn id="8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8.56746E-6 C 0.01267 -0.00138 0.00711 -0.0007 0.01666 -0.00186 C 0.02656 -0.00602 0.03593 -0.00625 0.04652 -0.00718 C 0.0493 -0.00695 0.05191 -0.00695 0.05468 -0.00672 C 0.05729 -0.00649 0.0592 -0.00255 0.06145 -0.00116 C 0.06267 0.00347 0.06093 -0.00186 0.06336 0.00185 C 0.06441 0.00347 0.06475 0.00601 0.06562 0.00786 C 0.0651 0.01203 0.06527 0.01411 0.06198 0.01504 C 0.05659 0.01943 0.05017 0.02105 0.04392 0.02175 C 0.03993 0.02314 0.03159 0.0236 0.03159 0.0236 C 0.02586 0.02522 0.02014 0.02661 0.01441 0.02707 C 0.00885 0.02985 0.01354 0.02776 -0.00052 0.02776 " pathEditMode="relative" ptsTypes="fffffffffffA">
                                      <p:cBhvr>
                                        <p:cTn id="91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47 0.00069 0.01476 0.00185 0.02223 0.00254 C 0.02414 0.00324 0.02552 0.0037 0.02761 0.00416 C 0.04584 0.01088 0.06684 0.00879 0.08507 0.00902 C 0.09601 0.00879 0.11198 0.01712 0.11771 0.00486 C 0.11754 0.00278 0.11789 0.00046 0.11684 -0.00116 C 0.11424 -0.00509 0.10712 -0.00509 0.10365 -0.00532 C 0.0691 -0.00509 0.03455 -0.00486 0 -0.00486 " pathEditMode="relative" ptsTypes="fffffffA">
                                      <p:cBhvr>
                                        <p:cTn id="93" dur="3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47 0.00069 0.01476 0.00185 0.02223 0.00254 C 0.02414 0.00324 0.02552 0.0037 0.02761 0.00416 C 0.04584 0.01088 0.06684 0.00879 0.08507 0.00902 C 0.09601 0.00879 0.11198 0.01712 0.11771 0.00486 C 0.11754 0.00278 0.11789 0.00046 0.11684 -0.00116 C 0.11424 -0.00509 0.10712 -0.00509 0.10365 -0.00532 C 0.0691 -0.00509 0.03455 -0.00486 0 -0.00486 " pathEditMode="relative" ptsTypes="fffffffA">
                                      <p:cBhvr>
                                        <p:cTn id="95" dur="3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47 0.00069 0.01476 0.00185 0.02223 0.00254 C 0.02414 0.00324 0.02552 0.0037 0.02761 0.00416 C 0.04584 0.01088 0.06684 0.00879 0.08507 0.00902 C 0.09601 0.00879 0.11198 0.01712 0.11771 0.00486 C 0.11754 0.00278 0.11789 0.00046 0.11684 -0.00116 C 0.11424 -0.00509 0.10712 -0.00509 0.10365 -0.00532 C 0.0691 -0.00509 0.03455 -0.00486 0 -0.00486 " pathEditMode="relative" ptsTypes="fffffffA">
                                      <p:cBhvr>
                                        <p:cTn id="97" dur="3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47 0.00069 0.01476 0.00185 0.02223 0.00254 C 0.02414 0.00324 0.02552 0.0037 0.02761 0.00416 C 0.04584 0.01088 0.06684 0.00879 0.08507 0.00902 C 0.09601 0.00879 0.11198 0.01712 0.11771 0.00486 C 0.11754 0.00278 0.11789 0.00046 0.11684 -0.00116 C 0.11424 -0.00509 0.10712 -0.00509 0.10365 -0.00532 C 0.0691 -0.00509 0.03455 -0.00486 0 -0.00486 " pathEditMode="relative" ptsTypes="fffffffA">
                                      <p:cBhvr>
                                        <p:cTn id="99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47 0.00069 0.01476 0.00185 0.02223 0.00254 C 0.02414 0.00324 0.02552 0.0037 0.02761 0.00416 C 0.04584 0.01088 0.06684 0.00879 0.08507 0.00902 C 0.09601 0.00879 0.11198 0.01712 0.11771 0.00486 C 0.11754 0.00278 0.11789 0.00046 0.11684 -0.00116 C 0.11424 -0.00509 0.10712 -0.00509 0.10365 -0.00532 C 0.0691 -0.00509 0.03455 -0.00486 0 -0.00486 " pathEditMode="relative" ptsTypes="fffffffA">
                                      <p:cBhvr>
                                        <p:cTn id="101" dur="3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47 0.00069 0.01476 0.00185 0.02223 0.00254 C 0.02414 0.00324 0.02552 0.0037 0.02761 0.00416 C 0.04584 0.01088 0.06684 0.00879 0.08507 0.00902 C 0.09601 0.00879 0.11198 0.01712 0.11771 0.00486 C 0.11754 0.00278 0.11789 0.00046 0.11684 -0.00116 C 0.11424 -0.00509 0.10712 -0.00509 0.10365 -0.00532 C 0.0691 -0.00509 0.03455 -0.00486 0 -0.00486 " pathEditMode="relative" ptsTypes="fffffffA">
                                      <p:cBhvr>
                                        <p:cTn id="103" dur="3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962 0.0007 -0.03716 0.00093 -0.05747 0.00047 C -0.06303 0.00023 -0.0665 -0.00046 -0.07153 -0.00115 C -0.07275 -0.00277 -0.07414 -0.0037 -0.07518 -0.00555 C -0.07587 -0.00925 -0.07101 -0.00879 -0.06928 -0.00902 C -0.0474 -0.00856 -0.02553 -0.00902 -0.00365 -0.00902 " pathEditMode="relative" ptsTypes="fffffA">
                                      <p:cBhvr>
                                        <p:cTn id="105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903 C -0.01302 0.00972 -0.02743 0.00995 -0.0441 0.00949 C -0.04879 0.00926 -0.05156 0.00857 -0.05573 0.00787 C -0.05677 0.00625 -0.05781 0.00533 -0.05868 0.00347 C -0.0592 -0.00023 -0.05521 0.00023 -0.05382 -2.50636E-6 C -0.03594 0.00047 -0.01788 -2.50636E-6 2.22222E-6 -2.50636E-6 " pathEditMode="relative" rAng="0" ptsTypes="fffffA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4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962 0.0007 -0.03716 0.00093 -0.05747 0.00047 C -0.06303 0.00023 -0.0665 -0.00046 -0.07153 -0.00115 C -0.07275 -0.00277 -0.07414 -0.0037 -0.07518 -0.00555 C -0.07587 -0.00925 -0.07101 -0.00879 -0.06928 -0.00902 C -0.0474 -0.00856 -0.02553 -0.00902 -0.00365 -0.00902 " pathEditMode="relative" ptsTypes="fffffA">
                                      <p:cBhvr>
                                        <p:cTn id="109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00926 C -0.01181 0.00996 -0.02466 0.01042 -0.03959 0.00972 C -0.04375 0.00949 -0.04636 0.0088 -0.05 0.0081 C -0.05087 0.00648 -0.05191 0.00556 -0.05278 0.00348 C -0.05313 -0.00023 -0.04966 0.00024 -0.04827 -3.72599E-6 C -0.0323 0.00047 -0.01615 -3.72599E-6 4.16667E-6 -3.72599E-6 " pathEditMode="relative" rAng="0" ptsTypes="fffffA">
                                      <p:cBhvr>
                                        <p:cTn id="11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4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385 -0.00023 -0.06719 -0.00139 -0.10087 -0.00069 C -0.10225 -0.00046 -0.10382 -0.00092 -0.10503 0 C -0.1059 0.0007 -0.10677 0.00371 -0.10677 0.00371 C -0.10555 0.01435 -0.09705 0.01574 -0.09045 0.0169 C -0.06059 0.01643 -0.03073 0.01505 -0.00087 0.01505 " pathEditMode="relative" ptsTypes="fffffA">
                                      <p:cBhvr>
                                        <p:cTn id="113" dur="3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385 -0.00023 -0.06719 -0.00139 -0.10087 -0.00069 C -0.10225 -0.00046 -0.10382 -0.00092 -0.10503 0 C -0.1059 0.0007 -0.10677 0.00371 -0.10677 0.00371 C -0.10555 0.01435 -0.09705 0.01574 -0.09045 0.0169 C -0.06059 0.01643 -0.03073 0.01505 -0.00087 0.01505 " pathEditMode="relative" ptsTypes="fffffA">
                                      <p:cBhvr>
                                        <p:cTn id="115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962 0.0007 -0.03716 0.00093 -0.05747 0.00047 C -0.06303 0.00023 -0.0665 -0.00046 -0.07153 -0.00115 C -0.07275 -0.00277 -0.07414 -0.0037 -0.07518 -0.00555 C -0.07587 -0.00925 -0.07101 -0.00879 -0.06928 -0.00902 C -0.0474 -0.00856 -0.02553 -0.00902 -0.00365 -0.00902 " pathEditMode="relative" ptsTypes="fffffA">
                                      <p:cBhvr>
                                        <p:cTn id="117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962 0.0007 -0.03716 0.00093 -0.05747 0.00047 C -0.06303 0.00023 -0.0665 -0.00046 -0.07153 -0.00115 C -0.07275 -0.00277 -0.07414 -0.0037 -0.07518 -0.00555 C -0.07587 -0.00925 -0.07101 -0.00879 -0.06928 -0.00902 C -0.0474 -0.00856 -0.02553 -0.00902 -0.00365 -0.00902 " pathEditMode="relative" ptsTypes="fffffA">
                                      <p:cBhvr>
                                        <p:cTn id="11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903 C -0.01233 0.00972 -0.02605 0.00996 -0.04184 0.00949 C -0.04618 0.00926 -0.04879 0.00857 -0.05278 0.00787 C -0.05365 0.00625 -0.05486 0.00533 -0.05556 0.00348 C -0.05608 -0.00023 -0.05243 0.00024 -0.05105 -4.81601E-6 C -0.03403 0.00047 -0.01702 -4.81601E-6 3.61111E-6 -4.81601E-6 " pathEditMode="relative" rAng="0" ptsTypes="fffffA">
                                      <p:cBhvr>
                                        <p:cTn id="121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-4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385 -0.00023 -0.06719 -0.00139 -0.10087 -0.00069 C -0.10225 -0.00046 -0.10382 -0.00092 -0.10503 0 C -0.1059 0.0007 -0.10677 0.00371 -0.10677 0.00371 C -0.10555 0.01435 -0.09705 0.01574 -0.09045 0.0169 C -0.06059 0.01643 -0.03073 0.01505 -0.00087 0.01505 " pathEditMode="relative" ptsTypes="fffffA">
                                      <p:cBhvr>
                                        <p:cTn id="123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385 -0.00023 -0.06719 -0.00139 -0.10087 -0.00069 C -0.10225 -0.00046 -0.10382 -0.00092 -0.10503 0 C -0.1059 0.0007 -0.10677 0.00371 -0.10677 0.00371 C -0.10555 0.01435 -0.09705 0.01574 -0.09045 0.0169 C -0.06059 0.01643 -0.03073 0.01505 -0.00087 0.01505 " pathEditMode="relative" ptsTypes="fffffA">
                                      <p:cBhvr>
                                        <p:cTn id="125" dur="3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2 -0.00047 0.00834 -0.00232 0.01268 -0.00347 C 0.0198 -0.00695 0.02865 -0.00602 0.03611 -0.00718 C 0.04914 -0.01157 0.05417 -0.00857 0.06337 -0.00301 C 0.06667 0.00208 0.06476 0.0081 0.06025 0.00972 C 0.05851 0.01157 0.05677 0.01226 0.05469 0.01273 C 0.05209 0.01411 0.04983 0.01527 0.04705 0.01573 C 0.04462 0.01666 0.04219 0.01666 0.03976 0.01759 C 0.03733 0.01967 0.03455 0.01967 0.0316 0.02013 C 0.02188 0.02383 0.00521 0.02221 -0.00312 0.02245 C -0.00468 0.02314 -0.0052 0.02615 -0.00642 0.02615 " pathEditMode="relative" ptsTypes="ffffffffffA">
                                      <p:cBhvr>
                                        <p:cTn id="127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7" grpId="0" animBg="1"/>
      <p:bldP spid="199" grpId="0" animBg="1"/>
      <p:bldP spid="200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11" grpId="0" animBg="1"/>
      <p:bldP spid="212" grpId="0" animBg="1"/>
      <p:bldP spid="213" grpId="0" animBg="1"/>
      <p:bldP spid="215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4" grpId="0" animBg="1"/>
      <p:bldP spid="249" grpId="0" animBg="1"/>
      <p:bldP spid="250" grpId="0" animBg="1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  <p:bldP spid="294" grpId="0" animBg="1"/>
      <p:bldP spid="297" grpId="0" animBg="1"/>
      <p:bldP spid="2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églalap 224"/>
          <p:cNvSpPr/>
          <p:nvPr/>
        </p:nvSpPr>
        <p:spPr>
          <a:xfrm>
            <a:off x="2233613" y="3530600"/>
            <a:ext cx="4460875" cy="2830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PN átmenet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93113" cy="1979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Kiürített réteg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felhalmozódott töltések útját állják a többségi töltéshordozók áramlásának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diffúziós áramnak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két oldal között potenciálkülönbség jön létre – </a:t>
            </a:r>
            <a:r>
              <a:rPr lang="hu-HU" sz="1400" dirty="0" smtClean="0">
                <a:solidFill>
                  <a:srgbClr val="FFFF99"/>
                </a:solidFill>
              </a:rPr>
              <a:t>néhány 100 </a:t>
            </a:r>
            <a:r>
              <a:rPr lang="hu-HU" sz="1400" dirty="0" err="1" smtClean="0">
                <a:solidFill>
                  <a:srgbClr val="FFFF99"/>
                </a:solidFill>
              </a:rPr>
              <a:t>mV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Diffúziós potenciálkülönbség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diffúziós áram következményeképp jön létre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Csak azok a töltéshordozók tudnak átjutni a „falon” amelyeknek elegendő energiájuk van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nagyobb energiájú elektronok az n rétegből a p rétegbe áramlanak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nagyobb energiájú lyukak a p rétegből az n rétegbe áramlanak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E5BB0-6D77-474F-A16B-DC75A6013E62}" type="slidenum">
              <a:rPr lang="hu-HU"/>
              <a:pPr>
                <a:defRPr/>
              </a:pPr>
              <a:t>19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481263" y="3859213"/>
            <a:ext cx="3938587" cy="216535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5003800" y="4310063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6" name="Ellipszis 55"/>
          <p:cNvSpPr/>
          <p:nvPr/>
        </p:nvSpPr>
        <p:spPr>
          <a:xfrm>
            <a:off x="2890838" y="42783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pSp>
        <p:nvGrpSpPr>
          <p:cNvPr id="24586" name="Csoportba foglalás 78"/>
          <p:cNvGrpSpPr>
            <a:grpSpLocks/>
          </p:cNvGrpSpPr>
          <p:nvPr/>
        </p:nvGrpSpPr>
        <p:grpSpPr bwMode="auto">
          <a:xfrm>
            <a:off x="2713038" y="5726113"/>
            <a:ext cx="104775" cy="139700"/>
            <a:chOff x="2713037" y="5726112"/>
            <a:chExt cx="104775" cy="139700"/>
          </a:xfrm>
        </p:grpSpPr>
        <p:sp>
          <p:nvSpPr>
            <p:cNvPr id="72" name="Ellipszis 7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7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587" name="Csoportba foglalás 80"/>
          <p:cNvGrpSpPr>
            <a:grpSpLocks/>
          </p:cNvGrpSpPr>
          <p:nvPr/>
        </p:nvGrpSpPr>
        <p:grpSpPr bwMode="auto">
          <a:xfrm>
            <a:off x="6010275" y="4076700"/>
            <a:ext cx="100013" cy="138113"/>
            <a:chOff x="2309812" y="3662363"/>
            <a:chExt cx="100013" cy="138113"/>
          </a:xfrm>
        </p:grpSpPr>
        <p:sp>
          <p:nvSpPr>
            <p:cNvPr id="24" name="Ellipszis 23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7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588" name="Csoportba foglalás 81"/>
          <p:cNvGrpSpPr>
            <a:grpSpLocks/>
          </p:cNvGrpSpPr>
          <p:nvPr/>
        </p:nvGrpSpPr>
        <p:grpSpPr bwMode="auto">
          <a:xfrm>
            <a:off x="2698750" y="4064000"/>
            <a:ext cx="104775" cy="139700"/>
            <a:chOff x="2713037" y="5726112"/>
            <a:chExt cx="104775" cy="139700"/>
          </a:xfrm>
        </p:grpSpPr>
        <p:sp>
          <p:nvSpPr>
            <p:cNvPr id="83" name="Ellipszis 8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6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589" name="Csoportba foglalás 84"/>
          <p:cNvGrpSpPr>
            <a:grpSpLocks/>
          </p:cNvGrpSpPr>
          <p:nvPr/>
        </p:nvGrpSpPr>
        <p:grpSpPr bwMode="auto">
          <a:xfrm>
            <a:off x="2703513" y="4511675"/>
            <a:ext cx="104775" cy="139700"/>
            <a:chOff x="2713037" y="5726112"/>
            <a:chExt cx="104775" cy="139700"/>
          </a:xfrm>
        </p:grpSpPr>
        <p:sp>
          <p:nvSpPr>
            <p:cNvPr id="86" name="Ellipszis 8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6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590" name="Csoportba foglalás 87"/>
          <p:cNvGrpSpPr>
            <a:grpSpLocks/>
          </p:cNvGrpSpPr>
          <p:nvPr/>
        </p:nvGrpSpPr>
        <p:grpSpPr bwMode="auto">
          <a:xfrm>
            <a:off x="2703513" y="4911725"/>
            <a:ext cx="104775" cy="139700"/>
            <a:chOff x="2713037" y="5726112"/>
            <a:chExt cx="104775" cy="139700"/>
          </a:xfrm>
        </p:grpSpPr>
        <p:sp>
          <p:nvSpPr>
            <p:cNvPr id="89" name="Ellipszis 88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6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591" name="Csoportba foglalás 90"/>
          <p:cNvGrpSpPr>
            <a:grpSpLocks/>
          </p:cNvGrpSpPr>
          <p:nvPr/>
        </p:nvGrpSpPr>
        <p:grpSpPr bwMode="auto">
          <a:xfrm>
            <a:off x="2703513" y="5307013"/>
            <a:ext cx="104775" cy="139700"/>
            <a:chOff x="2713037" y="5726112"/>
            <a:chExt cx="104775" cy="139700"/>
          </a:xfrm>
        </p:grpSpPr>
        <p:sp>
          <p:nvSpPr>
            <p:cNvPr id="92" name="Ellipszis 9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6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592" name="Csoportba foglalás 94"/>
          <p:cNvGrpSpPr>
            <a:grpSpLocks/>
          </p:cNvGrpSpPr>
          <p:nvPr/>
        </p:nvGrpSpPr>
        <p:grpSpPr bwMode="auto">
          <a:xfrm>
            <a:off x="3103563" y="5730875"/>
            <a:ext cx="104775" cy="139700"/>
            <a:chOff x="2713037" y="5726112"/>
            <a:chExt cx="104775" cy="139700"/>
          </a:xfrm>
        </p:grpSpPr>
        <p:sp>
          <p:nvSpPr>
            <p:cNvPr id="96" name="Ellipszis 9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6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593" name="Csoportba foglalás 97"/>
          <p:cNvGrpSpPr>
            <a:grpSpLocks/>
          </p:cNvGrpSpPr>
          <p:nvPr/>
        </p:nvGrpSpPr>
        <p:grpSpPr bwMode="auto">
          <a:xfrm>
            <a:off x="3089275" y="4068763"/>
            <a:ext cx="104775" cy="139700"/>
            <a:chOff x="2713037" y="5726112"/>
            <a:chExt cx="104775" cy="139700"/>
          </a:xfrm>
        </p:grpSpPr>
        <p:sp>
          <p:nvSpPr>
            <p:cNvPr id="99" name="Ellipszis 98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5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594" name="Csoportba foglalás 100"/>
          <p:cNvGrpSpPr>
            <a:grpSpLocks/>
          </p:cNvGrpSpPr>
          <p:nvPr/>
        </p:nvGrpSpPr>
        <p:grpSpPr bwMode="auto">
          <a:xfrm>
            <a:off x="3094038" y="4516438"/>
            <a:ext cx="104775" cy="139700"/>
            <a:chOff x="2713037" y="5726112"/>
            <a:chExt cx="104775" cy="139700"/>
          </a:xfrm>
        </p:grpSpPr>
        <p:sp>
          <p:nvSpPr>
            <p:cNvPr id="102" name="Ellipszis 10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5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595" name="Csoportba foglalás 103"/>
          <p:cNvGrpSpPr>
            <a:grpSpLocks/>
          </p:cNvGrpSpPr>
          <p:nvPr/>
        </p:nvGrpSpPr>
        <p:grpSpPr bwMode="auto">
          <a:xfrm>
            <a:off x="3094038" y="4916488"/>
            <a:ext cx="104775" cy="139700"/>
            <a:chOff x="2713037" y="5726112"/>
            <a:chExt cx="104775" cy="139700"/>
          </a:xfrm>
        </p:grpSpPr>
        <p:sp>
          <p:nvSpPr>
            <p:cNvPr id="105" name="Ellipszis 104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5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596" name="Csoportba foglalás 106"/>
          <p:cNvGrpSpPr>
            <a:grpSpLocks/>
          </p:cNvGrpSpPr>
          <p:nvPr/>
        </p:nvGrpSpPr>
        <p:grpSpPr bwMode="auto">
          <a:xfrm>
            <a:off x="3094038" y="5311775"/>
            <a:ext cx="104775" cy="139700"/>
            <a:chOff x="2713037" y="5726112"/>
            <a:chExt cx="104775" cy="139700"/>
          </a:xfrm>
        </p:grpSpPr>
        <p:sp>
          <p:nvSpPr>
            <p:cNvPr id="108" name="Ellipszis 107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5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597" name="Csoportba foglalás 109"/>
          <p:cNvGrpSpPr>
            <a:grpSpLocks/>
          </p:cNvGrpSpPr>
          <p:nvPr/>
        </p:nvGrpSpPr>
        <p:grpSpPr bwMode="auto">
          <a:xfrm>
            <a:off x="3513138" y="5730875"/>
            <a:ext cx="104775" cy="139700"/>
            <a:chOff x="2713037" y="5726112"/>
            <a:chExt cx="104775" cy="139700"/>
          </a:xfrm>
        </p:grpSpPr>
        <p:sp>
          <p:nvSpPr>
            <p:cNvPr id="111" name="Ellipszis 110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5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598" name="Csoportba foglalás 112"/>
          <p:cNvGrpSpPr>
            <a:grpSpLocks/>
          </p:cNvGrpSpPr>
          <p:nvPr/>
        </p:nvGrpSpPr>
        <p:grpSpPr bwMode="auto">
          <a:xfrm>
            <a:off x="3498850" y="4068763"/>
            <a:ext cx="104775" cy="139700"/>
            <a:chOff x="2713037" y="5726112"/>
            <a:chExt cx="104775" cy="139700"/>
          </a:xfrm>
        </p:grpSpPr>
        <p:sp>
          <p:nvSpPr>
            <p:cNvPr id="114" name="Ellipszis 113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4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599" name="Csoportba foglalás 115"/>
          <p:cNvGrpSpPr>
            <a:grpSpLocks/>
          </p:cNvGrpSpPr>
          <p:nvPr/>
        </p:nvGrpSpPr>
        <p:grpSpPr bwMode="auto">
          <a:xfrm>
            <a:off x="3503613" y="4516438"/>
            <a:ext cx="104775" cy="139700"/>
            <a:chOff x="2713037" y="5726112"/>
            <a:chExt cx="104775" cy="139700"/>
          </a:xfrm>
        </p:grpSpPr>
        <p:sp>
          <p:nvSpPr>
            <p:cNvPr id="117" name="Ellipszis 116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4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600" name="Csoportba foglalás 118"/>
          <p:cNvGrpSpPr>
            <a:grpSpLocks/>
          </p:cNvGrpSpPr>
          <p:nvPr/>
        </p:nvGrpSpPr>
        <p:grpSpPr bwMode="auto">
          <a:xfrm>
            <a:off x="3503613" y="4916488"/>
            <a:ext cx="104775" cy="139700"/>
            <a:chOff x="2713037" y="5726112"/>
            <a:chExt cx="104775" cy="139700"/>
          </a:xfrm>
        </p:grpSpPr>
        <p:sp>
          <p:nvSpPr>
            <p:cNvPr id="120" name="Ellipszis 119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4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601" name="Csoportba foglalás 121"/>
          <p:cNvGrpSpPr>
            <a:grpSpLocks/>
          </p:cNvGrpSpPr>
          <p:nvPr/>
        </p:nvGrpSpPr>
        <p:grpSpPr bwMode="auto">
          <a:xfrm>
            <a:off x="3503613" y="5311775"/>
            <a:ext cx="104775" cy="139700"/>
            <a:chOff x="2713037" y="5726112"/>
            <a:chExt cx="104775" cy="139700"/>
          </a:xfrm>
        </p:grpSpPr>
        <p:sp>
          <p:nvSpPr>
            <p:cNvPr id="123" name="Ellipszis 12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4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602" name="Csoportba foglalás 124"/>
          <p:cNvGrpSpPr>
            <a:grpSpLocks/>
          </p:cNvGrpSpPr>
          <p:nvPr/>
        </p:nvGrpSpPr>
        <p:grpSpPr bwMode="auto">
          <a:xfrm>
            <a:off x="3994150" y="5740400"/>
            <a:ext cx="104775" cy="139700"/>
            <a:chOff x="2713037" y="5726112"/>
            <a:chExt cx="104775" cy="139700"/>
          </a:xfrm>
        </p:grpSpPr>
        <p:sp>
          <p:nvSpPr>
            <p:cNvPr id="126" name="Ellipszis 12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4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603" name="Csoportba foglalás 127"/>
          <p:cNvGrpSpPr>
            <a:grpSpLocks/>
          </p:cNvGrpSpPr>
          <p:nvPr/>
        </p:nvGrpSpPr>
        <p:grpSpPr bwMode="auto">
          <a:xfrm>
            <a:off x="3979863" y="4078288"/>
            <a:ext cx="104775" cy="139700"/>
            <a:chOff x="2713037" y="5726112"/>
            <a:chExt cx="104775" cy="139700"/>
          </a:xfrm>
        </p:grpSpPr>
        <p:sp>
          <p:nvSpPr>
            <p:cNvPr id="129" name="Ellipszis 128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3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604" name="Csoportba foglalás 130"/>
          <p:cNvGrpSpPr>
            <a:grpSpLocks/>
          </p:cNvGrpSpPr>
          <p:nvPr/>
        </p:nvGrpSpPr>
        <p:grpSpPr bwMode="auto">
          <a:xfrm>
            <a:off x="3984625" y="4525963"/>
            <a:ext cx="104775" cy="139700"/>
            <a:chOff x="2713037" y="5726112"/>
            <a:chExt cx="104775" cy="139700"/>
          </a:xfrm>
        </p:grpSpPr>
        <p:sp>
          <p:nvSpPr>
            <p:cNvPr id="132" name="Ellipszis 13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3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605" name="Csoportba foglalás 133"/>
          <p:cNvGrpSpPr>
            <a:grpSpLocks/>
          </p:cNvGrpSpPr>
          <p:nvPr/>
        </p:nvGrpSpPr>
        <p:grpSpPr bwMode="auto">
          <a:xfrm>
            <a:off x="3984625" y="4926013"/>
            <a:ext cx="104775" cy="139700"/>
            <a:chOff x="2713037" y="5726112"/>
            <a:chExt cx="104775" cy="139700"/>
          </a:xfrm>
        </p:grpSpPr>
        <p:sp>
          <p:nvSpPr>
            <p:cNvPr id="135" name="Ellipszis 134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3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606" name="Csoportba foglalás 136"/>
          <p:cNvGrpSpPr>
            <a:grpSpLocks/>
          </p:cNvGrpSpPr>
          <p:nvPr/>
        </p:nvGrpSpPr>
        <p:grpSpPr bwMode="auto">
          <a:xfrm>
            <a:off x="3984625" y="5321300"/>
            <a:ext cx="104775" cy="139700"/>
            <a:chOff x="2713037" y="5726112"/>
            <a:chExt cx="104775" cy="139700"/>
          </a:xfrm>
        </p:grpSpPr>
        <p:sp>
          <p:nvSpPr>
            <p:cNvPr id="138" name="Ellipszis 137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3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607" name="Csoportba foglalás 139"/>
          <p:cNvGrpSpPr>
            <a:grpSpLocks/>
          </p:cNvGrpSpPr>
          <p:nvPr/>
        </p:nvGrpSpPr>
        <p:grpSpPr bwMode="auto">
          <a:xfrm>
            <a:off x="6029325" y="4519613"/>
            <a:ext cx="100013" cy="138112"/>
            <a:chOff x="2309812" y="3662363"/>
            <a:chExt cx="100013" cy="138113"/>
          </a:xfrm>
        </p:grpSpPr>
        <p:sp>
          <p:nvSpPr>
            <p:cNvPr id="141" name="Ellipszis 140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3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08" name="Csoportba foglalás 142"/>
          <p:cNvGrpSpPr>
            <a:grpSpLocks/>
          </p:cNvGrpSpPr>
          <p:nvPr/>
        </p:nvGrpSpPr>
        <p:grpSpPr bwMode="auto">
          <a:xfrm>
            <a:off x="6019800" y="4905375"/>
            <a:ext cx="100013" cy="138113"/>
            <a:chOff x="2309812" y="3662363"/>
            <a:chExt cx="100013" cy="138113"/>
          </a:xfrm>
        </p:grpSpPr>
        <p:sp>
          <p:nvSpPr>
            <p:cNvPr id="144" name="Ellipszis 143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2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09" name="Csoportba foglalás 145"/>
          <p:cNvGrpSpPr>
            <a:grpSpLocks/>
          </p:cNvGrpSpPr>
          <p:nvPr/>
        </p:nvGrpSpPr>
        <p:grpSpPr bwMode="auto">
          <a:xfrm>
            <a:off x="6029325" y="5324475"/>
            <a:ext cx="100013" cy="138113"/>
            <a:chOff x="2309812" y="3662363"/>
            <a:chExt cx="100013" cy="138113"/>
          </a:xfrm>
        </p:grpSpPr>
        <p:sp>
          <p:nvSpPr>
            <p:cNvPr id="147" name="Ellipszis 146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2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10" name="Csoportba foglalás 148"/>
          <p:cNvGrpSpPr>
            <a:grpSpLocks/>
          </p:cNvGrpSpPr>
          <p:nvPr/>
        </p:nvGrpSpPr>
        <p:grpSpPr bwMode="auto">
          <a:xfrm>
            <a:off x="6034088" y="5724525"/>
            <a:ext cx="100012" cy="138113"/>
            <a:chOff x="2309812" y="3662363"/>
            <a:chExt cx="100013" cy="138113"/>
          </a:xfrm>
        </p:grpSpPr>
        <p:sp>
          <p:nvSpPr>
            <p:cNvPr id="150" name="Ellipszis 149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2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11" name="Csoportba foglalás 151"/>
          <p:cNvGrpSpPr>
            <a:grpSpLocks/>
          </p:cNvGrpSpPr>
          <p:nvPr/>
        </p:nvGrpSpPr>
        <p:grpSpPr bwMode="auto">
          <a:xfrm>
            <a:off x="5653088" y="4100513"/>
            <a:ext cx="100012" cy="138112"/>
            <a:chOff x="2309812" y="3662363"/>
            <a:chExt cx="100013" cy="138113"/>
          </a:xfrm>
        </p:grpSpPr>
        <p:sp>
          <p:nvSpPr>
            <p:cNvPr id="153" name="Ellipszis 152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2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12" name="Csoportba foglalás 154"/>
          <p:cNvGrpSpPr>
            <a:grpSpLocks/>
          </p:cNvGrpSpPr>
          <p:nvPr/>
        </p:nvGrpSpPr>
        <p:grpSpPr bwMode="auto">
          <a:xfrm>
            <a:off x="5672138" y="4543425"/>
            <a:ext cx="100012" cy="138113"/>
            <a:chOff x="2309812" y="3662363"/>
            <a:chExt cx="100013" cy="138113"/>
          </a:xfrm>
        </p:grpSpPr>
        <p:sp>
          <p:nvSpPr>
            <p:cNvPr id="156" name="Ellipszis 155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2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13" name="Csoportba foglalás 157"/>
          <p:cNvGrpSpPr>
            <a:grpSpLocks/>
          </p:cNvGrpSpPr>
          <p:nvPr/>
        </p:nvGrpSpPr>
        <p:grpSpPr bwMode="auto">
          <a:xfrm>
            <a:off x="5662613" y="4929188"/>
            <a:ext cx="100012" cy="138112"/>
            <a:chOff x="2309812" y="3662363"/>
            <a:chExt cx="100013" cy="138113"/>
          </a:xfrm>
        </p:grpSpPr>
        <p:sp>
          <p:nvSpPr>
            <p:cNvPr id="159" name="Ellipszis 158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1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14" name="Csoportba foglalás 160"/>
          <p:cNvGrpSpPr>
            <a:grpSpLocks/>
          </p:cNvGrpSpPr>
          <p:nvPr/>
        </p:nvGrpSpPr>
        <p:grpSpPr bwMode="auto">
          <a:xfrm>
            <a:off x="5672138" y="5348288"/>
            <a:ext cx="100012" cy="138112"/>
            <a:chOff x="2309812" y="3662363"/>
            <a:chExt cx="100013" cy="138113"/>
          </a:xfrm>
        </p:grpSpPr>
        <p:sp>
          <p:nvSpPr>
            <p:cNvPr id="162" name="Ellipszis 161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1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15" name="Csoportba foglalás 163"/>
          <p:cNvGrpSpPr>
            <a:grpSpLocks/>
          </p:cNvGrpSpPr>
          <p:nvPr/>
        </p:nvGrpSpPr>
        <p:grpSpPr bwMode="auto">
          <a:xfrm>
            <a:off x="5676900" y="5748338"/>
            <a:ext cx="100013" cy="138112"/>
            <a:chOff x="2309812" y="3662363"/>
            <a:chExt cx="100013" cy="138113"/>
          </a:xfrm>
        </p:grpSpPr>
        <p:sp>
          <p:nvSpPr>
            <p:cNvPr id="165" name="Ellipszis 164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1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16" name="Csoportba foglalás 166"/>
          <p:cNvGrpSpPr>
            <a:grpSpLocks/>
          </p:cNvGrpSpPr>
          <p:nvPr/>
        </p:nvGrpSpPr>
        <p:grpSpPr bwMode="auto">
          <a:xfrm>
            <a:off x="5262563" y="4114800"/>
            <a:ext cx="100012" cy="138113"/>
            <a:chOff x="2309812" y="3662363"/>
            <a:chExt cx="100013" cy="138113"/>
          </a:xfrm>
        </p:grpSpPr>
        <p:sp>
          <p:nvSpPr>
            <p:cNvPr id="168" name="Ellipszis 167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1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17" name="Csoportba foglalás 169"/>
          <p:cNvGrpSpPr>
            <a:grpSpLocks/>
          </p:cNvGrpSpPr>
          <p:nvPr/>
        </p:nvGrpSpPr>
        <p:grpSpPr bwMode="auto">
          <a:xfrm>
            <a:off x="5281613" y="4557713"/>
            <a:ext cx="100012" cy="138112"/>
            <a:chOff x="2309812" y="3662363"/>
            <a:chExt cx="100013" cy="138113"/>
          </a:xfrm>
        </p:grpSpPr>
        <p:sp>
          <p:nvSpPr>
            <p:cNvPr id="171" name="Ellipszis 170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1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18" name="Csoportba foglalás 172"/>
          <p:cNvGrpSpPr>
            <a:grpSpLocks/>
          </p:cNvGrpSpPr>
          <p:nvPr/>
        </p:nvGrpSpPr>
        <p:grpSpPr bwMode="auto">
          <a:xfrm>
            <a:off x="5272088" y="4943475"/>
            <a:ext cx="100012" cy="138113"/>
            <a:chOff x="2309812" y="3662363"/>
            <a:chExt cx="100013" cy="138113"/>
          </a:xfrm>
        </p:grpSpPr>
        <p:sp>
          <p:nvSpPr>
            <p:cNvPr id="174" name="Ellipszis 173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0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19" name="Csoportba foglalás 175"/>
          <p:cNvGrpSpPr>
            <a:grpSpLocks/>
          </p:cNvGrpSpPr>
          <p:nvPr/>
        </p:nvGrpSpPr>
        <p:grpSpPr bwMode="auto">
          <a:xfrm>
            <a:off x="5281613" y="5362575"/>
            <a:ext cx="100012" cy="138113"/>
            <a:chOff x="2309812" y="3662363"/>
            <a:chExt cx="100013" cy="138113"/>
          </a:xfrm>
        </p:grpSpPr>
        <p:sp>
          <p:nvSpPr>
            <p:cNvPr id="177" name="Ellipszis 176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0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20" name="Csoportba foglalás 178"/>
          <p:cNvGrpSpPr>
            <a:grpSpLocks/>
          </p:cNvGrpSpPr>
          <p:nvPr/>
        </p:nvGrpSpPr>
        <p:grpSpPr bwMode="auto">
          <a:xfrm>
            <a:off x="5286375" y="5762625"/>
            <a:ext cx="100013" cy="138113"/>
            <a:chOff x="2309812" y="3662363"/>
            <a:chExt cx="100013" cy="138113"/>
          </a:xfrm>
        </p:grpSpPr>
        <p:sp>
          <p:nvSpPr>
            <p:cNvPr id="180" name="Ellipszis 179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0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21" name="Csoportba foglalás 181"/>
          <p:cNvGrpSpPr>
            <a:grpSpLocks/>
          </p:cNvGrpSpPr>
          <p:nvPr/>
        </p:nvGrpSpPr>
        <p:grpSpPr bwMode="auto">
          <a:xfrm>
            <a:off x="4848225" y="4119563"/>
            <a:ext cx="100013" cy="138112"/>
            <a:chOff x="2309812" y="3662363"/>
            <a:chExt cx="100013" cy="138113"/>
          </a:xfrm>
        </p:grpSpPr>
        <p:sp>
          <p:nvSpPr>
            <p:cNvPr id="183" name="Ellipszis 182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0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22" name="Csoportba foglalás 184"/>
          <p:cNvGrpSpPr>
            <a:grpSpLocks/>
          </p:cNvGrpSpPr>
          <p:nvPr/>
        </p:nvGrpSpPr>
        <p:grpSpPr bwMode="auto">
          <a:xfrm>
            <a:off x="4867275" y="4562475"/>
            <a:ext cx="100013" cy="138113"/>
            <a:chOff x="2309812" y="3662363"/>
            <a:chExt cx="100013" cy="138113"/>
          </a:xfrm>
        </p:grpSpPr>
        <p:sp>
          <p:nvSpPr>
            <p:cNvPr id="186" name="Ellipszis 185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70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23" name="Csoportba foglalás 187"/>
          <p:cNvGrpSpPr>
            <a:grpSpLocks/>
          </p:cNvGrpSpPr>
          <p:nvPr/>
        </p:nvGrpSpPr>
        <p:grpSpPr bwMode="auto">
          <a:xfrm>
            <a:off x="4857750" y="4948238"/>
            <a:ext cx="100013" cy="138112"/>
            <a:chOff x="2309812" y="3662363"/>
            <a:chExt cx="100013" cy="138113"/>
          </a:xfrm>
        </p:grpSpPr>
        <p:sp>
          <p:nvSpPr>
            <p:cNvPr id="189" name="Ellipszis 188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69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24" name="Csoportba foglalás 190"/>
          <p:cNvGrpSpPr>
            <a:grpSpLocks/>
          </p:cNvGrpSpPr>
          <p:nvPr/>
        </p:nvGrpSpPr>
        <p:grpSpPr bwMode="auto">
          <a:xfrm>
            <a:off x="4867275" y="5367338"/>
            <a:ext cx="100013" cy="138112"/>
            <a:chOff x="2309812" y="3662363"/>
            <a:chExt cx="100013" cy="138113"/>
          </a:xfrm>
        </p:grpSpPr>
        <p:sp>
          <p:nvSpPr>
            <p:cNvPr id="192" name="Ellipszis 191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69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25" name="Csoportba foglalás 193"/>
          <p:cNvGrpSpPr>
            <a:grpSpLocks/>
          </p:cNvGrpSpPr>
          <p:nvPr/>
        </p:nvGrpSpPr>
        <p:grpSpPr bwMode="auto">
          <a:xfrm>
            <a:off x="4872038" y="5767388"/>
            <a:ext cx="100012" cy="138112"/>
            <a:chOff x="2309812" y="3662363"/>
            <a:chExt cx="100013" cy="138113"/>
          </a:xfrm>
        </p:grpSpPr>
        <p:sp>
          <p:nvSpPr>
            <p:cNvPr id="195" name="Ellipszis 194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69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sp>
        <p:nvSpPr>
          <p:cNvPr id="197" name="Ellipszis 196"/>
          <p:cNvSpPr/>
          <p:nvPr/>
        </p:nvSpPr>
        <p:spPr>
          <a:xfrm>
            <a:off x="5456238" y="432911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8" name="Ellipszis 197"/>
          <p:cNvSpPr/>
          <p:nvPr/>
        </p:nvSpPr>
        <p:spPr>
          <a:xfrm>
            <a:off x="5832475" y="4376738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9" name="Ellipszis 198"/>
          <p:cNvSpPr/>
          <p:nvPr/>
        </p:nvSpPr>
        <p:spPr>
          <a:xfrm>
            <a:off x="4951413" y="48148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0" name="Ellipszis 199"/>
          <p:cNvSpPr/>
          <p:nvPr/>
        </p:nvSpPr>
        <p:spPr>
          <a:xfrm>
            <a:off x="5541963" y="477202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1" name="Ellipszis 200"/>
          <p:cNvSpPr/>
          <p:nvPr/>
        </p:nvSpPr>
        <p:spPr>
          <a:xfrm>
            <a:off x="5865813" y="4800600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2" name="Ellipszis 201"/>
          <p:cNvSpPr/>
          <p:nvPr/>
        </p:nvSpPr>
        <p:spPr>
          <a:xfrm>
            <a:off x="5561013" y="522446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3" name="Ellipszis 202"/>
          <p:cNvSpPr/>
          <p:nvPr/>
        </p:nvSpPr>
        <p:spPr>
          <a:xfrm>
            <a:off x="5108575" y="5229225"/>
            <a:ext cx="46038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4" name="Ellipszis 203"/>
          <p:cNvSpPr/>
          <p:nvPr/>
        </p:nvSpPr>
        <p:spPr>
          <a:xfrm>
            <a:off x="4975225" y="5624513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" name="Ellipszis 204"/>
          <p:cNvSpPr/>
          <p:nvPr/>
        </p:nvSpPr>
        <p:spPr>
          <a:xfrm>
            <a:off x="5532438" y="55768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6" name="Ellipszis 205"/>
          <p:cNvSpPr/>
          <p:nvPr/>
        </p:nvSpPr>
        <p:spPr>
          <a:xfrm>
            <a:off x="5151438" y="401002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7" name="Ellipszis 206"/>
          <p:cNvSpPr/>
          <p:nvPr/>
        </p:nvSpPr>
        <p:spPr>
          <a:xfrm>
            <a:off x="5927725" y="5191125"/>
            <a:ext cx="46038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8" name="Ellipszis 207"/>
          <p:cNvSpPr/>
          <p:nvPr/>
        </p:nvSpPr>
        <p:spPr>
          <a:xfrm>
            <a:off x="6199188" y="562451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9" name="Ellipszis 208"/>
          <p:cNvSpPr/>
          <p:nvPr/>
        </p:nvSpPr>
        <p:spPr>
          <a:xfrm>
            <a:off x="6218238" y="42814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0" name="Ellipszis 209"/>
          <p:cNvSpPr/>
          <p:nvPr/>
        </p:nvSpPr>
        <p:spPr>
          <a:xfrm>
            <a:off x="5889625" y="5900738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1" name="Ellipszis 210"/>
          <p:cNvSpPr/>
          <p:nvPr/>
        </p:nvSpPr>
        <p:spPr>
          <a:xfrm>
            <a:off x="3381375" y="427355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2" name="Ellipszis 211"/>
          <p:cNvSpPr/>
          <p:nvPr/>
        </p:nvSpPr>
        <p:spPr>
          <a:xfrm>
            <a:off x="3284538" y="46815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3" name="Ellipszis 212"/>
          <p:cNvSpPr/>
          <p:nvPr/>
        </p:nvSpPr>
        <p:spPr>
          <a:xfrm>
            <a:off x="3833813" y="430212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4" name="Ellipszis 213"/>
          <p:cNvSpPr/>
          <p:nvPr/>
        </p:nvSpPr>
        <p:spPr>
          <a:xfrm>
            <a:off x="3409950" y="48307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5" name="Ellipszis 214"/>
          <p:cNvSpPr/>
          <p:nvPr/>
        </p:nvSpPr>
        <p:spPr>
          <a:xfrm>
            <a:off x="3608388" y="514826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6" name="Ellipszis 215"/>
          <p:cNvSpPr/>
          <p:nvPr/>
        </p:nvSpPr>
        <p:spPr>
          <a:xfrm>
            <a:off x="2838450" y="56308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7" name="Ellipszis 216"/>
          <p:cNvSpPr/>
          <p:nvPr/>
        </p:nvSpPr>
        <p:spPr>
          <a:xfrm>
            <a:off x="3819525" y="474980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8" name="Ellipszis 217"/>
          <p:cNvSpPr/>
          <p:nvPr/>
        </p:nvSpPr>
        <p:spPr>
          <a:xfrm>
            <a:off x="3762375" y="526415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9" name="Ellipszis 218"/>
          <p:cNvSpPr/>
          <p:nvPr/>
        </p:nvSpPr>
        <p:spPr>
          <a:xfrm>
            <a:off x="3881438" y="503078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0" name="Ellipszis 219"/>
          <p:cNvSpPr/>
          <p:nvPr/>
        </p:nvSpPr>
        <p:spPr>
          <a:xfrm>
            <a:off x="3319463" y="51641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1" name="Ellipszis 220"/>
          <p:cNvSpPr/>
          <p:nvPr/>
        </p:nvSpPr>
        <p:spPr>
          <a:xfrm>
            <a:off x="3814763" y="567372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2" name="Ellipszis 221"/>
          <p:cNvSpPr/>
          <p:nvPr/>
        </p:nvSpPr>
        <p:spPr>
          <a:xfrm>
            <a:off x="3290888" y="55356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3" name="Ellipszis 222"/>
          <p:cNvSpPr/>
          <p:nvPr/>
        </p:nvSpPr>
        <p:spPr>
          <a:xfrm>
            <a:off x="2609850" y="4759325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4" name="Ellipszis 223"/>
          <p:cNvSpPr/>
          <p:nvPr/>
        </p:nvSpPr>
        <p:spPr>
          <a:xfrm>
            <a:off x="3781425" y="404971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9" name="Téglalap 248"/>
          <p:cNvSpPr/>
          <p:nvPr/>
        </p:nvSpPr>
        <p:spPr>
          <a:xfrm>
            <a:off x="4124325" y="3852863"/>
            <a:ext cx="331788" cy="21717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0" name="Téglalap 249"/>
          <p:cNvSpPr/>
          <p:nvPr/>
        </p:nvSpPr>
        <p:spPr>
          <a:xfrm>
            <a:off x="4454525" y="3857625"/>
            <a:ext cx="315913" cy="216693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52" name="Egyenes összekötő 251"/>
          <p:cNvCxnSpPr>
            <a:stCxn id="8" idx="0"/>
            <a:endCxn id="8" idx="2"/>
          </p:cNvCxnSpPr>
          <p:nvPr/>
        </p:nvCxnSpPr>
        <p:spPr>
          <a:xfrm rot="16200000" flipH="1">
            <a:off x="3367882" y="4942681"/>
            <a:ext cx="21653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57" name="Csoportba foglalás 255"/>
          <p:cNvGrpSpPr>
            <a:grpSpLocks/>
          </p:cNvGrpSpPr>
          <p:nvPr/>
        </p:nvGrpSpPr>
        <p:grpSpPr bwMode="auto">
          <a:xfrm>
            <a:off x="4270375" y="5745163"/>
            <a:ext cx="104775" cy="139700"/>
            <a:chOff x="2713037" y="5726112"/>
            <a:chExt cx="104775" cy="139700"/>
          </a:xfrm>
        </p:grpSpPr>
        <p:sp>
          <p:nvSpPr>
            <p:cNvPr id="257" name="Ellipszis 256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69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658" name="Csoportba foglalás 258"/>
          <p:cNvGrpSpPr>
            <a:grpSpLocks/>
          </p:cNvGrpSpPr>
          <p:nvPr/>
        </p:nvGrpSpPr>
        <p:grpSpPr bwMode="auto">
          <a:xfrm>
            <a:off x="4256088" y="4083050"/>
            <a:ext cx="104775" cy="139700"/>
            <a:chOff x="2713037" y="5726112"/>
            <a:chExt cx="104775" cy="139700"/>
          </a:xfrm>
        </p:grpSpPr>
        <p:sp>
          <p:nvSpPr>
            <p:cNvPr id="260" name="Ellipszis 259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69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659" name="Csoportba foglalás 261"/>
          <p:cNvGrpSpPr>
            <a:grpSpLocks/>
          </p:cNvGrpSpPr>
          <p:nvPr/>
        </p:nvGrpSpPr>
        <p:grpSpPr bwMode="auto">
          <a:xfrm>
            <a:off x="4260850" y="4530725"/>
            <a:ext cx="104775" cy="139700"/>
            <a:chOff x="2713037" y="5726112"/>
            <a:chExt cx="104775" cy="139700"/>
          </a:xfrm>
        </p:grpSpPr>
        <p:sp>
          <p:nvSpPr>
            <p:cNvPr id="263" name="Ellipszis 26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68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660" name="Csoportba foglalás 264"/>
          <p:cNvGrpSpPr>
            <a:grpSpLocks/>
          </p:cNvGrpSpPr>
          <p:nvPr/>
        </p:nvGrpSpPr>
        <p:grpSpPr bwMode="auto">
          <a:xfrm>
            <a:off x="4260850" y="4930775"/>
            <a:ext cx="104775" cy="139700"/>
            <a:chOff x="2713037" y="5726112"/>
            <a:chExt cx="104775" cy="139700"/>
          </a:xfrm>
        </p:grpSpPr>
        <p:sp>
          <p:nvSpPr>
            <p:cNvPr id="266" name="Ellipszis 26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68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661" name="Csoportba foglalás 267"/>
          <p:cNvGrpSpPr>
            <a:grpSpLocks/>
          </p:cNvGrpSpPr>
          <p:nvPr/>
        </p:nvGrpSpPr>
        <p:grpSpPr bwMode="auto">
          <a:xfrm>
            <a:off x="4260850" y="5334000"/>
            <a:ext cx="104775" cy="139700"/>
            <a:chOff x="2713037" y="5726112"/>
            <a:chExt cx="104775" cy="139700"/>
          </a:xfrm>
        </p:grpSpPr>
        <p:sp>
          <p:nvSpPr>
            <p:cNvPr id="269" name="Ellipszis 268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68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662" name="Csoportba foglalás 270"/>
          <p:cNvGrpSpPr>
            <a:grpSpLocks/>
          </p:cNvGrpSpPr>
          <p:nvPr/>
        </p:nvGrpSpPr>
        <p:grpSpPr bwMode="auto">
          <a:xfrm>
            <a:off x="4500563" y="4100513"/>
            <a:ext cx="100012" cy="138112"/>
            <a:chOff x="2309812" y="3662363"/>
            <a:chExt cx="100013" cy="138113"/>
          </a:xfrm>
        </p:grpSpPr>
        <p:sp>
          <p:nvSpPr>
            <p:cNvPr id="272" name="Ellipszis 271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68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63" name="Csoportba foglalás 273"/>
          <p:cNvGrpSpPr>
            <a:grpSpLocks/>
          </p:cNvGrpSpPr>
          <p:nvPr/>
        </p:nvGrpSpPr>
        <p:grpSpPr bwMode="auto">
          <a:xfrm>
            <a:off x="4519613" y="4543425"/>
            <a:ext cx="100012" cy="138113"/>
            <a:chOff x="2309812" y="3662363"/>
            <a:chExt cx="100013" cy="138113"/>
          </a:xfrm>
        </p:grpSpPr>
        <p:sp>
          <p:nvSpPr>
            <p:cNvPr id="275" name="Ellipszis 274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68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64" name="Csoportba foglalás 276"/>
          <p:cNvGrpSpPr>
            <a:grpSpLocks/>
          </p:cNvGrpSpPr>
          <p:nvPr/>
        </p:nvGrpSpPr>
        <p:grpSpPr bwMode="auto">
          <a:xfrm>
            <a:off x="4510088" y="4929188"/>
            <a:ext cx="100012" cy="138112"/>
            <a:chOff x="2309812" y="3662363"/>
            <a:chExt cx="100013" cy="138113"/>
          </a:xfrm>
        </p:grpSpPr>
        <p:sp>
          <p:nvSpPr>
            <p:cNvPr id="278" name="Ellipszis 277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67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65" name="Csoportba foglalás 279"/>
          <p:cNvGrpSpPr>
            <a:grpSpLocks/>
          </p:cNvGrpSpPr>
          <p:nvPr/>
        </p:nvGrpSpPr>
        <p:grpSpPr bwMode="auto">
          <a:xfrm>
            <a:off x="4519613" y="5348288"/>
            <a:ext cx="100012" cy="138112"/>
            <a:chOff x="2309812" y="3662363"/>
            <a:chExt cx="100013" cy="138113"/>
          </a:xfrm>
        </p:grpSpPr>
        <p:sp>
          <p:nvSpPr>
            <p:cNvPr id="281" name="Ellipszis 280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67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4666" name="Csoportba foglalás 282"/>
          <p:cNvGrpSpPr>
            <a:grpSpLocks/>
          </p:cNvGrpSpPr>
          <p:nvPr/>
        </p:nvGrpSpPr>
        <p:grpSpPr bwMode="auto">
          <a:xfrm>
            <a:off x="4524375" y="5748338"/>
            <a:ext cx="100013" cy="138112"/>
            <a:chOff x="2309812" y="3662363"/>
            <a:chExt cx="100013" cy="138113"/>
          </a:xfrm>
        </p:grpSpPr>
        <p:sp>
          <p:nvSpPr>
            <p:cNvPr id="284" name="Ellipszis 283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67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sp>
        <p:nvSpPr>
          <p:cNvPr id="294" name="Ellipszis 293"/>
          <p:cNvSpPr/>
          <p:nvPr/>
        </p:nvSpPr>
        <p:spPr>
          <a:xfrm>
            <a:off x="3332163" y="400050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5" name="Ellipszis 294"/>
          <p:cNvSpPr/>
          <p:nvPr/>
        </p:nvSpPr>
        <p:spPr>
          <a:xfrm>
            <a:off x="2960688" y="485298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6" name="Ellipszis 295"/>
          <p:cNvSpPr/>
          <p:nvPr/>
        </p:nvSpPr>
        <p:spPr>
          <a:xfrm>
            <a:off x="2965450" y="52879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7" name="Ellipszis 296"/>
          <p:cNvSpPr/>
          <p:nvPr/>
        </p:nvSpPr>
        <p:spPr>
          <a:xfrm>
            <a:off x="5119688" y="460057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8" name="Ellipszis 297"/>
          <p:cNvSpPr/>
          <p:nvPr/>
        </p:nvSpPr>
        <p:spPr>
          <a:xfrm>
            <a:off x="5138738" y="5022850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672" name="Szövegdoboz 298"/>
          <p:cNvSpPr txBox="1">
            <a:spLocks noChangeArrowheads="1"/>
          </p:cNvSpPr>
          <p:nvPr/>
        </p:nvSpPr>
        <p:spPr bwMode="auto">
          <a:xfrm>
            <a:off x="5303838" y="3498850"/>
            <a:ext cx="547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4673" name="Szövegdoboz 299"/>
          <p:cNvSpPr txBox="1">
            <a:spLocks noChangeArrowheads="1"/>
          </p:cNvSpPr>
          <p:nvPr/>
        </p:nvSpPr>
        <p:spPr bwMode="auto">
          <a:xfrm>
            <a:off x="3236913" y="3508375"/>
            <a:ext cx="549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9491E-7 C 0.04739 -0.00023 0.09635 0.00208 0.14392 -0.00301 C 0.15729 -0.00255 0.16684 -0.00208 0.17916 -9.9491E-7 C 0.18055 0.00116 0.18264 0.00162 0.18385 0.00324 " pathEditMode="relative" ptsTypes="fffA">
                                      <p:cBhvr>
                                        <p:cTn id="34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7436E-6 C -0.04931 -0.00139 -0.09879 -0.00301 -0.14792 -0.00625 C -0.15504 -0.00763 -0.15921 -0.0081 -0.16754 -0.00856 C -0.17223 -0.01041 -0.1698 -0.00972 -0.17448 -0.01087 C -0.17969 -0.01434 -0.18369 -0.01851 -0.18959 -0.01851 " pathEditMode="relative" ptsTypes="ffffA">
                                      <p:cBhvr>
                                        <p:cTn id="3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Félvezetők fizikája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4408488" cy="3797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Elektron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Kettős természetű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Anyag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Hullám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 atommagot gömbszerűen körülvevő anyaghullám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Schrödinger egyenlet megoldása megadja az elektron megtalálási valószínűségét és az ezekhez tartozó energiaértékeket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EE246-6416-4DF0-80F4-679271C5C15D}" type="slidenum">
              <a:rPr lang="hu-HU"/>
              <a:pPr>
                <a:defRPr/>
              </a:pPr>
              <a:t>2</a:t>
            </a:fld>
            <a:endParaRPr lang="hu-H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 b="2185"/>
          <a:stretch>
            <a:fillRect/>
          </a:stretch>
        </p:blipFill>
        <p:spPr bwMode="auto">
          <a:xfrm>
            <a:off x="4959350" y="2768600"/>
            <a:ext cx="3890963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4632325" y="1452563"/>
            <a:ext cx="44084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Az atom szerkezete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Atommag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pozitív elemi töltés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Neutron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semleges töltésű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Elektron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negatív elemi töltés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049838" y="5907088"/>
            <a:ext cx="946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Proton</a:t>
            </a:r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5168900" y="2808288"/>
            <a:ext cx="110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Elektron</a:t>
            </a:r>
          </a:p>
        </p:txBody>
      </p:sp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6253163" y="6053138"/>
            <a:ext cx="1379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000000"/>
                </a:solidFill>
              </a:rPr>
              <a:t>Atommag</a:t>
            </a:r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7777163" y="2941638"/>
            <a:ext cx="111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Neutron</a:t>
            </a:r>
          </a:p>
        </p:txBody>
      </p:sp>
      <p:pic>
        <p:nvPicPr>
          <p:cNvPr id="17" name="electronclou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77917" y="3421117"/>
            <a:ext cx="4014952" cy="30112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églalap 228"/>
          <p:cNvSpPr/>
          <p:nvPr/>
        </p:nvSpPr>
        <p:spPr>
          <a:xfrm>
            <a:off x="2233613" y="3530600"/>
            <a:ext cx="4460875" cy="2830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PN átmenet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93113" cy="1979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Kiürített réteg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diffúziós potenciál gyorsító hatással van a termikus gerjesztés hatására keletkező kisebbségi töltéshordozókra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p rétegben keletkező elektronokat az n réteg irányába vonzza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n rétegben keletkező lyukakat a p rétegbe vonzza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err="1" smtClean="0"/>
              <a:t>Drift</a:t>
            </a:r>
            <a:r>
              <a:rPr lang="hu-HU" sz="1400" dirty="0" smtClean="0"/>
              <a:t> áram keletkezik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Külső gerjesztés </a:t>
            </a:r>
            <a:r>
              <a:rPr lang="hu-HU" sz="1400" dirty="0" smtClean="0">
                <a:solidFill>
                  <a:srgbClr val="FFFF99"/>
                </a:solidFill>
              </a:rPr>
              <a:t>(hő, sugárzás stb..) </a:t>
            </a:r>
            <a:r>
              <a:rPr lang="hu-HU" sz="1400" dirty="0" smtClean="0"/>
              <a:t>nélkül </a:t>
            </a:r>
            <a:r>
              <a:rPr lang="hu-HU" sz="1400" dirty="0" smtClean="0">
                <a:solidFill>
                  <a:srgbClr val="FFFF99"/>
                </a:solidFill>
              </a:rPr>
              <a:t>a </a:t>
            </a:r>
            <a:r>
              <a:rPr lang="hu-HU" sz="1400" dirty="0" err="1" smtClean="0"/>
              <a:t>I</a:t>
            </a:r>
            <a:r>
              <a:rPr lang="hu-HU" sz="1400" baseline="-25000" dirty="0" err="1" smtClean="0"/>
              <a:t>d</a:t>
            </a:r>
            <a:r>
              <a:rPr lang="hu-HU" sz="1400" dirty="0" smtClean="0">
                <a:solidFill>
                  <a:srgbClr val="FFFF99"/>
                </a:solidFill>
              </a:rPr>
              <a:t> diffúziós áram </a:t>
            </a:r>
            <a:r>
              <a:rPr lang="hu-HU" sz="1400" dirty="0" smtClean="0"/>
              <a:t>és a I</a:t>
            </a:r>
            <a:r>
              <a:rPr lang="hu-HU" sz="1400" baseline="-25000" dirty="0" smtClean="0"/>
              <a:t>0</a:t>
            </a:r>
            <a:r>
              <a:rPr lang="hu-HU" sz="1400" dirty="0" smtClean="0"/>
              <a:t> </a:t>
            </a:r>
            <a:r>
              <a:rPr lang="hu-HU" sz="1400" dirty="0" err="1" smtClean="0">
                <a:solidFill>
                  <a:srgbClr val="FFFF99"/>
                </a:solidFill>
              </a:rPr>
              <a:t>drift</a:t>
            </a:r>
            <a:r>
              <a:rPr lang="hu-HU" sz="1400" dirty="0" smtClean="0">
                <a:solidFill>
                  <a:srgbClr val="FFFF99"/>
                </a:solidFill>
              </a:rPr>
              <a:t> áram </a:t>
            </a:r>
            <a:r>
              <a:rPr lang="hu-HU" sz="1400" dirty="0" smtClean="0"/>
              <a:t>kiegyenlítik egymást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/>
          </a:p>
        </p:txBody>
      </p:sp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C92A8-519B-4799-8436-8B73AEFB980C}" type="slidenum">
              <a:rPr lang="hu-HU"/>
              <a:pPr>
                <a:defRPr/>
              </a:pPr>
              <a:t>20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481263" y="3859213"/>
            <a:ext cx="3938587" cy="216535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5003800" y="4310063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6" name="Ellipszis 55"/>
          <p:cNvSpPr/>
          <p:nvPr/>
        </p:nvSpPr>
        <p:spPr>
          <a:xfrm>
            <a:off x="2890838" y="42783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pSp>
        <p:nvGrpSpPr>
          <p:cNvPr id="25610" name="Csoportba foglalás 78"/>
          <p:cNvGrpSpPr>
            <a:grpSpLocks/>
          </p:cNvGrpSpPr>
          <p:nvPr/>
        </p:nvGrpSpPr>
        <p:grpSpPr bwMode="auto">
          <a:xfrm>
            <a:off x="2713038" y="5726113"/>
            <a:ext cx="104775" cy="139700"/>
            <a:chOff x="2713037" y="5726112"/>
            <a:chExt cx="104775" cy="139700"/>
          </a:xfrm>
        </p:grpSpPr>
        <p:sp>
          <p:nvSpPr>
            <p:cNvPr id="72" name="Ellipszis 7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80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11" name="Csoportba foglalás 80"/>
          <p:cNvGrpSpPr>
            <a:grpSpLocks/>
          </p:cNvGrpSpPr>
          <p:nvPr/>
        </p:nvGrpSpPr>
        <p:grpSpPr bwMode="auto">
          <a:xfrm>
            <a:off x="6010275" y="4076700"/>
            <a:ext cx="100013" cy="138113"/>
            <a:chOff x="2309812" y="3662363"/>
            <a:chExt cx="100013" cy="138113"/>
          </a:xfrm>
        </p:grpSpPr>
        <p:sp>
          <p:nvSpPr>
            <p:cNvPr id="24" name="Ellipszis 23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9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12" name="Csoportba foglalás 81"/>
          <p:cNvGrpSpPr>
            <a:grpSpLocks/>
          </p:cNvGrpSpPr>
          <p:nvPr/>
        </p:nvGrpSpPr>
        <p:grpSpPr bwMode="auto">
          <a:xfrm>
            <a:off x="2698750" y="4064000"/>
            <a:ext cx="104775" cy="139700"/>
            <a:chOff x="2713037" y="5726112"/>
            <a:chExt cx="104775" cy="139700"/>
          </a:xfrm>
        </p:grpSpPr>
        <p:sp>
          <p:nvSpPr>
            <p:cNvPr id="83" name="Ellipszis 8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9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13" name="Csoportba foglalás 84"/>
          <p:cNvGrpSpPr>
            <a:grpSpLocks/>
          </p:cNvGrpSpPr>
          <p:nvPr/>
        </p:nvGrpSpPr>
        <p:grpSpPr bwMode="auto">
          <a:xfrm>
            <a:off x="2703513" y="4511675"/>
            <a:ext cx="104775" cy="139700"/>
            <a:chOff x="2713037" y="5726112"/>
            <a:chExt cx="104775" cy="139700"/>
          </a:xfrm>
        </p:grpSpPr>
        <p:sp>
          <p:nvSpPr>
            <p:cNvPr id="86" name="Ellipszis 8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9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14" name="Csoportba foglalás 87"/>
          <p:cNvGrpSpPr>
            <a:grpSpLocks/>
          </p:cNvGrpSpPr>
          <p:nvPr/>
        </p:nvGrpSpPr>
        <p:grpSpPr bwMode="auto">
          <a:xfrm>
            <a:off x="2703513" y="4911725"/>
            <a:ext cx="104775" cy="139700"/>
            <a:chOff x="2713037" y="5726112"/>
            <a:chExt cx="104775" cy="139700"/>
          </a:xfrm>
        </p:grpSpPr>
        <p:sp>
          <p:nvSpPr>
            <p:cNvPr id="89" name="Ellipszis 88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9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15" name="Csoportba foglalás 90"/>
          <p:cNvGrpSpPr>
            <a:grpSpLocks/>
          </p:cNvGrpSpPr>
          <p:nvPr/>
        </p:nvGrpSpPr>
        <p:grpSpPr bwMode="auto">
          <a:xfrm>
            <a:off x="2703513" y="5307013"/>
            <a:ext cx="104775" cy="139700"/>
            <a:chOff x="2713037" y="5726112"/>
            <a:chExt cx="104775" cy="139700"/>
          </a:xfrm>
        </p:grpSpPr>
        <p:sp>
          <p:nvSpPr>
            <p:cNvPr id="92" name="Ellipszis 9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9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16" name="Csoportba foglalás 94"/>
          <p:cNvGrpSpPr>
            <a:grpSpLocks/>
          </p:cNvGrpSpPr>
          <p:nvPr/>
        </p:nvGrpSpPr>
        <p:grpSpPr bwMode="auto">
          <a:xfrm>
            <a:off x="3103563" y="5730875"/>
            <a:ext cx="104775" cy="139700"/>
            <a:chOff x="2713037" y="5726112"/>
            <a:chExt cx="104775" cy="139700"/>
          </a:xfrm>
        </p:grpSpPr>
        <p:sp>
          <p:nvSpPr>
            <p:cNvPr id="96" name="Ellipszis 9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8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17" name="Csoportba foglalás 97"/>
          <p:cNvGrpSpPr>
            <a:grpSpLocks/>
          </p:cNvGrpSpPr>
          <p:nvPr/>
        </p:nvGrpSpPr>
        <p:grpSpPr bwMode="auto">
          <a:xfrm>
            <a:off x="3089275" y="4068763"/>
            <a:ext cx="104775" cy="139700"/>
            <a:chOff x="2713037" y="5726112"/>
            <a:chExt cx="104775" cy="139700"/>
          </a:xfrm>
        </p:grpSpPr>
        <p:sp>
          <p:nvSpPr>
            <p:cNvPr id="99" name="Ellipszis 98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8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18" name="Csoportba foglalás 100"/>
          <p:cNvGrpSpPr>
            <a:grpSpLocks/>
          </p:cNvGrpSpPr>
          <p:nvPr/>
        </p:nvGrpSpPr>
        <p:grpSpPr bwMode="auto">
          <a:xfrm>
            <a:off x="3094038" y="4516438"/>
            <a:ext cx="104775" cy="139700"/>
            <a:chOff x="2713037" y="5726112"/>
            <a:chExt cx="104775" cy="139700"/>
          </a:xfrm>
        </p:grpSpPr>
        <p:sp>
          <p:nvSpPr>
            <p:cNvPr id="102" name="Ellipszis 10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8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19" name="Csoportba foglalás 103"/>
          <p:cNvGrpSpPr>
            <a:grpSpLocks/>
          </p:cNvGrpSpPr>
          <p:nvPr/>
        </p:nvGrpSpPr>
        <p:grpSpPr bwMode="auto">
          <a:xfrm>
            <a:off x="3094038" y="4916488"/>
            <a:ext cx="104775" cy="139700"/>
            <a:chOff x="2713037" y="5726112"/>
            <a:chExt cx="104775" cy="139700"/>
          </a:xfrm>
        </p:grpSpPr>
        <p:sp>
          <p:nvSpPr>
            <p:cNvPr id="105" name="Ellipszis 104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8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20" name="Csoportba foglalás 106"/>
          <p:cNvGrpSpPr>
            <a:grpSpLocks/>
          </p:cNvGrpSpPr>
          <p:nvPr/>
        </p:nvGrpSpPr>
        <p:grpSpPr bwMode="auto">
          <a:xfrm>
            <a:off x="3094038" y="5311775"/>
            <a:ext cx="104775" cy="139700"/>
            <a:chOff x="2713037" y="5726112"/>
            <a:chExt cx="104775" cy="139700"/>
          </a:xfrm>
        </p:grpSpPr>
        <p:sp>
          <p:nvSpPr>
            <p:cNvPr id="108" name="Ellipszis 107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8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21" name="Csoportba foglalás 109"/>
          <p:cNvGrpSpPr>
            <a:grpSpLocks/>
          </p:cNvGrpSpPr>
          <p:nvPr/>
        </p:nvGrpSpPr>
        <p:grpSpPr bwMode="auto">
          <a:xfrm>
            <a:off x="3513138" y="5730875"/>
            <a:ext cx="104775" cy="139700"/>
            <a:chOff x="2713037" y="5726112"/>
            <a:chExt cx="104775" cy="139700"/>
          </a:xfrm>
        </p:grpSpPr>
        <p:sp>
          <p:nvSpPr>
            <p:cNvPr id="111" name="Ellipszis 110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7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22" name="Csoportba foglalás 112"/>
          <p:cNvGrpSpPr>
            <a:grpSpLocks/>
          </p:cNvGrpSpPr>
          <p:nvPr/>
        </p:nvGrpSpPr>
        <p:grpSpPr bwMode="auto">
          <a:xfrm>
            <a:off x="3498850" y="4068763"/>
            <a:ext cx="104775" cy="139700"/>
            <a:chOff x="2713037" y="5726112"/>
            <a:chExt cx="104775" cy="139700"/>
          </a:xfrm>
        </p:grpSpPr>
        <p:sp>
          <p:nvSpPr>
            <p:cNvPr id="114" name="Ellipszis 113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7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23" name="Csoportba foglalás 115"/>
          <p:cNvGrpSpPr>
            <a:grpSpLocks/>
          </p:cNvGrpSpPr>
          <p:nvPr/>
        </p:nvGrpSpPr>
        <p:grpSpPr bwMode="auto">
          <a:xfrm>
            <a:off x="3503613" y="4516438"/>
            <a:ext cx="104775" cy="139700"/>
            <a:chOff x="2713037" y="5726112"/>
            <a:chExt cx="104775" cy="139700"/>
          </a:xfrm>
        </p:grpSpPr>
        <p:sp>
          <p:nvSpPr>
            <p:cNvPr id="117" name="Ellipszis 116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7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24" name="Csoportba foglalás 118"/>
          <p:cNvGrpSpPr>
            <a:grpSpLocks/>
          </p:cNvGrpSpPr>
          <p:nvPr/>
        </p:nvGrpSpPr>
        <p:grpSpPr bwMode="auto">
          <a:xfrm>
            <a:off x="3503613" y="4916488"/>
            <a:ext cx="104775" cy="139700"/>
            <a:chOff x="2713037" y="5726112"/>
            <a:chExt cx="104775" cy="139700"/>
          </a:xfrm>
        </p:grpSpPr>
        <p:sp>
          <p:nvSpPr>
            <p:cNvPr id="120" name="Ellipszis 119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7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25" name="Csoportba foglalás 121"/>
          <p:cNvGrpSpPr>
            <a:grpSpLocks/>
          </p:cNvGrpSpPr>
          <p:nvPr/>
        </p:nvGrpSpPr>
        <p:grpSpPr bwMode="auto">
          <a:xfrm>
            <a:off x="3503613" y="5311775"/>
            <a:ext cx="104775" cy="139700"/>
            <a:chOff x="2713037" y="5726112"/>
            <a:chExt cx="104775" cy="139700"/>
          </a:xfrm>
        </p:grpSpPr>
        <p:sp>
          <p:nvSpPr>
            <p:cNvPr id="123" name="Ellipszis 12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7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26" name="Csoportba foglalás 124"/>
          <p:cNvGrpSpPr>
            <a:grpSpLocks/>
          </p:cNvGrpSpPr>
          <p:nvPr/>
        </p:nvGrpSpPr>
        <p:grpSpPr bwMode="auto">
          <a:xfrm>
            <a:off x="3994150" y="5740400"/>
            <a:ext cx="104775" cy="139700"/>
            <a:chOff x="2713037" y="5726112"/>
            <a:chExt cx="104775" cy="139700"/>
          </a:xfrm>
        </p:grpSpPr>
        <p:sp>
          <p:nvSpPr>
            <p:cNvPr id="126" name="Ellipszis 12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6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27" name="Csoportba foglalás 127"/>
          <p:cNvGrpSpPr>
            <a:grpSpLocks/>
          </p:cNvGrpSpPr>
          <p:nvPr/>
        </p:nvGrpSpPr>
        <p:grpSpPr bwMode="auto">
          <a:xfrm>
            <a:off x="3979863" y="4078288"/>
            <a:ext cx="104775" cy="139700"/>
            <a:chOff x="2713037" y="5726112"/>
            <a:chExt cx="104775" cy="139700"/>
          </a:xfrm>
        </p:grpSpPr>
        <p:sp>
          <p:nvSpPr>
            <p:cNvPr id="129" name="Ellipszis 128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6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28" name="Csoportba foglalás 130"/>
          <p:cNvGrpSpPr>
            <a:grpSpLocks/>
          </p:cNvGrpSpPr>
          <p:nvPr/>
        </p:nvGrpSpPr>
        <p:grpSpPr bwMode="auto">
          <a:xfrm>
            <a:off x="3984625" y="4525963"/>
            <a:ext cx="104775" cy="139700"/>
            <a:chOff x="2713037" y="5726112"/>
            <a:chExt cx="104775" cy="139700"/>
          </a:xfrm>
        </p:grpSpPr>
        <p:sp>
          <p:nvSpPr>
            <p:cNvPr id="132" name="Ellipszis 13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6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29" name="Csoportba foglalás 133"/>
          <p:cNvGrpSpPr>
            <a:grpSpLocks/>
          </p:cNvGrpSpPr>
          <p:nvPr/>
        </p:nvGrpSpPr>
        <p:grpSpPr bwMode="auto">
          <a:xfrm>
            <a:off x="3984625" y="4926013"/>
            <a:ext cx="104775" cy="139700"/>
            <a:chOff x="2713037" y="5726112"/>
            <a:chExt cx="104775" cy="139700"/>
          </a:xfrm>
        </p:grpSpPr>
        <p:sp>
          <p:nvSpPr>
            <p:cNvPr id="135" name="Ellipszis 134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6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30" name="Csoportba foglalás 136"/>
          <p:cNvGrpSpPr>
            <a:grpSpLocks/>
          </p:cNvGrpSpPr>
          <p:nvPr/>
        </p:nvGrpSpPr>
        <p:grpSpPr bwMode="auto">
          <a:xfrm>
            <a:off x="3984625" y="5321300"/>
            <a:ext cx="104775" cy="139700"/>
            <a:chOff x="2713037" y="5726112"/>
            <a:chExt cx="104775" cy="139700"/>
          </a:xfrm>
        </p:grpSpPr>
        <p:sp>
          <p:nvSpPr>
            <p:cNvPr id="138" name="Ellipszis 137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6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31" name="Csoportba foglalás 139"/>
          <p:cNvGrpSpPr>
            <a:grpSpLocks/>
          </p:cNvGrpSpPr>
          <p:nvPr/>
        </p:nvGrpSpPr>
        <p:grpSpPr bwMode="auto">
          <a:xfrm>
            <a:off x="6029325" y="4519613"/>
            <a:ext cx="100013" cy="138112"/>
            <a:chOff x="2309812" y="3662363"/>
            <a:chExt cx="100013" cy="138113"/>
          </a:xfrm>
        </p:grpSpPr>
        <p:sp>
          <p:nvSpPr>
            <p:cNvPr id="141" name="Ellipszis 140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5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32" name="Csoportba foglalás 142"/>
          <p:cNvGrpSpPr>
            <a:grpSpLocks/>
          </p:cNvGrpSpPr>
          <p:nvPr/>
        </p:nvGrpSpPr>
        <p:grpSpPr bwMode="auto">
          <a:xfrm>
            <a:off x="6019800" y="4905375"/>
            <a:ext cx="100013" cy="138113"/>
            <a:chOff x="2309812" y="3662363"/>
            <a:chExt cx="100013" cy="138113"/>
          </a:xfrm>
        </p:grpSpPr>
        <p:sp>
          <p:nvSpPr>
            <p:cNvPr id="144" name="Ellipszis 143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5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33" name="Csoportba foglalás 145"/>
          <p:cNvGrpSpPr>
            <a:grpSpLocks/>
          </p:cNvGrpSpPr>
          <p:nvPr/>
        </p:nvGrpSpPr>
        <p:grpSpPr bwMode="auto">
          <a:xfrm>
            <a:off x="6029325" y="5324475"/>
            <a:ext cx="100013" cy="138113"/>
            <a:chOff x="2309812" y="3662363"/>
            <a:chExt cx="100013" cy="138113"/>
          </a:xfrm>
        </p:grpSpPr>
        <p:sp>
          <p:nvSpPr>
            <p:cNvPr id="147" name="Ellipszis 146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5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34" name="Csoportba foglalás 148"/>
          <p:cNvGrpSpPr>
            <a:grpSpLocks/>
          </p:cNvGrpSpPr>
          <p:nvPr/>
        </p:nvGrpSpPr>
        <p:grpSpPr bwMode="auto">
          <a:xfrm>
            <a:off x="6034088" y="5724525"/>
            <a:ext cx="100012" cy="138113"/>
            <a:chOff x="2309812" y="3662363"/>
            <a:chExt cx="100013" cy="138113"/>
          </a:xfrm>
        </p:grpSpPr>
        <p:sp>
          <p:nvSpPr>
            <p:cNvPr id="150" name="Ellipszis 149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5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35" name="Csoportba foglalás 151"/>
          <p:cNvGrpSpPr>
            <a:grpSpLocks/>
          </p:cNvGrpSpPr>
          <p:nvPr/>
        </p:nvGrpSpPr>
        <p:grpSpPr bwMode="auto">
          <a:xfrm>
            <a:off x="5653088" y="4100513"/>
            <a:ext cx="100012" cy="138112"/>
            <a:chOff x="2309812" y="3662363"/>
            <a:chExt cx="100013" cy="138113"/>
          </a:xfrm>
        </p:grpSpPr>
        <p:sp>
          <p:nvSpPr>
            <p:cNvPr id="153" name="Ellipszis 152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5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36" name="Csoportba foglalás 154"/>
          <p:cNvGrpSpPr>
            <a:grpSpLocks/>
          </p:cNvGrpSpPr>
          <p:nvPr/>
        </p:nvGrpSpPr>
        <p:grpSpPr bwMode="auto">
          <a:xfrm>
            <a:off x="5672138" y="4543425"/>
            <a:ext cx="100012" cy="138113"/>
            <a:chOff x="2309812" y="3662363"/>
            <a:chExt cx="100013" cy="138113"/>
          </a:xfrm>
        </p:grpSpPr>
        <p:sp>
          <p:nvSpPr>
            <p:cNvPr id="156" name="Ellipszis 155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4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37" name="Csoportba foglalás 157"/>
          <p:cNvGrpSpPr>
            <a:grpSpLocks/>
          </p:cNvGrpSpPr>
          <p:nvPr/>
        </p:nvGrpSpPr>
        <p:grpSpPr bwMode="auto">
          <a:xfrm>
            <a:off x="5662613" y="4929188"/>
            <a:ext cx="100012" cy="138112"/>
            <a:chOff x="2309812" y="3662363"/>
            <a:chExt cx="100013" cy="138113"/>
          </a:xfrm>
        </p:grpSpPr>
        <p:sp>
          <p:nvSpPr>
            <p:cNvPr id="159" name="Ellipszis 158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4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38" name="Csoportba foglalás 160"/>
          <p:cNvGrpSpPr>
            <a:grpSpLocks/>
          </p:cNvGrpSpPr>
          <p:nvPr/>
        </p:nvGrpSpPr>
        <p:grpSpPr bwMode="auto">
          <a:xfrm>
            <a:off x="5672138" y="5348288"/>
            <a:ext cx="100012" cy="138112"/>
            <a:chOff x="2309812" y="3662363"/>
            <a:chExt cx="100013" cy="138113"/>
          </a:xfrm>
        </p:grpSpPr>
        <p:sp>
          <p:nvSpPr>
            <p:cNvPr id="162" name="Ellipszis 161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4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39" name="Csoportba foglalás 163"/>
          <p:cNvGrpSpPr>
            <a:grpSpLocks/>
          </p:cNvGrpSpPr>
          <p:nvPr/>
        </p:nvGrpSpPr>
        <p:grpSpPr bwMode="auto">
          <a:xfrm>
            <a:off x="5676900" y="5748338"/>
            <a:ext cx="100013" cy="138112"/>
            <a:chOff x="2309812" y="3662363"/>
            <a:chExt cx="100013" cy="138113"/>
          </a:xfrm>
        </p:grpSpPr>
        <p:sp>
          <p:nvSpPr>
            <p:cNvPr id="165" name="Ellipszis 164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4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40" name="Csoportba foglalás 166"/>
          <p:cNvGrpSpPr>
            <a:grpSpLocks/>
          </p:cNvGrpSpPr>
          <p:nvPr/>
        </p:nvGrpSpPr>
        <p:grpSpPr bwMode="auto">
          <a:xfrm>
            <a:off x="5262563" y="4114800"/>
            <a:ext cx="100012" cy="138113"/>
            <a:chOff x="2309812" y="3662363"/>
            <a:chExt cx="100013" cy="138113"/>
          </a:xfrm>
        </p:grpSpPr>
        <p:sp>
          <p:nvSpPr>
            <p:cNvPr id="168" name="Ellipszis 167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4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41" name="Csoportba foglalás 169"/>
          <p:cNvGrpSpPr>
            <a:grpSpLocks/>
          </p:cNvGrpSpPr>
          <p:nvPr/>
        </p:nvGrpSpPr>
        <p:grpSpPr bwMode="auto">
          <a:xfrm>
            <a:off x="5281613" y="4557713"/>
            <a:ext cx="100012" cy="138112"/>
            <a:chOff x="2309812" y="3662363"/>
            <a:chExt cx="100013" cy="138113"/>
          </a:xfrm>
        </p:grpSpPr>
        <p:sp>
          <p:nvSpPr>
            <p:cNvPr id="171" name="Ellipszis 170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3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42" name="Csoportba foglalás 172"/>
          <p:cNvGrpSpPr>
            <a:grpSpLocks/>
          </p:cNvGrpSpPr>
          <p:nvPr/>
        </p:nvGrpSpPr>
        <p:grpSpPr bwMode="auto">
          <a:xfrm>
            <a:off x="5272088" y="4943475"/>
            <a:ext cx="100012" cy="138113"/>
            <a:chOff x="2309812" y="3662363"/>
            <a:chExt cx="100013" cy="138113"/>
          </a:xfrm>
        </p:grpSpPr>
        <p:sp>
          <p:nvSpPr>
            <p:cNvPr id="174" name="Ellipszis 173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3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43" name="Csoportba foglalás 175"/>
          <p:cNvGrpSpPr>
            <a:grpSpLocks/>
          </p:cNvGrpSpPr>
          <p:nvPr/>
        </p:nvGrpSpPr>
        <p:grpSpPr bwMode="auto">
          <a:xfrm>
            <a:off x="5281613" y="5362575"/>
            <a:ext cx="100012" cy="138113"/>
            <a:chOff x="2309812" y="3662363"/>
            <a:chExt cx="100013" cy="138113"/>
          </a:xfrm>
        </p:grpSpPr>
        <p:sp>
          <p:nvSpPr>
            <p:cNvPr id="177" name="Ellipszis 176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3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44" name="Csoportba foglalás 178"/>
          <p:cNvGrpSpPr>
            <a:grpSpLocks/>
          </p:cNvGrpSpPr>
          <p:nvPr/>
        </p:nvGrpSpPr>
        <p:grpSpPr bwMode="auto">
          <a:xfrm>
            <a:off x="5286375" y="5762625"/>
            <a:ext cx="100013" cy="138113"/>
            <a:chOff x="2309812" y="3662363"/>
            <a:chExt cx="100013" cy="138113"/>
          </a:xfrm>
        </p:grpSpPr>
        <p:sp>
          <p:nvSpPr>
            <p:cNvPr id="180" name="Ellipszis 179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3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45" name="Csoportba foglalás 181"/>
          <p:cNvGrpSpPr>
            <a:grpSpLocks/>
          </p:cNvGrpSpPr>
          <p:nvPr/>
        </p:nvGrpSpPr>
        <p:grpSpPr bwMode="auto">
          <a:xfrm>
            <a:off x="4848225" y="4119563"/>
            <a:ext cx="100013" cy="138112"/>
            <a:chOff x="2309812" y="3662363"/>
            <a:chExt cx="100013" cy="138113"/>
          </a:xfrm>
        </p:grpSpPr>
        <p:sp>
          <p:nvSpPr>
            <p:cNvPr id="183" name="Ellipszis 182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3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46" name="Csoportba foglalás 184"/>
          <p:cNvGrpSpPr>
            <a:grpSpLocks/>
          </p:cNvGrpSpPr>
          <p:nvPr/>
        </p:nvGrpSpPr>
        <p:grpSpPr bwMode="auto">
          <a:xfrm>
            <a:off x="4867275" y="4562475"/>
            <a:ext cx="100013" cy="138113"/>
            <a:chOff x="2309812" y="3662363"/>
            <a:chExt cx="100013" cy="138113"/>
          </a:xfrm>
        </p:grpSpPr>
        <p:sp>
          <p:nvSpPr>
            <p:cNvPr id="186" name="Ellipszis 185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2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47" name="Csoportba foglalás 187"/>
          <p:cNvGrpSpPr>
            <a:grpSpLocks/>
          </p:cNvGrpSpPr>
          <p:nvPr/>
        </p:nvGrpSpPr>
        <p:grpSpPr bwMode="auto">
          <a:xfrm>
            <a:off x="4857750" y="4948238"/>
            <a:ext cx="100013" cy="138112"/>
            <a:chOff x="2309812" y="3662363"/>
            <a:chExt cx="100013" cy="138113"/>
          </a:xfrm>
        </p:grpSpPr>
        <p:sp>
          <p:nvSpPr>
            <p:cNvPr id="189" name="Ellipszis 188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2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48" name="Csoportba foglalás 190"/>
          <p:cNvGrpSpPr>
            <a:grpSpLocks/>
          </p:cNvGrpSpPr>
          <p:nvPr/>
        </p:nvGrpSpPr>
        <p:grpSpPr bwMode="auto">
          <a:xfrm>
            <a:off x="4867275" y="5367338"/>
            <a:ext cx="100013" cy="138112"/>
            <a:chOff x="2309812" y="3662363"/>
            <a:chExt cx="100013" cy="138113"/>
          </a:xfrm>
        </p:grpSpPr>
        <p:sp>
          <p:nvSpPr>
            <p:cNvPr id="192" name="Ellipszis 191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2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49" name="Csoportba foglalás 193"/>
          <p:cNvGrpSpPr>
            <a:grpSpLocks/>
          </p:cNvGrpSpPr>
          <p:nvPr/>
        </p:nvGrpSpPr>
        <p:grpSpPr bwMode="auto">
          <a:xfrm>
            <a:off x="4872038" y="5767388"/>
            <a:ext cx="100012" cy="138112"/>
            <a:chOff x="2309812" y="3662363"/>
            <a:chExt cx="100013" cy="138113"/>
          </a:xfrm>
        </p:grpSpPr>
        <p:sp>
          <p:nvSpPr>
            <p:cNvPr id="195" name="Ellipszis 194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2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sp>
        <p:nvSpPr>
          <p:cNvPr id="197" name="Ellipszis 196"/>
          <p:cNvSpPr/>
          <p:nvPr/>
        </p:nvSpPr>
        <p:spPr>
          <a:xfrm>
            <a:off x="5456238" y="432911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8" name="Ellipszis 197"/>
          <p:cNvSpPr/>
          <p:nvPr/>
        </p:nvSpPr>
        <p:spPr>
          <a:xfrm>
            <a:off x="5832475" y="4376738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9" name="Ellipszis 198"/>
          <p:cNvSpPr/>
          <p:nvPr/>
        </p:nvSpPr>
        <p:spPr>
          <a:xfrm>
            <a:off x="4951413" y="48148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0" name="Ellipszis 199"/>
          <p:cNvSpPr/>
          <p:nvPr/>
        </p:nvSpPr>
        <p:spPr>
          <a:xfrm>
            <a:off x="5541963" y="477202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1" name="Ellipszis 200"/>
          <p:cNvSpPr/>
          <p:nvPr/>
        </p:nvSpPr>
        <p:spPr>
          <a:xfrm>
            <a:off x="5865813" y="4800600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2" name="Ellipszis 201"/>
          <p:cNvSpPr/>
          <p:nvPr/>
        </p:nvSpPr>
        <p:spPr>
          <a:xfrm>
            <a:off x="5561013" y="522446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3" name="Ellipszis 202"/>
          <p:cNvSpPr/>
          <p:nvPr/>
        </p:nvSpPr>
        <p:spPr>
          <a:xfrm>
            <a:off x="5108575" y="5229225"/>
            <a:ext cx="46038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4" name="Ellipszis 203"/>
          <p:cNvSpPr/>
          <p:nvPr/>
        </p:nvSpPr>
        <p:spPr>
          <a:xfrm>
            <a:off x="4975225" y="5624513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" name="Ellipszis 204"/>
          <p:cNvSpPr/>
          <p:nvPr/>
        </p:nvSpPr>
        <p:spPr>
          <a:xfrm>
            <a:off x="5532438" y="55768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6" name="Ellipszis 205"/>
          <p:cNvSpPr/>
          <p:nvPr/>
        </p:nvSpPr>
        <p:spPr>
          <a:xfrm>
            <a:off x="5151438" y="401002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7" name="Ellipszis 206"/>
          <p:cNvSpPr/>
          <p:nvPr/>
        </p:nvSpPr>
        <p:spPr>
          <a:xfrm>
            <a:off x="5927725" y="5191125"/>
            <a:ext cx="46038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8" name="Ellipszis 207"/>
          <p:cNvSpPr/>
          <p:nvPr/>
        </p:nvSpPr>
        <p:spPr>
          <a:xfrm>
            <a:off x="6199188" y="562451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9" name="Ellipszis 208"/>
          <p:cNvSpPr/>
          <p:nvPr/>
        </p:nvSpPr>
        <p:spPr>
          <a:xfrm>
            <a:off x="6218238" y="42814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0" name="Ellipszis 209"/>
          <p:cNvSpPr/>
          <p:nvPr/>
        </p:nvSpPr>
        <p:spPr>
          <a:xfrm>
            <a:off x="5889625" y="5900738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1" name="Ellipszis 210"/>
          <p:cNvSpPr/>
          <p:nvPr/>
        </p:nvSpPr>
        <p:spPr>
          <a:xfrm>
            <a:off x="3381375" y="427355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2" name="Ellipszis 211"/>
          <p:cNvSpPr/>
          <p:nvPr/>
        </p:nvSpPr>
        <p:spPr>
          <a:xfrm>
            <a:off x="3284538" y="46815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3" name="Ellipszis 212"/>
          <p:cNvSpPr/>
          <p:nvPr/>
        </p:nvSpPr>
        <p:spPr>
          <a:xfrm>
            <a:off x="3833813" y="430212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4" name="Ellipszis 213"/>
          <p:cNvSpPr/>
          <p:nvPr/>
        </p:nvSpPr>
        <p:spPr>
          <a:xfrm>
            <a:off x="3409950" y="48307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5" name="Ellipszis 214"/>
          <p:cNvSpPr/>
          <p:nvPr/>
        </p:nvSpPr>
        <p:spPr>
          <a:xfrm>
            <a:off x="3608388" y="514826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6" name="Ellipszis 215"/>
          <p:cNvSpPr/>
          <p:nvPr/>
        </p:nvSpPr>
        <p:spPr>
          <a:xfrm>
            <a:off x="2838450" y="56308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7" name="Ellipszis 216"/>
          <p:cNvSpPr/>
          <p:nvPr/>
        </p:nvSpPr>
        <p:spPr>
          <a:xfrm>
            <a:off x="3819525" y="474980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8" name="Ellipszis 217"/>
          <p:cNvSpPr/>
          <p:nvPr/>
        </p:nvSpPr>
        <p:spPr>
          <a:xfrm>
            <a:off x="3762375" y="526415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9" name="Ellipszis 218"/>
          <p:cNvSpPr/>
          <p:nvPr/>
        </p:nvSpPr>
        <p:spPr>
          <a:xfrm>
            <a:off x="3881438" y="503078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0" name="Ellipszis 219"/>
          <p:cNvSpPr/>
          <p:nvPr/>
        </p:nvSpPr>
        <p:spPr>
          <a:xfrm>
            <a:off x="3319463" y="51641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1" name="Ellipszis 220"/>
          <p:cNvSpPr/>
          <p:nvPr/>
        </p:nvSpPr>
        <p:spPr>
          <a:xfrm>
            <a:off x="3814763" y="567372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2" name="Ellipszis 221"/>
          <p:cNvSpPr/>
          <p:nvPr/>
        </p:nvSpPr>
        <p:spPr>
          <a:xfrm>
            <a:off x="3290888" y="55356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3" name="Ellipszis 222"/>
          <p:cNvSpPr/>
          <p:nvPr/>
        </p:nvSpPr>
        <p:spPr>
          <a:xfrm>
            <a:off x="2609850" y="4759325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4" name="Ellipszis 223"/>
          <p:cNvSpPr/>
          <p:nvPr/>
        </p:nvSpPr>
        <p:spPr>
          <a:xfrm>
            <a:off x="3781425" y="404971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9" name="Téglalap 248"/>
          <p:cNvSpPr/>
          <p:nvPr/>
        </p:nvSpPr>
        <p:spPr>
          <a:xfrm>
            <a:off x="4124325" y="3873500"/>
            <a:ext cx="331788" cy="21336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0" name="Téglalap 249"/>
          <p:cNvSpPr/>
          <p:nvPr/>
        </p:nvSpPr>
        <p:spPr>
          <a:xfrm>
            <a:off x="4454525" y="3868738"/>
            <a:ext cx="315913" cy="2133600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52" name="Egyenes összekötő 251"/>
          <p:cNvCxnSpPr>
            <a:stCxn id="8" idx="0"/>
            <a:endCxn id="8" idx="2"/>
          </p:cNvCxnSpPr>
          <p:nvPr/>
        </p:nvCxnSpPr>
        <p:spPr>
          <a:xfrm rot="16200000" flipH="1">
            <a:off x="3367882" y="4942681"/>
            <a:ext cx="21653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81" name="Csoportba foglalás 255"/>
          <p:cNvGrpSpPr>
            <a:grpSpLocks/>
          </p:cNvGrpSpPr>
          <p:nvPr/>
        </p:nvGrpSpPr>
        <p:grpSpPr bwMode="auto">
          <a:xfrm>
            <a:off x="4270375" y="5745163"/>
            <a:ext cx="104775" cy="139700"/>
            <a:chOff x="2713037" y="5726112"/>
            <a:chExt cx="104775" cy="139700"/>
          </a:xfrm>
        </p:grpSpPr>
        <p:sp>
          <p:nvSpPr>
            <p:cNvPr id="257" name="Ellipszis 256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2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82" name="Csoportba foglalás 258"/>
          <p:cNvGrpSpPr>
            <a:grpSpLocks/>
          </p:cNvGrpSpPr>
          <p:nvPr/>
        </p:nvGrpSpPr>
        <p:grpSpPr bwMode="auto">
          <a:xfrm>
            <a:off x="4256088" y="4083050"/>
            <a:ext cx="104775" cy="139700"/>
            <a:chOff x="2713037" y="5726112"/>
            <a:chExt cx="104775" cy="139700"/>
          </a:xfrm>
        </p:grpSpPr>
        <p:sp>
          <p:nvSpPr>
            <p:cNvPr id="260" name="Ellipszis 259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1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83" name="Csoportba foglalás 261"/>
          <p:cNvGrpSpPr>
            <a:grpSpLocks/>
          </p:cNvGrpSpPr>
          <p:nvPr/>
        </p:nvGrpSpPr>
        <p:grpSpPr bwMode="auto">
          <a:xfrm>
            <a:off x="4260850" y="4530725"/>
            <a:ext cx="104775" cy="139700"/>
            <a:chOff x="2713037" y="5726112"/>
            <a:chExt cx="104775" cy="139700"/>
          </a:xfrm>
        </p:grpSpPr>
        <p:sp>
          <p:nvSpPr>
            <p:cNvPr id="263" name="Ellipszis 26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1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84" name="Csoportba foglalás 264"/>
          <p:cNvGrpSpPr>
            <a:grpSpLocks/>
          </p:cNvGrpSpPr>
          <p:nvPr/>
        </p:nvGrpSpPr>
        <p:grpSpPr bwMode="auto">
          <a:xfrm>
            <a:off x="4260850" y="4930775"/>
            <a:ext cx="104775" cy="139700"/>
            <a:chOff x="2713037" y="5726112"/>
            <a:chExt cx="104775" cy="139700"/>
          </a:xfrm>
        </p:grpSpPr>
        <p:sp>
          <p:nvSpPr>
            <p:cNvPr id="266" name="Ellipszis 26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1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85" name="Csoportba foglalás 267"/>
          <p:cNvGrpSpPr>
            <a:grpSpLocks/>
          </p:cNvGrpSpPr>
          <p:nvPr/>
        </p:nvGrpSpPr>
        <p:grpSpPr bwMode="auto">
          <a:xfrm>
            <a:off x="4260850" y="5334000"/>
            <a:ext cx="104775" cy="139700"/>
            <a:chOff x="2713037" y="5726112"/>
            <a:chExt cx="104775" cy="139700"/>
          </a:xfrm>
        </p:grpSpPr>
        <p:sp>
          <p:nvSpPr>
            <p:cNvPr id="269" name="Ellipszis 268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1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686" name="Csoportba foglalás 270"/>
          <p:cNvGrpSpPr>
            <a:grpSpLocks/>
          </p:cNvGrpSpPr>
          <p:nvPr/>
        </p:nvGrpSpPr>
        <p:grpSpPr bwMode="auto">
          <a:xfrm>
            <a:off x="4500563" y="4100513"/>
            <a:ext cx="100012" cy="138112"/>
            <a:chOff x="2309812" y="3662363"/>
            <a:chExt cx="100013" cy="138113"/>
          </a:xfrm>
        </p:grpSpPr>
        <p:sp>
          <p:nvSpPr>
            <p:cNvPr id="272" name="Ellipszis 271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1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87" name="Csoportba foglalás 273"/>
          <p:cNvGrpSpPr>
            <a:grpSpLocks/>
          </p:cNvGrpSpPr>
          <p:nvPr/>
        </p:nvGrpSpPr>
        <p:grpSpPr bwMode="auto">
          <a:xfrm>
            <a:off x="4519613" y="4543425"/>
            <a:ext cx="100012" cy="138113"/>
            <a:chOff x="2309812" y="3662363"/>
            <a:chExt cx="100013" cy="138113"/>
          </a:xfrm>
        </p:grpSpPr>
        <p:sp>
          <p:nvSpPr>
            <p:cNvPr id="275" name="Ellipszis 274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0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88" name="Csoportba foglalás 276"/>
          <p:cNvGrpSpPr>
            <a:grpSpLocks/>
          </p:cNvGrpSpPr>
          <p:nvPr/>
        </p:nvGrpSpPr>
        <p:grpSpPr bwMode="auto">
          <a:xfrm>
            <a:off x="4510088" y="4929188"/>
            <a:ext cx="100012" cy="138112"/>
            <a:chOff x="2309812" y="3662363"/>
            <a:chExt cx="100013" cy="138113"/>
          </a:xfrm>
        </p:grpSpPr>
        <p:sp>
          <p:nvSpPr>
            <p:cNvPr id="278" name="Ellipszis 277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0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89" name="Csoportba foglalás 279"/>
          <p:cNvGrpSpPr>
            <a:grpSpLocks/>
          </p:cNvGrpSpPr>
          <p:nvPr/>
        </p:nvGrpSpPr>
        <p:grpSpPr bwMode="auto">
          <a:xfrm>
            <a:off x="4519613" y="5348288"/>
            <a:ext cx="100012" cy="138112"/>
            <a:chOff x="2309812" y="3662363"/>
            <a:chExt cx="100013" cy="138113"/>
          </a:xfrm>
        </p:grpSpPr>
        <p:sp>
          <p:nvSpPr>
            <p:cNvPr id="281" name="Ellipszis 280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0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5690" name="Csoportba foglalás 282"/>
          <p:cNvGrpSpPr>
            <a:grpSpLocks/>
          </p:cNvGrpSpPr>
          <p:nvPr/>
        </p:nvGrpSpPr>
        <p:grpSpPr bwMode="auto">
          <a:xfrm>
            <a:off x="4524375" y="5748338"/>
            <a:ext cx="100013" cy="138112"/>
            <a:chOff x="2309812" y="3662363"/>
            <a:chExt cx="100013" cy="138113"/>
          </a:xfrm>
        </p:grpSpPr>
        <p:sp>
          <p:nvSpPr>
            <p:cNvPr id="284" name="Ellipszis 283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70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sp>
        <p:nvSpPr>
          <p:cNvPr id="294" name="Ellipszis 293"/>
          <p:cNvSpPr/>
          <p:nvPr/>
        </p:nvSpPr>
        <p:spPr>
          <a:xfrm>
            <a:off x="3332163" y="400050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5" name="Ellipszis 294"/>
          <p:cNvSpPr/>
          <p:nvPr/>
        </p:nvSpPr>
        <p:spPr>
          <a:xfrm>
            <a:off x="2960688" y="485298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6" name="Ellipszis 295"/>
          <p:cNvSpPr/>
          <p:nvPr/>
        </p:nvSpPr>
        <p:spPr>
          <a:xfrm>
            <a:off x="2965450" y="52879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7" name="Ellipszis 296"/>
          <p:cNvSpPr/>
          <p:nvPr/>
        </p:nvSpPr>
        <p:spPr>
          <a:xfrm>
            <a:off x="5119688" y="460057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8" name="Ellipszis 297"/>
          <p:cNvSpPr/>
          <p:nvPr/>
        </p:nvSpPr>
        <p:spPr>
          <a:xfrm>
            <a:off x="5138738" y="5022850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696" name="Szövegdoboz 298"/>
          <p:cNvSpPr txBox="1">
            <a:spLocks noChangeArrowheads="1"/>
          </p:cNvSpPr>
          <p:nvPr/>
        </p:nvSpPr>
        <p:spPr bwMode="auto">
          <a:xfrm>
            <a:off x="5303838" y="3498850"/>
            <a:ext cx="547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5697" name="Szövegdoboz 299"/>
          <p:cNvSpPr txBox="1">
            <a:spLocks noChangeArrowheads="1"/>
          </p:cNvSpPr>
          <p:nvPr/>
        </p:nvSpPr>
        <p:spPr bwMode="auto">
          <a:xfrm>
            <a:off x="3236913" y="3508375"/>
            <a:ext cx="549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25" name="Ellipszis 224"/>
          <p:cNvSpPr/>
          <p:nvPr/>
        </p:nvSpPr>
        <p:spPr>
          <a:xfrm>
            <a:off x="3694113" y="446246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6" name="Ellipszis 225"/>
          <p:cNvSpPr/>
          <p:nvPr/>
        </p:nvSpPr>
        <p:spPr>
          <a:xfrm>
            <a:off x="3694113" y="446405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7" name="Ellipszis 226"/>
          <p:cNvSpPr/>
          <p:nvPr/>
        </p:nvSpPr>
        <p:spPr>
          <a:xfrm>
            <a:off x="5221288" y="48275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8" name="Ellipszis 227"/>
          <p:cNvSpPr/>
          <p:nvPr/>
        </p:nvSpPr>
        <p:spPr>
          <a:xfrm>
            <a:off x="5221288" y="48244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75 0.00278 0.03802 0 0.05694 -0.00046 C 0.09166 -0.00277 0.12916 0.01019 0.16059 -0.00555 C 0.16094 -0.00601 0.16163 -0.00694 0.16163 -0.00694 " pathEditMode="relative" ptsTypes="fffA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6 -0.0007 -0.00469 -0.00278 -0.00712 -0.00371 C -0.00955 -0.00463 -0.01198 -0.0051 -0.01424 -0.00625 C -0.01806 -0.01134 -0.02535 -0.00972 -0.03038 -0.00996 C -0.0408 -0.01158 -0.06163 -0.01181 -0.06163 -0.01181 C -0.07274 -0.01389 -0.08403 -0.01227 -0.09531 -0.01134 C -0.09653 -0.01111 -0.09879 -0.01088 -0.1 -0.00996 C -0.10174 -0.00857 -0.10226 -0.00556 -0.10434 -0.00486 C -0.11198 -0.00232 -0.12014 -0.00278 -0.12795 -0.00186 C -0.13941 0.00833 -0.15747 0.00763 -0.17014 0.00763 " pathEditMode="relative" ptsTypes="fffffffffA">
                                      <p:cBhvr>
                                        <p:cTn id="3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5" grpId="1" animBg="1"/>
      <p:bldP spid="226" grpId="0" animBg="1"/>
      <p:bldP spid="227" grpId="0" animBg="1"/>
      <p:bldP spid="228" grpId="0" animBg="1"/>
      <p:bldP spid="2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églalap 224"/>
          <p:cNvSpPr/>
          <p:nvPr/>
        </p:nvSpPr>
        <p:spPr>
          <a:xfrm>
            <a:off x="2233613" y="3530600"/>
            <a:ext cx="4460875" cy="2830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PN átmenet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93113" cy="1979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Diffúziós áram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Azoknak a többségi töltéshordozóknak az árama, amelyek elegendő </a:t>
            </a:r>
            <a:r>
              <a:rPr lang="hu-HU" sz="1400" dirty="0" err="1" smtClean="0"/>
              <a:t>energiáljuk</a:t>
            </a:r>
            <a:r>
              <a:rPr lang="hu-HU" sz="1400" dirty="0" smtClean="0"/>
              <a:t> folytán képesek átjutni a határrétegben keletkezett potenciálfalon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többségi töltéshordozó lyukak és elektronok diffúziós árama összeadódik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1800" dirty="0" err="1" smtClean="0">
                <a:solidFill>
                  <a:srgbClr val="FFFF99"/>
                </a:solidFill>
              </a:rPr>
              <a:t>Drift</a:t>
            </a:r>
            <a:r>
              <a:rPr lang="hu-HU" sz="1800" dirty="0" smtClean="0">
                <a:solidFill>
                  <a:srgbClr val="FFFF99"/>
                </a:solidFill>
              </a:rPr>
              <a:t> áram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Azoknak a kisebbségi töltéshordozóknak az áramlása amelyeket a diffúziós potenciál gyorsít az ellentétes töltésű oldalra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kisebbségi töltéshordozó lyukak és elektronok </a:t>
            </a:r>
            <a:r>
              <a:rPr lang="hu-HU" sz="1200" dirty="0" err="1" smtClean="0">
                <a:solidFill>
                  <a:srgbClr val="FFFF99"/>
                </a:solidFill>
              </a:rPr>
              <a:t>drift</a:t>
            </a:r>
            <a:r>
              <a:rPr lang="hu-HU" sz="1200" dirty="0" smtClean="0">
                <a:solidFill>
                  <a:srgbClr val="FFFF99"/>
                </a:solidFill>
              </a:rPr>
              <a:t> árama összeadódik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A1C37-0864-41EE-9A33-3561CE23BD07}" type="slidenum">
              <a:rPr lang="hu-HU"/>
              <a:pPr>
                <a:defRPr/>
              </a:pPr>
              <a:t>21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481263" y="3859213"/>
            <a:ext cx="3938587" cy="216535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5003800" y="4310063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6" name="Ellipszis 55"/>
          <p:cNvSpPr/>
          <p:nvPr/>
        </p:nvSpPr>
        <p:spPr>
          <a:xfrm>
            <a:off x="2890838" y="42783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pSp>
        <p:nvGrpSpPr>
          <p:cNvPr id="26634" name="Csoportba foglalás 78"/>
          <p:cNvGrpSpPr>
            <a:grpSpLocks/>
          </p:cNvGrpSpPr>
          <p:nvPr/>
        </p:nvGrpSpPr>
        <p:grpSpPr bwMode="auto">
          <a:xfrm>
            <a:off x="2713038" y="5726113"/>
            <a:ext cx="104775" cy="139700"/>
            <a:chOff x="2713037" y="5726112"/>
            <a:chExt cx="104775" cy="139700"/>
          </a:xfrm>
        </p:grpSpPr>
        <p:sp>
          <p:nvSpPr>
            <p:cNvPr id="72" name="Ellipszis 7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82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35" name="Csoportba foglalás 80"/>
          <p:cNvGrpSpPr>
            <a:grpSpLocks/>
          </p:cNvGrpSpPr>
          <p:nvPr/>
        </p:nvGrpSpPr>
        <p:grpSpPr bwMode="auto">
          <a:xfrm>
            <a:off x="6010275" y="4076700"/>
            <a:ext cx="100013" cy="138113"/>
            <a:chOff x="2309812" y="3662363"/>
            <a:chExt cx="100013" cy="138113"/>
          </a:xfrm>
        </p:grpSpPr>
        <p:sp>
          <p:nvSpPr>
            <p:cNvPr id="24" name="Ellipszis 23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81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36" name="Csoportba foglalás 81"/>
          <p:cNvGrpSpPr>
            <a:grpSpLocks/>
          </p:cNvGrpSpPr>
          <p:nvPr/>
        </p:nvGrpSpPr>
        <p:grpSpPr bwMode="auto">
          <a:xfrm>
            <a:off x="2698750" y="4064000"/>
            <a:ext cx="104775" cy="139700"/>
            <a:chOff x="2713037" y="5726112"/>
            <a:chExt cx="104775" cy="139700"/>
          </a:xfrm>
        </p:grpSpPr>
        <p:sp>
          <p:nvSpPr>
            <p:cNvPr id="83" name="Ellipszis 8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81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37" name="Csoportba foglalás 84"/>
          <p:cNvGrpSpPr>
            <a:grpSpLocks/>
          </p:cNvGrpSpPr>
          <p:nvPr/>
        </p:nvGrpSpPr>
        <p:grpSpPr bwMode="auto">
          <a:xfrm>
            <a:off x="2703513" y="4511675"/>
            <a:ext cx="104775" cy="139700"/>
            <a:chOff x="2713037" y="5726112"/>
            <a:chExt cx="104775" cy="139700"/>
          </a:xfrm>
        </p:grpSpPr>
        <p:sp>
          <p:nvSpPr>
            <p:cNvPr id="86" name="Ellipszis 8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81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38" name="Csoportba foglalás 87"/>
          <p:cNvGrpSpPr>
            <a:grpSpLocks/>
          </p:cNvGrpSpPr>
          <p:nvPr/>
        </p:nvGrpSpPr>
        <p:grpSpPr bwMode="auto">
          <a:xfrm>
            <a:off x="2703513" y="4911725"/>
            <a:ext cx="104775" cy="139700"/>
            <a:chOff x="2713037" y="5726112"/>
            <a:chExt cx="104775" cy="139700"/>
          </a:xfrm>
        </p:grpSpPr>
        <p:sp>
          <p:nvSpPr>
            <p:cNvPr id="89" name="Ellipszis 88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81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39" name="Csoportba foglalás 90"/>
          <p:cNvGrpSpPr>
            <a:grpSpLocks/>
          </p:cNvGrpSpPr>
          <p:nvPr/>
        </p:nvGrpSpPr>
        <p:grpSpPr bwMode="auto">
          <a:xfrm>
            <a:off x="2703513" y="5307013"/>
            <a:ext cx="104775" cy="139700"/>
            <a:chOff x="2713037" y="5726112"/>
            <a:chExt cx="104775" cy="139700"/>
          </a:xfrm>
        </p:grpSpPr>
        <p:sp>
          <p:nvSpPr>
            <p:cNvPr id="92" name="Ellipszis 9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81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40" name="Csoportba foglalás 94"/>
          <p:cNvGrpSpPr>
            <a:grpSpLocks/>
          </p:cNvGrpSpPr>
          <p:nvPr/>
        </p:nvGrpSpPr>
        <p:grpSpPr bwMode="auto">
          <a:xfrm>
            <a:off x="3103563" y="5730875"/>
            <a:ext cx="104775" cy="139700"/>
            <a:chOff x="2713037" y="5726112"/>
            <a:chExt cx="104775" cy="139700"/>
          </a:xfrm>
        </p:grpSpPr>
        <p:sp>
          <p:nvSpPr>
            <p:cNvPr id="96" name="Ellipszis 9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80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41" name="Csoportba foglalás 97"/>
          <p:cNvGrpSpPr>
            <a:grpSpLocks/>
          </p:cNvGrpSpPr>
          <p:nvPr/>
        </p:nvGrpSpPr>
        <p:grpSpPr bwMode="auto">
          <a:xfrm>
            <a:off x="3089275" y="4068763"/>
            <a:ext cx="104775" cy="139700"/>
            <a:chOff x="2713037" y="5726112"/>
            <a:chExt cx="104775" cy="139700"/>
          </a:xfrm>
        </p:grpSpPr>
        <p:sp>
          <p:nvSpPr>
            <p:cNvPr id="99" name="Ellipszis 98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80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42" name="Csoportba foglalás 100"/>
          <p:cNvGrpSpPr>
            <a:grpSpLocks/>
          </p:cNvGrpSpPr>
          <p:nvPr/>
        </p:nvGrpSpPr>
        <p:grpSpPr bwMode="auto">
          <a:xfrm>
            <a:off x="3094038" y="4516438"/>
            <a:ext cx="104775" cy="139700"/>
            <a:chOff x="2713037" y="5726112"/>
            <a:chExt cx="104775" cy="139700"/>
          </a:xfrm>
        </p:grpSpPr>
        <p:sp>
          <p:nvSpPr>
            <p:cNvPr id="102" name="Ellipszis 10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80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43" name="Csoportba foglalás 103"/>
          <p:cNvGrpSpPr>
            <a:grpSpLocks/>
          </p:cNvGrpSpPr>
          <p:nvPr/>
        </p:nvGrpSpPr>
        <p:grpSpPr bwMode="auto">
          <a:xfrm>
            <a:off x="3094038" y="4916488"/>
            <a:ext cx="104775" cy="139700"/>
            <a:chOff x="2713037" y="5726112"/>
            <a:chExt cx="104775" cy="139700"/>
          </a:xfrm>
        </p:grpSpPr>
        <p:sp>
          <p:nvSpPr>
            <p:cNvPr id="105" name="Ellipszis 104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80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44" name="Csoportba foglalás 106"/>
          <p:cNvGrpSpPr>
            <a:grpSpLocks/>
          </p:cNvGrpSpPr>
          <p:nvPr/>
        </p:nvGrpSpPr>
        <p:grpSpPr bwMode="auto">
          <a:xfrm>
            <a:off x="3094038" y="5311775"/>
            <a:ext cx="104775" cy="139700"/>
            <a:chOff x="2713037" y="5726112"/>
            <a:chExt cx="104775" cy="139700"/>
          </a:xfrm>
        </p:grpSpPr>
        <p:sp>
          <p:nvSpPr>
            <p:cNvPr id="108" name="Ellipszis 107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80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45" name="Csoportba foglalás 109"/>
          <p:cNvGrpSpPr>
            <a:grpSpLocks/>
          </p:cNvGrpSpPr>
          <p:nvPr/>
        </p:nvGrpSpPr>
        <p:grpSpPr bwMode="auto">
          <a:xfrm>
            <a:off x="3513138" y="5730875"/>
            <a:ext cx="104775" cy="139700"/>
            <a:chOff x="2713037" y="5726112"/>
            <a:chExt cx="104775" cy="139700"/>
          </a:xfrm>
        </p:grpSpPr>
        <p:sp>
          <p:nvSpPr>
            <p:cNvPr id="111" name="Ellipszis 110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9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46" name="Csoportba foglalás 112"/>
          <p:cNvGrpSpPr>
            <a:grpSpLocks/>
          </p:cNvGrpSpPr>
          <p:nvPr/>
        </p:nvGrpSpPr>
        <p:grpSpPr bwMode="auto">
          <a:xfrm>
            <a:off x="3498850" y="4068763"/>
            <a:ext cx="104775" cy="139700"/>
            <a:chOff x="2713037" y="5726112"/>
            <a:chExt cx="104775" cy="139700"/>
          </a:xfrm>
        </p:grpSpPr>
        <p:sp>
          <p:nvSpPr>
            <p:cNvPr id="114" name="Ellipszis 113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9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47" name="Csoportba foglalás 115"/>
          <p:cNvGrpSpPr>
            <a:grpSpLocks/>
          </p:cNvGrpSpPr>
          <p:nvPr/>
        </p:nvGrpSpPr>
        <p:grpSpPr bwMode="auto">
          <a:xfrm>
            <a:off x="3503613" y="4516438"/>
            <a:ext cx="104775" cy="139700"/>
            <a:chOff x="2713037" y="5726112"/>
            <a:chExt cx="104775" cy="139700"/>
          </a:xfrm>
        </p:grpSpPr>
        <p:sp>
          <p:nvSpPr>
            <p:cNvPr id="117" name="Ellipszis 116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9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48" name="Csoportba foglalás 118"/>
          <p:cNvGrpSpPr>
            <a:grpSpLocks/>
          </p:cNvGrpSpPr>
          <p:nvPr/>
        </p:nvGrpSpPr>
        <p:grpSpPr bwMode="auto">
          <a:xfrm>
            <a:off x="3503613" y="4916488"/>
            <a:ext cx="104775" cy="139700"/>
            <a:chOff x="2713037" y="5726112"/>
            <a:chExt cx="104775" cy="139700"/>
          </a:xfrm>
        </p:grpSpPr>
        <p:sp>
          <p:nvSpPr>
            <p:cNvPr id="120" name="Ellipszis 119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9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49" name="Csoportba foglalás 121"/>
          <p:cNvGrpSpPr>
            <a:grpSpLocks/>
          </p:cNvGrpSpPr>
          <p:nvPr/>
        </p:nvGrpSpPr>
        <p:grpSpPr bwMode="auto">
          <a:xfrm>
            <a:off x="3503613" y="5311775"/>
            <a:ext cx="104775" cy="139700"/>
            <a:chOff x="2713037" y="5726112"/>
            <a:chExt cx="104775" cy="139700"/>
          </a:xfrm>
        </p:grpSpPr>
        <p:sp>
          <p:nvSpPr>
            <p:cNvPr id="123" name="Ellipszis 12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9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50" name="Csoportba foglalás 124"/>
          <p:cNvGrpSpPr>
            <a:grpSpLocks/>
          </p:cNvGrpSpPr>
          <p:nvPr/>
        </p:nvGrpSpPr>
        <p:grpSpPr bwMode="auto">
          <a:xfrm>
            <a:off x="3994150" y="5740400"/>
            <a:ext cx="104775" cy="139700"/>
            <a:chOff x="2713037" y="5726112"/>
            <a:chExt cx="104775" cy="139700"/>
          </a:xfrm>
        </p:grpSpPr>
        <p:sp>
          <p:nvSpPr>
            <p:cNvPr id="126" name="Ellipszis 12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8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51" name="Csoportba foglalás 127"/>
          <p:cNvGrpSpPr>
            <a:grpSpLocks/>
          </p:cNvGrpSpPr>
          <p:nvPr/>
        </p:nvGrpSpPr>
        <p:grpSpPr bwMode="auto">
          <a:xfrm>
            <a:off x="3979863" y="4078288"/>
            <a:ext cx="104775" cy="139700"/>
            <a:chOff x="2713037" y="5726112"/>
            <a:chExt cx="104775" cy="139700"/>
          </a:xfrm>
        </p:grpSpPr>
        <p:sp>
          <p:nvSpPr>
            <p:cNvPr id="129" name="Ellipszis 128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8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52" name="Csoportba foglalás 130"/>
          <p:cNvGrpSpPr>
            <a:grpSpLocks/>
          </p:cNvGrpSpPr>
          <p:nvPr/>
        </p:nvGrpSpPr>
        <p:grpSpPr bwMode="auto">
          <a:xfrm>
            <a:off x="3984625" y="4525963"/>
            <a:ext cx="104775" cy="139700"/>
            <a:chOff x="2713037" y="5726112"/>
            <a:chExt cx="104775" cy="139700"/>
          </a:xfrm>
        </p:grpSpPr>
        <p:sp>
          <p:nvSpPr>
            <p:cNvPr id="132" name="Ellipszis 131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8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53" name="Csoportba foglalás 133"/>
          <p:cNvGrpSpPr>
            <a:grpSpLocks/>
          </p:cNvGrpSpPr>
          <p:nvPr/>
        </p:nvGrpSpPr>
        <p:grpSpPr bwMode="auto">
          <a:xfrm>
            <a:off x="3984625" y="4926013"/>
            <a:ext cx="104775" cy="139700"/>
            <a:chOff x="2713037" y="5726112"/>
            <a:chExt cx="104775" cy="139700"/>
          </a:xfrm>
        </p:grpSpPr>
        <p:sp>
          <p:nvSpPr>
            <p:cNvPr id="135" name="Ellipszis 134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8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54" name="Csoportba foglalás 136"/>
          <p:cNvGrpSpPr>
            <a:grpSpLocks/>
          </p:cNvGrpSpPr>
          <p:nvPr/>
        </p:nvGrpSpPr>
        <p:grpSpPr bwMode="auto">
          <a:xfrm>
            <a:off x="3984625" y="5321300"/>
            <a:ext cx="104775" cy="139700"/>
            <a:chOff x="2713037" y="5726112"/>
            <a:chExt cx="104775" cy="139700"/>
          </a:xfrm>
        </p:grpSpPr>
        <p:sp>
          <p:nvSpPr>
            <p:cNvPr id="138" name="Ellipszis 137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8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655" name="Csoportba foglalás 139"/>
          <p:cNvGrpSpPr>
            <a:grpSpLocks/>
          </p:cNvGrpSpPr>
          <p:nvPr/>
        </p:nvGrpSpPr>
        <p:grpSpPr bwMode="auto">
          <a:xfrm>
            <a:off x="6029325" y="4519613"/>
            <a:ext cx="100013" cy="138112"/>
            <a:chOff x="2309812" y="3662363"/>
            <a:chExt cx="100013" cy="138113"/>
          </a:xfrm>
        </p:grpSpPr>
        <p:sp>
          <p:nvSpPr>
            <p:cNvPr id="141" name="Ellipszis 140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7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56" name="Csoportba foglalás 142"/>
          <p:cNvGrpSpPr>
            <a:grpSpLocks/>
          </p:cNvGrpSpPr>
          <p:nvPr/>
        </p:nvGrpSpPr>
        <p:grpSpPr bwMode="auto">
          <a:xfrm>
            <a:off x="6019800" y="4905375"/>
            <a:ext cx="100013" cy="138113"/>
            <a:chOff x="2309812" y="3662363"/>
            <a:chExt cx="100013" cy="138113"/>
          </a:xfrm>
        </p:grpSpPr>
        <p:sp>
          <p:nvSpPr>
            <p:cNvPr id="144" name="Ellipszis 143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7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57" name="Csoportba foglalás 145"/>
          <p:cNvGrpSpPr>
            <a:grpSpLocks/>
          </p:cNvGrpSpPr>
          <p:nvPr/>
        </p:nvGrpSpPr>
        <p:grpSpPr bwMode="auto">
          <a:xfrm>
            <a:off x="6029325" y="5324475"/>
            <a:ext cx="100013" cy="138113"/>
            <a:chOff x="2309812" y="3662363"/>
            <a:chExt cx="100013" cy="138113"/>
          </a:xfrm>
        </p:grpSpPr>
        <p:sp>
          <p:nvSpPr>
            <p:cNvPr id="147" name="Ellipszis 146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7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58" name="Csoportba foglalás 148"/>
          <p:cNvGrpSpPr>
            <a:grpSpLocks/>
          </p:cNvGrpSpPr>
          <p:nvPr/>
        </p:nvGrpSpPr>
        <p:grpSpPr bwMode="auto">
          <a:xfrm>
            <a:off x="6034088" y="5724525"/>
            <a:ext cx="100012" cy="138113"/>
            <a:chOff x="2309812" y="3662363"/>
            <a:chExt cx="100013" cy="138113"/>
          </a:xfrm>
        </p:grpSpPr>
        <p:sp>
          <p:nvSpPr>
            <p:cNvPr id="150" name="Ellipszis 149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7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59" name="Csoportba foglalás 151"/>
          <p:cNvGrpSpPr>
            <a:grpSpLocks/>
          </p:cNvGrpSpPr>
          <p:nvPr/>
        </p:nvGrpSpPr>
        <p:grpSpPr bwMode="auto">
          <a:xfrm>
            <a:off x="5653088" y="4100513"/>
            <a:ext cx="100012" cy="138112"/>
            <a:chOff x="2309812" y="3662363"/>
            <a:chExt cx="100013" cy="138113"/>
          </a:xfrm>
        </p:grpSpPr>
        <p:sp>
          <p:nvSpPr>
            <p:cNvPr id="153" name="Ellipszis 152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7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60" name="Csoportba foglalás 154"/>
          <p:cNvGrpSpPr>
            <a:grpSpLocks/>
          </p:cNvGrpSpPr>
          <p:nvPr/>
        </p:nvGrpSpPr>
        <p:grpSpPr bwMode="auto">
          <a:xfrm>
            <a:off x="5672138" y="4543425"/>
            <a:ext cx="100012" cy="138113"/>
            <a:chOff x="2309812" y="3662363"/>
            <a:chExt cx="100013" cy="138113"/>
          </a:xfrm>
        </p:grpSpPr>
        <p:sp>
          <p:nvSpPr>
            <p:cNvPr id="156" name="Ellipszis 155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6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61" name="Csoportba foglalás 157"/>
          <p:cNvGrpSpPr>
            <a:grpSpLocks/>
          </p:cNvGrpSpPr>
          <p:nvPr/>
        </p:nvGrpSpPr>
        <p:grpSpPr bwMode="auto">
          <a:xfrm>
            <a:off x="5662613" y="4929188"/>
            <a:ext cx="100012" cy="138112"/>
            <a:chOff x="2309812" y="3662363"/>
            <a:chExt cx="100013" cy="138113"/>
          </a:xfrm>
        </p:grpSpPr>
        <p:sp>
          <p:nvSpPr>
            <p:cNvPr id="159" name="Ellipszis 158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6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62" name="Csoportba foglalás 160"/>
          <p:cNvGrpSpPr>
            <a:grpSpLocks/>
          </p:cNvGrpSpPr>
          <p:nvPr/>
        </p:nvGrpSpPr>
        <p:grpSpPr bwMode="auto">
          <a:xfrm>
            <a:off x="5672138" y="5348288"/>
            <a:ext cx="100012" cy="138112"/>
            <a:chOff x="2309812" y="3662363"/>
            <a:chExt cx="100013" cy="138113"/>
          </a:xfrm>
        </p:grpSpPr>
        <p:sp>
          <p:nvSpPr>
            <p:cNvPr id="162" name="Ellipszis 161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6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63" name="Csoportba foglalás 163"/>
          <p:cNvGrpSpPr>
            <a:grpSpLocks/>
          </p:cNvGrpSpPr>
          <p:nvPr/>
        </p:nvGrpSpPr>
        <p:grpSpPr bwMode="auto">
          <a:xfrm>
            <a:off x="5676900" y="5748338"/>
            <a:ext cx="100013" cy="138112"/>
            <a:chOff x="2309812" y="3662363"/>
            <a:chExt cx="100013" cy="138113"/>
          </a:xfrm>
        </p:grpSpPr>
        <p:sp>
          <p:nvSpPr>
            <p:cNvPr id="165" name="Ellipszis 164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6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64" name="Csoportba foglalás 166"/>
          <p:cNvGrpSpPr>
            <a:grpSpLocks/>
          </p:cNvGrpSpPr>
          <p:nvPr/>
        </p:nvGrpSpPr>
        <p:grpSpPr bwMode="auto">
          <a:xfrm>
            <a:off x="5262563" y="4114800"/>
            <a:ext cx="100012" cy="138113"/>
            <a:chOff x="2309812" y="3662363"/>
            <a:chExt cx="100013" cy="138113"/>
          </a:xfrm>
        </p:grpSpPr>
        <p:sp>
          <p:nvSpPr>
            <p:cNvPr id="168" name="Ellipszis 167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6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65" name="Csoportba foglalás 169"/>
          <p:cNvGrpSpPr>
            <a:grpSpLocks/>
          </p:cNvGrpSpPr>
          <p:nvPr/>
        </p:nvGrpSpPr>
        <p:grpSpPr bwMode="auto">
          <a:xfrm>
            <a:off x="5281613" y="4557713"/>
            <a:ext cx="100012" cy="138112"/>
            <a:chOff x="2309812" y="3662363"/>
            <a:chExt cx="100013" cy="138113"/>
          </a:xfrm>
        </p:grpSpPr>
        <p:sp>
          <p:nvSpPr>
            <p:cNvPr id="171" name="Ellipszis 170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5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66" name="Csoportba foglalás 172"/>
          <p:cNvGrpSpPr>
            <a:grpSpLocks/>
          </p:cNvGrpSpPr>
          <p:nvPr/>
        </p:nvGrpSpPr>
        <p:grpSpPr bwMode="auto">
          <a:xfrm>
            <a:off x="5272088" y="4943475"/>
            <a:ext cx="100012" cy="138113"/>
            <a:chOff x="2309812" y="3662363"/>
            <a:chExt cx="100013" cy="138113"/>
          </a:xfrm>
        </p:grpSpPr>
        <p:sp>
          <p:nvSpPr>
            <p:cNvPr id="174" name="Ellipszis 173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5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67" name="Csoportba foglalás 175"/>
          <p:cNvGrpSpPr>
            <a:grpSpLocks/>
          </p:cNvGrpSpPr>
          <p:nvPr/>
        </p:nvGrpSpPr>
        <p:grpSpPr bwMode="auto">
          <a:xfrm>
            <a:off x="5281613" y="5362575"/>
            <a:ext cx="100012" cy="138113"/>
            <a:chOff x="2309812" y="3662363"/>
            <a:chExt cx="100013" cy="138113"/>
          </a:xfrm>
        </p:grpSpPr>
        <p:sp>
          <p:nvSpPr>
            <p:cNvPr id="177" name="Ellipszis 176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5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68" name="Csoportba foglalás 178"/>
          <p:cNvGrpSpPr>
            <a:grpSpLocks/>
          </p:cNvGrpSpPr>
          <p:nvPr/>
        </p:nvGrpSpPr>
        <p:grpSpPr bwMode="auto">
          <a:xfrm>
            <a:off x="5286375" y="5762625"/>
            <a:ext cx="100013" cy="138113"/>
            <a:chOff x="2309812" y="3662363"/>
            <a:chExt cx="100013" cy="138113"/>
          </a:xfrm>
        </p:grpSpPr>
        <p:sp>
          <p:nvSpPr>
            <p:cNvPr id="180" name="Ellipszis 179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5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69" name="Csoportba foglalás 181"/>
          <p:cNvGrpSpPr>
            <a:grpSpLocks/>
          </p:cNvGrpSpPr>
          <p:nvPr/>
        </p:nvGrpSpPr>
        <p:grpSpPr bwMode="auto">
          <a:xfrm>
            <a:off x="4848225" y="4119563"/>
            <a:ext cx="100013" cy="138112"/>
            <a:chOff x="2309812" y="3662363"/>
            <a:chExt cx="100013" cy="138113"/>
          </a:xfrm>
        </p:grpSpPr>
        <p:sp>
          <p:nvSpPr>
            <p:cNvPr id="183" name="Ellipszis 182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5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70" name="Csoportba foglalás 184"/>
          <p:cNvGrpSpPr>
            <a:grpSpLocks/>
          </p:cNvGrpSpPr>
          <p:nvPr/>
        </p:nvGrpSpPr>
        <p:grpSpPr bwMode="auto">
          <a:xfrm>
            <a:off x="4867275" y="4562475"/>
            <a:ext cx="100013" cy="138113"/>
            <a:chOff x="2309812" y="3662363"/>
            <a:chExt cx="100013" cy="138113"/>
          </a:xfrm>
        </p:grpSpPr>
        <p:sp>
          <p:nvSpPr>
            <p:cNvPr id="186" name="Ellipszis 185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4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71" name="Csoportba foglalás 187"/>
          <p:cNvGrpSpPr>
            <a:grpSpLocks/>
          </p:cNvGrpSpPr>
          <p:nvPr/>
        </p:nvGrpSpPr>
        <p:grpSpPr bwMode="auto">
          <a:xfrm>
            <a:off x="4857750" y="4948238"/>
            <a:ext cx="100013" cy="138112"/>
            <a:chOff x="2309812" y="3662363"/>
            <a:chExt cx="100013" cy="138113"/>
          </a:xfrm>
        </p:grpSpPr>
        <p:sp>
          <p:nvSpPr>
            <p:cNvPr id="189" name="Ellipszis 188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4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72" name="Csoportba foglalás 190"/>
          <p:cNvGrpSpPr>
            <a:grpSpLocks/>
          </p:cNvGrpSpPr>
          <p:nvPr/>
        </p:nvGrpSpPr>
        <p:grpSpPr bwMode="auto">
          <a:xfrm>
            <a:off x="4867275" y="5367338"/>
            <a:ext cx="100013" cy="138112"/>
            <a:chOff x="2309812" y="3662363"/>
            <a:chExt cx="100013" cy="138113"/>
          </a:xfrm>
        </p:grpSpPr>
        <p:sp>
          <p:nvSpPr>
            <p:cNvPr id="192" name="Ellipszis 191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4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673" name="Csoportba foglalás 193"/>
          <p:cNvGrpSpPr>
            <a:grpSpLocks/>
          </p:cNvGrpSpPr>
          <p:nvPr/>
        </p:nvGrpSpPr>
        <p:grpSpPr bwMode="auto">
          <a:xfrm>
            <a:off x="4872038" y="5767388"/>
            <a:ext cx="100012" cy="138112"/>
            <a:chOff x="2309812" y="3662363"/>
            <a:chExt cx="100013" cy="138113"/>
          </a:xfrm>
        </p:grpSpPr>
        <p:sp>
          <p:nvSpPr>
            <p:cNvPr id="195" name="Ellipszis 194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4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sp>
        <p:nvSpPr>
          <p:cNvPr id="197" name="Ellipszis 196"/>
          <p:cNvSpPr/>
          <p:nvPr/>
        </p:nvSpPr>
        <p:spPr>
          <a:xfrm>
            <a:off x="5456238" y="432911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8" name="Ellipszis 197"/>
          <p:cNvSpPr/>
          <p:nvPr/>
        </p:nvSpPr>
        <p:spPr>
          <a:xfrm>
            <a:off x="5832475" y="4376738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9" name="Ellipszis 198"/>
          <p:cNvSpPr/>
          <p:nvPr/>
        </p:nvSpPr>
        <p:spPr>
          <a:xfrm>
            <a:off x="4951413" y="48148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0" name="Ellipszis 199"/>
          <p:cNvSpPr/>
          <p:nvPr/>
        </p:nvSpPr>
        <p:spPr>
          <a:xfrm>
            <a:off x="5541963" y="477202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1" name="Ellipszis 200"/>
          <p:cNvSpPr/>
          <p:nvPr/>
        </p:nvSpPr>
        <p:spPr>
          <a:xfrm>
            <a:off x="5865813" y="4800600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2" name="Ellipszis 201"/>
          <p:cNvSpPr/>
          <p:nvPr/>
        </p:nvSpPr>
        <p:spPr>
          <a:xfrm>
            <a:off x="5561013" y="522446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3" name="Ellipszis 202"/>
          <p:cNvSpPr/>
          <p:nvPr/>
        </p:nvSpPr>
        <p:spPr>
          <a:xfrm>
            <a:off x="5108575" y="5229225"/>
            <a:ext cx="46038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4" name="Ellipszis 203"/>
          <p:cNvSpPr/>
          <p:nvPr/>
        </p:nvSpPr>
        <p:spPr>
          <a:xfrm>
            <a:off x="4975225" y="5624513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" name="Ellipszis 204"/>
          <p:cNvSpPr/>
          <p:nvPr/>
        </p:nvSpPr>
        <p:spPr>
          <a:xfrm>
            <a:off x="5532438" y="55768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6" name="Ellipszis 205"/>
          <p:cNvSpPr/>
          <p:nvPr/>
        </p:nvSpPr>
        <p:spPr>
          <a:xfrm>
            <a:off x="5151438" y="401002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7" name="Ellipszis 206"/>
          <p:cNvSpPr/>
          <p:nvPr/>
        </p:nvSpPr>
        <p:spPr>
          <a:xfrm>
            <a:off x="5927725" y="5191125"/>
            <a:ext cx="46038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8" name="Ellipszis 207"/>
          <p:cNvSpPr/>
          <p:nvPr/>
        </p:nvSpPr>
        <p:spPr>
          <a:xfrm>
            <a:off x="6199188" y="562451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9" name="Ellipszis 208"/>
          <p:cNvSpPr/>
          <p:nvPr/>
        </p:nvSpPr>
        <p:spPr>
          <a:xfrm>
            <a:off x="6218238" y="42814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0" name="Ellipszis 209"/>
          <p:cNvSpPr/>
          <p:nvPr/>
        </p:nvSpPr>
        <p:spPr>
          <a:xfrm>
            <a:off x="5889625" y="5900738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1" name="Ellipszis 210"/>
          <p:cNvSpPr/>
          <p:nvPr/>
        </p:nvSpPr>
        <p:spPr>
          <a:xfrm>
            <a:off x="3381375" y="427355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2" name="Ellipszis 211"/>
          <p:cNvSpPr/>
          <p:nvPr/>
        </p:nvSpPr>
        <p:spPr>
          <a:xfrm>
            <a:off x="3284538" y="46815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3" name="Ellipszis 212"/>
          <p:cNvSpPr/>
          <p:nvPr/>
        </p:nvSpPr>
        <p:spPr>
          <a:xfrm>
            <a:off x="3833813" y="430212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4" name="Ellipszis 213"/>
          <p:cNvSpPr/>
          <p:nvPr/>
        </p:nvSpPr>
        <p:spPr>
          <a:xfrm>
            <a:off x="3409950" y="48307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5" name="Ellipszis 214"/>
          <p:cNvSpPr/>
          <p:nvPr/>
        </p:nvSpPr>
        <p:spPr>
          <a:xfrm>
            <a:off x="3608388" y="514826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6" name="Ellipszis 215"/>
          <p:cNvSpPr/>
          <p:nvPr/>
        </p:nvSpPr>
        <p:spPr>
          <a:xfrm>
            <a:off x="2838450" y="56308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7" name="Ellipszis 216"/>
          <p:cNvSpPr/>
          <p:nvPr/>
        </p:nvSpPr>
        <p:spPr>
          <a:xfrm>
            <a:off x="3819525" y="474980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8" name="Ellipszis 217"/>
          <p:cNvSpPr/>
          <p:nvPr/>
        </p:nvSpPr>
        <p:spPr>
          <a:xfrm>
            <a:off x="3762375" y="5264150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9" name="Ellipszis 218"/>
          <p:cNvSpPr/>
          <p:nvPr/>
        </p:nvSpPr>
        <p:spPr>
          <a:xfrm>
            <a:off x="3881438" y="503078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0" name="Ellipszis 219"/>
          <p:cNvSpPr/>
          <p:nvPr/>
        </p:nvSpPr>
        <p:spPr>
          <a:xfrm>
            <a:off x="3319463" y="516413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1" name="Ellipszis 220"/>
          <p:cNvSpPr/>
          <p:nvPr/>
        </p:nvSpPr>
        <p:spPr>
          <a:xfrm>
            <a:off x="3814763" y="5673725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2" name="Ellipszis 221"/>
          <p:cNvSpPr/>
          <p:nvPr/>
        </p:nvSpPr>
        <p:spPr>
          <a:xfrm>
            <a:off x="3290888" y="55356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3" name="Ellipszis 222"/>
          <p:cNvSpPr/>
          <p:nvPr/>
        </p:nvSpPr>
        <p:spPr>
          <a:xfrm>
            <a:off x="2609850" y="4759325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4" name="Ellipszis 223"/>
          <p:cNvSpPr/>
          <p:nvPr/>
        </p:nvSpPr>
        <p:spPr>
          <a:xfrm>
            <a:off x="3781425" y="404971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9" name="Téglalap 248"/>
          <p:cNvSpPr/>
          <p:nvPr/>
        </p:nvSpPr>
        <p:spPr>
          <a:xfrm>
            <a:off x="4124325" y="3873500"/>
            <a:ext cx="331788" cy="21336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0" name="Téglalap 249"/>
          <p:cNvSpPr/>
          <p:nvPr/>
        </p:nvSpPr>
        <p:spPr>
          <a:xfrm>
            <a:off x="4454525" y="3868738"/>
            <a:ext cx="315913" cy="2133600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52" name="Egyenes összekötő 251"/>
          <p:cNvCxnSpPr>
            <a:stCxn id="8" idx="0"/>
            <a:endCxn id="8" idx="2"/>
          </p:cNvCxnSpPr>
          <p:nvPr/>
        </p:nvCxnSpPr>
        <p:spPr>
          <a:xfrm rot="16200000" flipH="1">
            <a:off x="3367882" y="4942681"/>
            <a:ext cx="21653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705" name="Csoportba foglalás 255"/>
          <p:cNvGrpSpPr>
            <a:grpSpLocks/>
          </p:cNvGrpSpPr>
          <p:nvPr/>
        </p:nvGrpSpPr>
        <p:grpSpPr bwMode="auto">
          <a:xfrm>
            <a:off x="4270375" y="5745163"/>
            <a:ext cx="104775" cy="139700"/>
            <a:chOff x="2713037" y="5726112"/>
            <a:chExt cx="104775" cy="139700"/>
          </a:xfrm>
        </p:grpSpPr>
        <p:sp>
          <p:nvSpPr>
            <p:cNvPr id="257" name="Ellipszis 256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4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706" name="Csoportba foglalás 258"/>
          <p:cNvGrpSpPr>
            <a:grpSpLocks/>
          </p:cNvGrpSpPr>
          <p:nvPr/>
        </p:nvGrpSpPr>
        <p:grpSpPr bwMode="auto">
          <a:xfrm>
            <a:off x="4256088" y="4083050"/>
            <a:ext cx="104775" cy="139700"/>
            <a:chOff x="2713037" y="5726112"/>
            <a:chExt cx="104775" cy="139700"/>
          </a:xfrm>
        </p:grpSpPr>
        <p:sp>
          <p:nvSpPr>
            <p:cNvPr id="260" name="Ellipszis 259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3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707" name="Csoportba foglalás 261"/>
          <p:cNvGrpSpPr>
            <a:grpSpLocks/>
          </p:cNvGrpSpPr>
          <p:nvPr/>
        </p:nvGrpSpPr>
        <p:grpSpPr bwMode="auto">
          <a:xfrm>
            <a:off x="4260850" y="4530725"/>
            <a:ext cx="104775" cy="139700"/>
            <a:chOff x="2713037" y="5726112"/>
            <a:chExt cx="104775" cy="139700"/>
          </a:xfrm>
        </p:grpSpPr>
        <p:sp>
          <p:nvSpPr>
            <p:cNvPr id="263" name="Ellipszis 262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3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708" name="Csoportba foglalás 264"/>
          <p:cNvGrpSpPr>
            <a:grpSpLocks/>
          </p:cNvGrpSpPr>
          <p:nvPr/>
        </p:nvGrpSpPr>
        <p:grpSpPr bwMode="auto">
          <a:xfrm>
            <a:off x="4260850" y="4930775"/>
            <a:ext cx="104775" cy="139700"/>
            <a:chOff x="2713037" y="5726112"/>
            <a:chExt cx="104775" cy="139700"/>
          </a:xfrm>
        </p:grpSpPr>
        <p:sp>
          <p:nvSpPr>
            <p:cNvPr id="266" name="Ellipszis 26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3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709" name="Csoportba foglalás 267"/>
          <p:cNvGrpSpPr>
            <a:grpSpLocks/>
          </p:cNvGrpSpPr>
          <p:nvPr/>
        </p:nvGrpSpPr>
        <p:grpSpPr bwMode="auto">
          <a:xfrm>
            <a:off x="4260850" y="5334000"/>
            <a:ext cx="104775" cy="139700"/>
            <a:chOff x="2713037" y="5726112"/>
            <a:chExt cx="104775" cy="139700"/>
          </a:xfrm>
        </p:grpSpPr>
        <p:sp>
          <p:nvSpPr>
            <p:cNvPr id="269" name="Ellipszis 268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3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710" name="Csoportba foglalás 270"/>
          <p:cNvGrpSpPr>
            <a:grpSpLocks/>
          </p:cNvGrpSpPr>
          <p:nvPr/>
        </p:nvGrpSpPr>
        <p:grpSpPr bwMode="auto">
          <a:xfrm>
            <a:off x="4500563" y="4100513"/>
            <a:ext cx="100012" cy="138112"/>
            <a:chOff x="2309812" y="3662363"/>
            <a:chExt cx="100013" cy="138113"/>
          </a:xfrm>
        </p:grpSpPr>
        <p:sp>
          <p:nvSpPr>
            <p:cNvPr id="272" name="Ellipszis 271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3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711" name="Csoportba foglalás 273"/>
          <p:cNvGrpSpPr>
            <a:grpSpLocks/>
          </p:cNvGrpSpPr>
          <p:nvPr/>
        </p:nvGrpSpPr>
        <p:grpSpPr bwMode="auto">
          <a:xfrm>
            <a:off x="4519613" y="4543425"/>
            <a:ext cx="100012" cy="138113"/>
            <a:chOff x="2309812" y="3662363"/>
            <a:chExt cx="100013" cy="138113"/>
          </a:xfrm>
        </p:grpSpPr>
        <p:sp>
          <p:nvSpPr>
            <p:cNvPr id="275" name="Ellipszis 274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2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712" name="Csoportba foglalás 276"/>
          <p:cNvGrpSpPr>
            <a:grpSpLocks/>
          </p:cNvGrpSpPr>
          <p:nvPr/>
        </p:nvGrpSpPr>
        <p:grpSpPr bwMode="auto">
          <a:xfrm>
            <a:off x="4510088" y="4929188"/>
            <a:ext cx="100012" cy="138112"/>
            <a:chOff x="2309812" y="3662363"/>
            <a:chExt cx="100013" cy="138113"/>
          </a:xfrm>
        </p:grpSpPr>
        <p:sp>
          <p:nvSpPr>
            <p:cNvPr id="278" name="Ellipszis 277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2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713" name="Csoportba foglalás 279"/>
          <p:cNvGrpSpPr>
            <a:grpSpLocks/>
          </p:cNvGrpSpPr>
          <p:nvPr/>
        </p:nvGrpSpPr>
        <p:grpSpPr bwMode="auto">
          <a:xfrm>
            <a:off x="4519613" y="5348288"/>
            <a:ext cx="100012" cy="138112"/>
            <a:chOff x="2309812" y="3662363"/>
            <a:chExt cx="100013" cy="138113"/>
          </a:xfrm>
        </p:grpSpPr>
        <p:sp>
          <p:nvSpPr>
            <p:cNvPr id="281" name="Ellipszis 280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2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26714" name="Csoportba foglalás 282"/>
          <p:cNvGrpSpPr>
            <a:grpSpLocks/>
          </p:cNvGrpSpPr>
          <p:nvPr/>
        </p:nvGrpSpPr>
        <p:grpSpPr bwMode="auto">
          <a:xfrm>
            <a:off x="4524375" y="5748338"/>
            <a:ext cx="100013" cy="138112"/>
            <a:chOff x="2309812" y="3662363"/>
            <a:chExt cx="100013" cy="138113"/>
          </a:xfrm>
        </p:grpSpPr>
        <p:sp>
          <p:nvSpPr>
            <p:cNvPr id="284" name="Ellipszis 283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72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sp>
        <p:nvSpPr>
          <p:cNvPr id="294" name="Ellipszis 293"/>
          <p:cNvSpPr/>
          <p:nvPr/>
        </p:nvSpPr>
        <p:spPr>
          <a:xfrm>
            <a:off x="3332163" y="400050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5" name="Ellipszis 294"/>
          <p:cNvSpPr/>
          <p:nvPr/>
        </p:nvSpPr>
        <p:spPr>
          <a:xfrm>
            <a:off x="2960688" y="485298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6" name="Ellipszis 295"/>
          <p:cNvSpPr/>
          <p:nvPr/>
        </p:nvSpPr>
        <p:spPr>
          <a:xfrm>
            <a:off x="2965450" y="5287963"/>
            <a:ext cx="46038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7" name="Ellipszis 296"/>
          <p:cNvSpPr/>
          <p:nvPr/>
        </p:nvSpPr>
        <p:spPr>
          <a:xfrm>
            <a:off x="5119688" y="460057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8" name="Ellipszis 297"/>
          <p:cNvSpPr/>
          <p:nvPr/>
        </p:nvSpPr>
        <p:spPr>
          <a:xfrm>
            <a:off x="5138738" y="5022850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720" name="Szövegdoboz 298"/>
          <p:cNvSpPr txBox="1">
            <a:spLocks noChangeArrowheads="1"/>
          </p:cNvSpPr>
          <p:nvPr/>
        </p:nvSpPr>
        <p:spPr bwMode="auto">
          <a:xfrm>
            <a:off x="5303838" y="3498850"/>
            <a:ext cx="547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6721" name="Szövegdoboz 299"/>
          <p:cNvSpPr txBox="1">
            <a:spLocks noChangeArrowheads="1"/>
          </p:cNvSpPr>
          <p:nvPr/>
        </p:nvSpPr>
        <p:spPr bwMode="auto">
          <a:xfrm>
            <a:off x="3236913" y="3508375"/>
            <a:ext cx="549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églalap 224"/>
          <p:cNvSpPr/>
          <p:nvPr/>
        </p:nvSpPr>
        <p:spPr>
          <a:xfrm>
            <a:off x="2244725" y="3522663"/>
            <a:ext cx="4460875" cy="28305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PN átmenet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93113" cy="1979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Aszimmetrikus szennyezés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p és n réteg szennyezettsége sohasem egyforma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kiürített réteg szélessége a szennyezettség függvénye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gyengébben szennyezett rétegben kevesebb töltéshordozó, szélesebb kiürített réteg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Csak szélesebb kiürített réteg tud egyensúlyt tartani az erősebben szennyezett réteg ionjaival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két oldalon az ionok </a:t>
            </a:r>
            <a:r>
              <a:rPr lang="hu-HU" sz="1200" dirty="0" err="1" smtClean="0">
                <a:solidFill>
                  <a:srgbClr val="FFFF99"/>
                </a:solidFill>
              </a:rPr>
              <a:t>össztöltése</a:t>
            </a:r>
            <a:r>
              <a:rPr lang="hu-HU" sz="1200" dirty="0" smtClean="0">
                <a:solidFill>
                  <a:srgbClr val="FFFF99"/>
                </a:solidFill>
              </a:rPr>
              <a:t> meg kell hogy egyezzen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 erősebben szennyezett rétegben több töltéshordozó, keskenyebb kiürített réteg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Nagy szennyezés eltérés esetén a kiürített réteg gyakorlatilag a gyengébben szennyezett rétegben van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u-HU" sz="1000" dirty="0" smtClean="0"/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27653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895CA-F4DA-4DB6-9793-130CFCECC9DD}" type="slidenum">
              <a:rPr lang="hu-HU"/>
              <a:pPr>
                <a:defRPr/>
              </a:pPr>
              <a:t>22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481263" y="3859213"/>
            <a:ext cx="3938587" cy="132080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9" name="Téglalap 248"/>
          <p:cNvSpPr/>
          <p:nvPr/>
        </p:nvSpPr>
        <p:spPr>
          <a:xfrm>
            <a:off x="3781425" y="3860800"/>
            <a:ext cx="665163" cy="131445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0" name="Téglalap 249"/>
          <p:cNvSpPr/>
          <p:nvPr/>
        </p:nvSpPr>
        <p:spPr>
          <a:xfrm>
            <a:off x="4449763" y="3867150"/>
            <a:ext cx="293687" cy="1314450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52" name="Egyenes összekötő 251"/>
          <p:cNvCxnSpPr/>
          <p:nvPr/>
        </p:nvCxnSpPr>
        <p:spPr>
          <a:xfrm rot="16200000" flipH="1">
            <a:off x="3802857" y="4523581"/>
            <a:ext cx="1295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Csoportba foglalás 258"/>
          <p:cNvGrpSpPr>
            <a:grpSpLocks/>
          </p:cNvGrpSpPr>
          <p:nvPr/>
        </p:nvGrpSpPr>
        <p:grpSpPr bwMode="auto">
          <a:xfrm>
            <a:off x="4256088" y="4083050"/>
            <a:ext cx="104775" cy="139700"/>
            <a:chOff x="2713037" y="5726112"/>
            <a:chExt cx="104775" cy="139700"/>
          </a:xfrm>
        </p:grpSpPr>
        <p:sp>
          <p:nvSpPr>
            <p:cNvPr id="260" name="Ellipszis 259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6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3" name="Csoportba foglalás 264"/>
          <p:cNvGrpSpPr>
            <a:grpSpLocks/>
          </p:cNvGrpSpPr>
          <p:nvPr/>
        </p:nvGrpSpPr>
        <p:grpSpPr bwMode="auto">
          <a:xfrm>
            <a:off x="4260850" y="4930775"/>
            <a:ext cx="104775" cy="139700"/>
            <a:chOff x="2713037" y="5726112"/>
            <a:chExt cx="104775" cy="139700"/>
          </a:xfrm>
        </p:grpSpPr>
        <p:sp>
          <p:nvSpPr>
            <p:cNvPr id="266" name="Ellipszis 26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5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4" name="Csoportba foglalás 270"/>
          <p:cNvGrpSpPr>
            <a:grpSpLocks/>
          </p:cNvGrpSpPr>
          <p:nvPr/>
        </p:nvGrpSpPr>
        <p:grpSpPr bwMode="auto">
          <a:xfrm>
            <a:off x="4500563" y="4100513"/>
            <a:ext cx="100012" cy="138112"/>
            <a:chOff x="2309812" y="3662363"/>
            <a:chExt cx="100013" cy="138113"/>
          </a:xfrm>
        </p:grpSpPr>
        <p:sp>
          <p:nvSpPr>
            <p:cNvPr id="272" name="Ellipszis 271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5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5" name="Csoportba foglalás 276"/>
          <p:cNvGrpSpPr>
            <a:grpSpLocks/>
          </p:cNvGrpSpPr>
          <p:nvPr/>
        </p:nvGrpSpPr>
        <p:grpSpPr bwMode="auto">
          <a:xfrm>
            <a:off x="4510088" y="4929188"/>
            <a:ext cx="100012" cy="138112"/>
            <a:chOff x="2309812" y="3662363"/>
            <a:chExt cx="100013" cy="138113"/>
          </a:xfrm>
        </p:grpSpPr>
        <p:sp>
          <p:nvSpPr>
            <p:cNvPr id="278" name="Ellipszis 277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5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sp>
        <p:nvSpPr>
          <p:cNvPr id="26720" name="Szövegdoboz 298"/>
          <p:cNvSpPr txBox="1">
            <a:spLocks noChangeArrowheads="1"/>
          </p:cNvSpPr>
          <p:nvPr/>
        </p:nvSpPr>
        <p:spPr bwMode="auto">
          <a:xfrm>
            <a:off x="5303838" y="3498850"/>
            <a:ext cx="547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6721" name="Szövegdoboz 299"/>
          <p:cNvSpPr txBox="1">
            <a:spLocks noChangeArrowheads="1"/>
          </p:cNvSpPr>
          <p:nvPr/>
        </p:nvSpPr>
        <p:spPr bwMode="auto">
          <a:xfrm>
            <a:off x="3236913" y="3508375"/>
            <a:ext cx="549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n</a:t>
            </a:r>
          </a:p>
        </p:txBody>
      </p:sp>
      <p:cxnSp>
        <p:nvCxnSpPr>
          <p:cNvPr id="226" name="Egyenes összekötő 225"/>
          <p:cNvCxnSpPr/>
          <p:nvPr/>
        </p:nvCxnSpPr>
        <p:spPr>
          <a:xfrm rot="16200000" flipH="1">
            <a:off x="2024856" y="5779294"/>
            <a:ext cx="936625" cy="1588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gyenes összekötő 226"/>
          <p:cNvCxnSpPr/>
          <p:nvPr/>
        </p:nvCxnSpPr>
        <p:spPr>
          <a:xfrm flipH="1">
            <a:off x="2468563" y="5784850"/>
            <a:ext cx="3995737" cy="1588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Szabadkézi sokszög 227"/>
          <p:cNvSpPr/>
          <p:nvPr/>
        </p:nvSpPr>
        <p:spPr>
          <a:xfrm flipH="1">
            <a:off x="3660775" y="5475288"/>
            <a:ext cx="1247775" cy="511175"/>
          </a:xfrm>
          <a:custGeom>
            <a:avLst/>
            <a:gdLst>
              <a:gd name="connsiteX0" fmla="*/ 0 w 1247775"/>
              <a:gd name="connsiteY0" fmla="*/ 311944 h 527050"/>
              <a:gd name="connsiteX1" fmla="*/ 166687 w 1247775"/>
              <a:gd name="connsiteY1" fmla="*/ 254794 h 527050"/>
              <a:gd name="connsiteX2" fmla="*/ 195262 w 1247775"/>
              <a:gd name="connsiteY2" fmla="*/ 69056 h 527050"/>
              <a:gd name="connsiteX3" fmla="*/ 319087 w 1247775"/>
              <a:gd name="connsiteY3" fmla="*/ 7144 h 527050"/>
              <a:gd name="connsiteX4" fmla="*/ 438150 w 1247775"/>
              <a:gd name="connsiteY4" fmla="*/ 73819 h 527050"/>
              <a:gd name="connsiteX5" fmla="*/ 566737 w 1247775"/>
              <a:gd name="connsiteY5" fmla="*/ 450056 h 527050"/>
              <a:gd name="connsiteX6" fmla="*/ 966787 w 1247775"/>
              <a:gd name="connsiteY6" fmla="*/ 507206 h 527050"/>
              <a:gd name="connsiteX7" fmla="*/ 1143000 w 1247775"/>
              <a:gd name="connsiteY7" fmla="*/ 330994 h 527050"/>
              <a:gd name="connsiteX8" fmla="*/ 1247775 w 1247775"/>
              <a:gd name="connsiteY8" fmla="*/ 311944 h 527050"/>
              <a:gd name="connsiteX0" fmla="*/ 0 w 1247775"/>
              <a:gd name="connsiteY0" fmla="*/ 311944 h 512762"/>
              <a:gd name="connsiteX1" fmla="*/ 166687 w 1247775"/>
              <a:gd name="connsiteY1" fmla="*/ 254794 h 512762"/>
              <a:gd name="connsiteX2" fmla="*/ 195262 w 1247775"/>
              <a:gd name="connsiteY2" fmla="*/ 69056 h 512762"/>
              <a:gd name="connsiteX3" fmla="*/ 319087 w 1247775"/>
              <a:gd name="connsiteY3" fmla="*/ 7144 h 512762"/>
              <a:gd name="connsiteX4" fmla="*/ 438150 w 1247775"/>
              <a:gd name="connsiteY4" fmla="*/ 73819 h 512762"/>
              <a:gd name="connsiteX5" fmla="*/ 566737 w 1247775"/>
              <a:gd name="connsiteY5" fmla="*/ 450056 h 512762"/>
              <a:gd name="connsiteX6" fmla="*/ 966787 w 1247775"/>
              <a:gd name="connsiteY6" fmla="*/ 450056 h 512762"/>
              <a:gd name="connsiteX7" fmla="*/ 1143000 w 1247775"/>
              <a:gd name="connsiteY7" fmla="*/ 330994 h 512762"/>
              <a:gd name="connsiteX8" fmla="*/ 1247775 w 1247775"/>
              <a:gd name="connsiteY8" fmla="*/ 311944 h 512762"/>
              <a:gd name="connsiteX0" fmla="*/ 0 w 1247775"/>
              <a:gd name="connsiteY0" fmla="*/ 311944 h 512762"/>
              <a:gd name="connsiteX1" fmla="*/ 166687 w 1247775"/>
              <a:gd name="connsiteY1" fmla="*/ 254794 h 512762"/>
              <a:gd name="connsiteX2" fmla="*/ 195262 w 1247775"/>
              <a:gd name="connsiteY2" fmla="*/ 69056 h 512762"/>
              <a:gd name="connsiteX3" fmla="*/ 319087 w 1247775"/>
              <a:gd name="connsiteY3" fmla="*/ 7144 h 512762"/>
              <a:gd name="connsiteX4" fmla="*/ 438150 w 1247775"/>
              <a:gd name="connsiteY4" fmla="*/ 73819 h 512762"/>
              <a:gd name="connsiteX5" fmla="*/ 504824 w 1247775"/>
              <a:gd name="connsiteY5" fmla="*/ 450056 h 512762"/>
              <a:gd name="connsiteX6" fmla="*/ 966787 w 1247775"/>
              <a:gd name="connsiteY6" fmla="*/ 450056 h 512762"/>
              <a:gd name="connsiteX7" fmla="*/ 1143000 w 1247775"/>
              <a:gd name="connsiteY7" fmla="*/ 330994 h 512762"/>
              <a:gd name="connsiteX8" fmla="*/ 1247775 w 1247775"/>
              <a:gd name="connsiteY8" fmla="*/ 311944 h 512762"/>
              <a:gd name="connsiteX0" fmla="*/ 0 w 1247775"/>
              <a:gd name="connsiteY0" fmla="*/ 311944 h 512762"/>
              <a:gd name="connsiteX1" fmla="*/ 166687 w 1247775"/>
              <a:gd name="connsiteY1" fmla="*/ 254794 h 512762"/>
              <a:gd name="connsiteX2" fmla="*/ 195262 w 1247775"/>
              <a:gd name="connsiteY2" fmla="*/ 69056 h 512762"/>
              <a:gd name="connsiteX3" fmla="*/ 319087 w 1247775"/>
              <a:gd name="connsiteY3" fmla="*/ 7144 h 512762"/>
              <a:gd name="connsiteX4" fmla="*/ 438150 w 1247775"/>
              <a:gd name="connsiteY4" fmla="*/ 73819 h 512762"/>
              <a:gd name="connsiteX5" fmla="*/ 504824 w 1247775"/>
              <a:gd name="connsiteY5" fmla="*/ 450056 h 512762"/>
              <a:gd name="connsiteX6" fmla="*/ 966787 w 1247775"/>
              <a:gd name="connsiteY6" fmla="*/ 450056 h 512762"/>
              <a:gd name="connsiteX7" fmla="*/ 1143000 w 1247775"/>
              <a:gd name="connsiteY7" fmla="*/ 330994 h 512762"/>
              <a:gd name="connsiteX8" fmla="*/ 1247775 w 1247775"/>
              <a:gd name="connsiteY8" fmla="*/ 311944 h 512762"/>
              <a:gd name="connsiteX0" fmla="*/ 0 w 1247775"/>
              <a:gd name="connsiteY0" fmla="*/ 311944 h 512762"/>
              <a:gd name="connsiteX1" fmla="*/ 166687 w 1247775"/>
              <a:gd name="connsiteY1" fmla="*/ 254794 h 512762"/>
              <a:gd name="connsiteX2" fmla="*/ 195262 w 1247775"/>
              <a:gd name="connsiteY2" fmla="*/ 69056 h 512762"/>
              <a:gd name="connsiteX3" fmla="*/ 319087 w 1247775"/>
              <a:gd name="connsiteY3" fmla="*/ 7144 h 512762"/>
              <a:gd name="connsiteX4" fmla="*/ 438150 w 1247775"/>
              <a:gd name="connsiteY4" fmla="*/ 73819 h 512762"/>
              <a:gd name="connsiteX5" fmla="*/ 504824 w 1247775"/>
              <a:gd name="connsiteY5" fmla="*/ 450056 h 512762"/>
              <a:gd name="connsiteX6" fmla="*/ 966787 w 1247775"/>
              <a:gd name="connsiteY6" fmla="*/ 450056 h 512762"/>
              <a:gd name="connsiteX7" fmla="*/ 1143000 w 1247775"/>
              <a:gd name="connsiteY7" fmla="*/ 330994 h 512762"/>
              <a:gd name="connsiteX8" fmla="*/ 1247775 w 1247775"/>
              <a:gd name="connsiteY8" fmla="*/ 311944 h 512762"/>
              <a:gd name="connsiteX0" fmla="*/ 0 w 1247775"/>
              <a:gd name="connsiteY0" fmla="*/ 311944 h 512762"/>
              <a:gd name="connsiteX1" fmla="*/ 166687 w 1247775"/>
              <a:gd name="connsiteY1" fmla="*/ 254794 h 512762"/>
              <a:gd name="connsiteX2" fmla="*/ 195262 w 1247775"/>
              <a:gd name="connsiteY2" fmla="*/ 69056 h 512762"/>
              <a:gd name="connsiteX3" fmla="*/ 319087 w 1247775"/>
              <a:gd name="connsiteY3" fmla="*/ 7144 h 512762"/>
              <a:gd name="connsiteX4" fmla="*/ 438150 w 1247775"/>
              <a:gd name="connsiteY4" fmla="*/ 73819 h 512762"/>
              <a:gd name="connsiteX5" fmla="*/ 504824 w 1247775"/>
              <a:gd name="connsiteY5" fmla="*/ 450056 h 512762"/>
              <a:gd name="connsiteX6" fmla="*/ 966787 w 1247775"/>
              <a:gd name="connsiteY6" fmla="*/ 450056 h 512762"/>
              <a:gd name="connsiteX7" fmla="*/ 1143000 w 1247775"/>
              <a:gd name="connsiteY7" fmla="*/ 330994 h 512762"/>
              <a:gd name="connsiteX8" fmla="*/ 1247775 w 1247775"/>
              <a:gd name="connsiteY8" fmla="*/ 311944 h 51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775" h="512762">
                <a:moveTo>
                  <a:pt x="0" y="311944"/>
                </a:moveTo>
                <a:cubicBezTo>
                  <a:pt x="67071" y="303609"/>
                  <a:pt x="134143" y="295275"/>
                  <a:pt x="166687" y="254794"/>
                </a:cubicBezTo>
                <a:cubicBezTo>
                  <a:pt x="199231" y="214313"/>
                  <a:pt x="169862" y="110331"/>
                  <a:pt x="195262" y="69056"/>
                </a:cubicBezTo>
                <a:cubicBezTo>
                  <a:pt x="220662" y="27781"/>
                  <a:pt x="278606" y="6350"/>
                  <a:pt x="319087" y="7144"/>
                </a:cubicBezTo>
                <a:cubicBezTo>
                  <a:pt x="359568" y="7938"/>
                  <a:pt x="407194" y="0"/>
                  <a:pt x="438150" y="73819"/>
                </a:cubicBezTo>
                <a:cubicBezTo>
                  <a:pt x="469106" y="147638"/>
                  <a:pt x="416718" y="387350"/>
                  <a:pt x="504824" y="450056"/>
                </a:cubicBezTo>
                <a:cubicBezTo>
                  <a:pt x="592930" y="512762"/>
                  <a:pt x="860424" y="469900"/>
                  <a:pt x="966787" y="450056"/>
                </a:cubicBezTo>
                <a:cubicBezTo>
                  <a:pt x="1073150" y="430212"/>
                  <a:pt x="1096169" y="354013"/>
                  <a:pt x="1143000" y="330994"/>
                </a:cubicBezTo>
                <a:cubicBezTo>
                  <a:pt x="1189831" y="307975"/>
                  <a:pt x="1247775" y="311944"/>
                  <a:pt x="1247775" y="311944"/>
                </a:cubicBez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29" name="Egyenes összekötő 228"/>
          <p:cNvCxnSpPr/>
          <p:nvPr/>
        </p:nvCxnSpPr>
        <p:spPr>
          <a:xfrm rot="16200000" flipH="1">
            <a:off x="4005262" y="5649913"/>
            <a:ext cx="900113" cy="158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gyenes összekötő 229"/>
          <p:cNvCxnSpPr/>
          <p:nvPr/>
        </p:nvCxnSpPr>
        <p:spPr>
          <a:xfrm rot="16200000" flipH="1">
            <a:off x="3319463" y="5629275"/>
            <a:ext cx="900112" cy="158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Egyenes összekötő 230"/>
          <p:cNvCxnSpPr/>
          <p:nvPr/>
        </p:nvCxnSpPr>
        <p:spPr>
          <a:xfrm rot="16200000" flipH="1">
            <a:off x="4287838" y="5651500"/>
            <a:ext cx="900112" cy="158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Szövegdoboz 34"/>
          <p:cNvSpPr txBox="1">
            <a:spLocks noChangeArrowheads="1"/>
          </p:cNvSpPr>
          <p:nvPr/>
        </p:nvSpPr>
        <p:spPr bwMode="auto">
          <a:xfrm>
            <a:off x="4491038" y="5643563"/>
            <a:ext cx="1000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0000FF"/>
                </a:solidFill>
              </a:rPr>
              <a:t> -</a:t>
            </a:r>
          </a:p>
        </p:txBody>
      </p:sp>
      <p:sp>
        <p:nvSpPr>
          <p:cNvPr id="233" name="Szövegdoboz 34"/>
          <p:cNvSpPr txBox="1">
            <a:spLocks noChangeArrowheads="1"/>
          </p:cNvSpPr>
          <p:nvPr/>
        </p:nvSpPr>
        <p:spPr bwMode="auto">
          <a:xfrm>
            <a:off x="4605338" y="5568950"/>
            <a:ext cx="10001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0000FF"/>
                </a:solidFill>
              </a:rPr>
              <a:t> -</a:t>
            </a:r>
          </a:p>
        </p:txBody>
      </p:sp>
      <p:sp>
        <p:nvSpPr>
          <p:cNvPr id="234" name="Szövegdoboz 34"/>
          <p:cNvSpPr txBox="1">
            <a:spLocks noChangeArrowheads="1"/>
          </p:cNvSpPr>
          <p:nvPr/>
        </p:nvSpPr>
        <p:spPr bwMode="auto">
          <a:xfrm>
            <a:off x="4549775" y="5483225"/>
            <a:ext cx="1000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0000FF"/>
                </a:solidFill>
              </a:rPr>
              <a:t> -</a:t>
            </a:r>
          </a:p>
        </p:txBody>
      </p:sp>
      <p:sp>
        <p:nvSpPr>
          <p:cNvPr id="235" name="Szövegdoboz 34"/>
          <p:cNvSpPr txBox="1">
            <a:spLocks noChangeArrowheads="1"/>
          </p:cNvSpPr>
          <p:nvPr/>
        </p:nvSpPr>
        <p:spPr bwMode="auto">
          <a:xfrm>
            <a:off x="4473575" y="5510213"/>
            <a:ext cx="1000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0000FF"/>
                </a:solidFill>
              </a:rPr>
              <a:t> -</a:t>
            </a:r>
          </a:p>
        </p:txBody>
      </p:sp>
      <p:sp>
        <p:nvSpPr>
          <p:cNvPr id="237" name="Szövegdoboz 34"/>
          <p:cNvSpPr txBox="1">
            <a:spLocks noChangeArrowheads="1"/>
          </p:cNvSpPr>
          <p:nvPr/>
        </p:nvSpPr>
        <p:spPr bwMode="auto">
          <a:xfrm>
            <a:off x="4616450" y="5646738"/>
            <a:ext cx="1000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0000FF"/>
                </a:solidFill>
              </a:rPr>
              <a:t> -</a:t>
            </a:r>
          </a:p>
        </p:txBody>
      </p:sp>
      <p:sp>
        <p:nvSpPr>
          <p:cNvPr id="238" name="Szövegdoboz 34"/>
          <p:cNvSpPr txBox="1">
            <a:spLocks noChangeArrowheads="1"/>
          </p:cNvSpPr>
          <p:nvPr/>
        </p:nvSpPr>
        <p:spPr bwMode="auto">
          <a:xfrm>
            <a:off x="4530725" y="5570538"/>
            <a:ext cx="1000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0000FF"/>
                </a:solidFill>
              </a:rPr>
              <a:t> -</a:t>
            </a:r>
          </a:p>
        </p:txBody>
      </p:sp>
      <p:sp>
        <p:nvSpPr>
          <p:cNvPr id="247" name="Ellipszis 246"/>
          <p:cNvSpPr/>
          <p:nvPr/>
        </p:nvSpPr>
        <p:spPr>
          <a:xfrm>
            <a:off x="5003800" y="4310063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pSp>
        <p:nvGrpSpPr>
          <p:cNvPr id="6" name="Csoportba foglalás 80"/>
          <p:cNvGrpSpPr>
            <a:grpSpLocks/>
          </p:cNvGrpSpPr>
          <p:nvPr/>
        </p:nvGrpSpPr>
        <p:grpSpPr bwMode="auto">
          <a:xfrm>
            <a:off x="6010275" y="4076700"/>
            <a:ext cx="100013" cy="138113"/>
            <a:chOff x="2309812" y="3662363"/>
            <a:chExt cx="100013" cy="138113"/>
          </a:xfrm>
        </p:grpSpPr>
        <p:sp>
          <p:nvSpPr>
            <p:cNvPr id="251" name="Ellipszis 250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5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7" name="Csoportba foglalás 139"/>
          <p:cNvGrpSpPr>
            <a:grpSpLocks/>
          </p:cNvGrpSpPr>
          <p:nvPr/>
        </p:nvGrpSpPr>
        <p:grpSpPr bwMode="auto">
          <a:xfrm>
            <a:off x="6029325" y="4519613"/>
            <a:ext cx="100013" cy="138112"/>
            <a:chOff x="2309812" y="3662363"/>
            <a:chExt cx="100013" cy="138113"/>
          </a:xfrm>
        </p:grpSpPr>
        <p:sp>
          <p:nvSpPr>
            <p:cNvPr id="255" name="Ellipszis 254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5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9" name="Csoportba foglalás 142"/>
          <p:cNvGrpSpPr>
            <a:grpSpLocks/>
          </p:cNvGrpSpPr>
          <p:nvPr/>
        </p:nvGrpSpPr>
        <p:grpSpPr bwMode="auto">
          <a:xfrm>
            <a:off x="6019800" y="4905375"/>
            <a:ext cx="100013" cy="138113"/>
            <a:chOff x="2309812" y="3662363"/>
            <a:chExt cx="100013" cy="138113"/>
          </a:xfrm>
        </p:grpSpPr>
        <p:sp>
          <p:nvSpPr>
            <p:cNvPr id="259" name="Ellipszis 258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4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10" name="Csoportba foglalás 151"/>
          <p:cNvGrpSpPr>
            <a:grpSpLocks/>
          </p:cNvGrpSpPr>
          <p:nvPr/>
        </p:nvGrpSpPr>
        <p:grpSpPr bwMode="auto">
          <a:xfrm>
            <a:off x="5653088" y="4100513"/>
            <a:ext cx="100012" cy="138112"/>
            <a:chOff x="2309812" y="3662363"/>
            <a:chExt cx="100013" cy="138113"/>
          </a:xfrm>
        </p:grpSpPr>
        <p:sp>
          <p:nvSpPr>
            <p:cNvPr id="264" name="Ellipszis 263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4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11" name="Csoportba foglalás 154"/>
          <p:cNvGrpSpPr>
            <a:grpSpLocks/>
          </p:cNvGrpSpPr>
          <p:nvPr/>
        </p:nvGrpSpPr>
        <p:grpSpPr bwMode="auto">
          <a:xfrm>
            <a:off x="5672138" y="4543425"/>
            <a:ext cx="100012" cy="138113"/>
            <a:chOff x="2309812" y="3662363"/>
            <a:chExt cx="100013" cy="138113"/>
          </a:xfrm>
        </p:grpSpPr>
        <p:sp>
          <p:nvSpPr>
            <p:cNvPr id="268" name="Ellipszis 267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4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12" name="Csoportba foglalás 157"/>
          <p:cNvGrpSpPr>
            <a:grpSpLocks/>
          </p:cNvGrpSpPr>
          <p:nvPr/>
        </p:nvGrpSpPr>
        <p:grpSpPr bwMode="auto">
          <a:xfrm>
            <a:off x="5662613" y="4929188"/>
            <a:ext cx="100012" cy="138112"/>
            <a:chOff x="2309812" y="3662363"/>
            <a:chExt cx="100013" cy="138113"/>
          </a:xfrm>
        </p:grpSpPr>
        <p:sp>
          <p:nvSpPr>
            <p:cNvPr id="273" name="Ellipszis 272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4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13" name="Csoportba foglalás 166"/>
          <p:cNvGrpSpPr>
            <a:grpSpLocks/>
          </p:cNvGrpSpPr>
          <p:nvPr/>
        </p:nvGrpSpPr>
        <p:grpSpPr bwMode="auto">
          <a:xfrm>
            <a:off x="5262563" y="4114800"/>
            <a:ext cx="100012" cy="138113"/>
            <a:chOff x="2309812" y="3662363"/>
            <a:chExt cx="100013" cy="138113"/>
          </a:xfrm>
        </p:grpSpPr>
        <p:sp>
          <p:nvSpPr>
            <p:cNvPr id="277" name="Ellipszis 276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4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14" name="Csoportba foglalás 169"/>
          <p:cNvGrpSpPr>
            <a:grpSpLocks/>
          </p:cNvGrpSpPr>
          <p:nvPr/>
        </p:nvGrpSpPr>
        <p:grpSpPr bwMode="auto">
          <a:xfrm>
            <a:off x="5281613" y="4557713"/>
            <a:ext cx="100012" cy="138112"/>
            <a:chOff x="2309812" y="3662363"/>
            <a:chExt cx="100013" cy="138113"/>
          </a:xfrm>
        </p:grpSpPr>
        <p:sp>
          <p:nvSpPr>
            <p:cNvPr id="282" name="Ellipszis 281"/>
            <p:cNvSpPr/>
            <p:nvPr/>
          </p:nvSpPr>
          <p:spPr>
            <a:xfrm>
              <a:off x="2314574" y="3690938"/>
              <a:ext cx="88901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3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15" name="Csoportba foglalás 172"/>
          <p:cNvGrpSpPr>
            <a:grpSpLocks/>
          </p:cNvGrpSpPr>
          <p:nvPr/>
        </p:nvGrpSpPr>
        <p:grpSpPr bwMode="auto">
          <a:xfrm>
            <a:off x="5272088" y="4943475"/>
            <a:ext cx="100012" cy="138113"/>
            <a:chOff x="2309812" y="3662363"/>
            <a:chExt cx="100013" cy="138113"/>
          </a:xfrm>
        </p:grpSpPr>
        <p:sp>
          <p:nvSpPr>
            <p:cNvPr id="286" name="Ellipszis 285"/>
            <p:cNvSpPr/>
            <p:nvPr/>
          </p:nvSpPr>
          <p:spPr>
            <a:xfrm>
              <a:off x="2314574" y="3690938"/>
              <a:ext cx="88901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37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17" name="Csoportba foglalás 181"/>
          <p:cNvGrpSpPr>
            <a:grpSpLocks/>
          </p:cNvGrpSpPr>
          <p:nvPr/>
        </p:nvGrpSpPr>
        <p:grpSpPr bwMode="auto">
          <a:xfrm>
            <a:off x="4848225" y="4119563"/>
            <a:ext cx="100013" cy="138112"/>
            <a:chOff x="2309812" y="3662363"/>
            <a:chExt cx="100013" cy="138113"/>
          </a:xfrm>
        </p:grpSpPr>
        <p:sp>
          <p:nvSpPr>
            <p:cNvPr id="289" name="Ellipszis 288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35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18" name="Csoportba foglalás 184"/>
          <p:cNvGrpSpPr>
            <a:grpSpLocks/>
          </p:cNvGrpSpPr>
          <p:nvPr/>
        </p:nvGrpSpPr>
        <p:grpSpPr bwMode="auto">
          <a:xfrm>
            <a:off x="4867275" y="4562475"/>
            <a:ext cx="100013" cy="138113"/>
            <a:chOff x="2309812" y="3662363"/>
            <a:chExt cx="100013" cy="138113"/>
          </a:xfrm>
        </p:grpSpPr>
        <p:sp>
          <p:nvSpPr>
            <p:cNvPr id="292" name="Ellipszis 291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33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grpSp>
        <p:nvGrpSpPr>
          <p:cNvPr id="19" name="Csoportba foglalás 187"/>
          <p:cNvGrpSpPr>
            <a:grpSpLocks/>
          </p:cNvGrpSpPr>
          <p:nvPr/>
        </p:nvGrpSpPr>
        <p:grpSpPr bwMode="auto">
          <a:xfrm>
            <a:off x="4857750" y="4948238"/>
            <a:ext cx="100013" cy="138112"/>
            <a:chOff x="2309812" y="3662363"/>
            <a:chExt cx="100013" cy="138113"/>
          </a:xfrm>
        </p:grpSpPr>
        <p:sp>
          <p:nvSpPr>
            <p:cNvPr id="300" name="Ellipszis 299"/>
            <p:cNvSpPr/>
            <p:nvPr/>
          </p:nvSpPr>
          <p:spPr>
            <a:xfrm>
              <a:off x="2314575" y="3690938"/>
              <a:ext cx="88900" cy="88901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31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sp>
        <p:nvSpPr>
          <p:cNvPr id="302" name="Ellipszis 301"/>
          <p:cNvSpPr/>
          <p:nvPr/>
        </p:nvSpPr>
        <p:spPr>
          <a:xfrm>
            <a:off x="5456238" y="4329113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3" name="Ellipszis 302"/>
          <p:cNvSpPr/>
          <p:nvPr/>
        </p:nvSpPr>
        <p:spPr>
          <a:xfrm>
            <a:off x="5832475" y="4376738"/>
            <a:ext cx="46038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4" name="Ellipszis 303"/>
          <p:cNvSpPr/>
          <p:nvPr/>
        </p:nvSpPr>
        <p:spPr>
          <a:xfrm>
            <a:off x="4951413" y="48148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5" name="Ellipszis 304"/>
          <p:cNvSpPr/>
          <p:nvPr/>
        </p:nvSpPr>
        <p:spPr>
          <a:xfrm>
            <a:off x="5541963" y="477202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6" name="Ellipszis 305"/>
          <p:cNvSpPr/>
          <p:nvPr/>
        </p:nvSpPr>
        <p:spPr>
          <a:xfrm>
            <a:off x="5865813" y="4800600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7" name="Ellipszis 306"/>
          <p:cNvSpPr/>
          <p:nvPr/>
        </p:nvSpPr>
        <p:spPr>
          <a:xfrm>
            <a:off x="5151438" y="401002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8" name="Ellipszis 307"/>
          <p:cNvSpPr/>
          <p:nvPr/>
        </p:nvSpPr>
        <p:spPr>
          <a:xfrm>
            <a:off x="6218238" y="4281488"/>
            <a:ext cx="46037" cy="49212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9" name="Ellipszis 308"/>
          <p:cNvSpPr/>
          <p:nvPr/>
        </p:nvSpPr>
        <p:spPr>
          <a:xfrm>
            <a:off x="5119688" y="4600575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0" name="Ellipszis 309"/>
          <p:cNvSpPr/>
          <p:nvPr/>
        </p:nvSpPr>
        <p:spPr>
          <a:xfrm>
            <a:off x="5138738" y="5022850"/>
            <a:ext cx="46037" cy="49213"/>
          </a:xfrm>
          <a:prstGeom prst="ellips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pSp>
        <p:nvGrpSpPr>
          <p:cNvPr id="20" name="Csoportba foglalás 184"/>
          <p:cNvGrpSpPr>
            <a:grpSpLocks/>
          </p:cNvGrpSpPr>
          <p:nvPr/>
        </p:nvGrpSpPr>
        <p:grpSpPr bwMode="auto">
          <a:xfrm>
            <a:off x="4537075" y="4518025"/>
            <a:ext cx="100013" cy="138113"/>
            <a:chOff x="2309812" y="3662363"/>
            <a:chExt cx="100013" cy="138113"/>
          </a:xfrm>
        </p:grpSpPr>
        <p:sp>
          <p:nvSpPr>
            <p:cNvPr id="312" name="Ellipszis 311"/>
            <p:cNvSpPr/>
            <p:nvPr/>
          </p:nvSpPr>
          <p:spPr>
            <a:xfrm>
              <a:off x="2314575" y="3690938"/>
              <a:ext cx="88900" cy="889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29" name="Szövegdoboz 34"/>
            <p:cNvSpPr txBox="1">
              <a:spLocks noChangeArrowheads="1"/>
            </p:cNvSpPr>
            <p:nvPr/>
          </p:nvSpPr>
          <p:spPr bwMode="auto">
            <a:xfrm>
              <a:off x="2309812" y="3662363"/>
              <a:ext cx="10001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0000FF"/>
                  </a:solidFill>
                </a:rPr>
                <a:t> -</a:t>
              </a:r>
            </a:p>
          </p:txBody>
        </p:sp>
      </p:grpSp>
      <p:sp>
        <p:nvSpPr>
          <p:cNvPr id="314" name="Ellipszis 313"/>
          <p:cNvSpPr/>
          <p:nvPr/>
        </p:nvSpPr>
        <p:spPr>
          <a:xfrm>
            <a:off x="2890838" y="42783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pSp>
        <p:nvGrpSpPr>
          <p:cNvPr id="21" name="Csoportba foglalás 81"/>
          <p:cNvGrpSpPr>
            <a:grpSpLocks/>
          </p:cNvGrpSpPr>
          <p:nvPr/>
        </p:nvGrpSpPr>
        <p:grpSpPr bwMode="auto">
          <a:xfrm>
            <a:off x="2698750" y="4064000"/>
            <a:ext cx="104775" cy="139700"/>
            <a:chOff x="2713037" y="5726112"/>
            <a:chExt cx="104775" cy="139700"/>
          </a:xfrm>
        </p:grpSpPr>
        <p:sp>
          <p:nvSpPr>
            <p:cNvPr id="316" name="Ellipszis 315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2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2" name="Csoportba foglalás 87"/>
          <p:cNvGrpSpPr>
            <a:grpSpLocks/>
          </p:cNvGrpSpPr>
          <p:nvPr/>
        </p:nvGrpSpPr>
        <p:grpSpPr bwMode="auto">
          <a:xfrm>
            <a:off x="2703513" y="4911725"/>
            <a:ext cx="104775" cy="139700"/>
            <a:chOff x="2713037" y="5726112"/>
            <a:chExt cx="104775" cy="139700"/>
          </a:xfrm>
        </p:grpSpPr>
        <p:sp>
          <p:nvSpPr>
            <p:cNvPr id="322" name="Ellipszis 321"/>
            <p:cNvSpPr/>
            <p:nvPr/>
          </p:nvSpPr>
          <p:spPr>
            <a:xfrm>
              <a:off x="2713037" y="5759450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25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" name="Csoportba foglalás 100"/>
          <p:cNvGrpSpPr>
            <a:grpSpLocks/>
          </p:cNvGrpSpPr>
          <p:nvPr/>
        </p:nvGrpSpPr>
        <p:grpSpPr bwMode="auto">
          <a:xfrm>
            <a:off x="3094038" y="4516438"/>
            <a:ext cx="104775" cy="139700"/>
            <a:chOff x="2713037" y="5726112"/>
            <a:chExt cx="104775" cy="139700"/>
          </a:xfrm>
        </p:grpSpPr>
        <p:sp>
          <p:nvSpPr>
            <p:cNvPr id="328" name="Ellipszis 327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23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4" name="Csoportba foglalás 112"/>
          <p:cNvGrpSpPr>
            <a:grpSpLocks/>
          </p:cNvGrpSpPr>
          <p:nvPr/>
        </p:nvGrpSpPr>
        <p:grpSpPr bwMode="auto">
          <a:xfrm>
            <a:off x="3498850" y="4068763"/>
            <a:ext cx="104775" cy="139700"/>
            <a:chOff x="2713037" y="5726112"/>
            <a:chExt cx="104775" cy="139700"/>
          </a:xfrm>
        </p:grpSpPr>
        <p:sp>
          <p:nvSpPr>
            <p:cNvPr id="334" name="Ellipszis 333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21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5" name="Csoportba foglalás 118"/>
          <p:cNvGrpSpPr>
            <a:grpSpLocks/>
          </p:cNvGrpSpPr>
          <p:nvPr/>
        </p:nvGrpSpPr>
        <p:grpSpPr bwMode="auto">
          <a:xfrm>
            <a:off x="3503613" y="4916488"/>
            <a:ext cx="104775" cy="139700"/>
            <a:chOff x="2713037" y="5726112"/>
            <a:chExt cx="104775" cy="139700"/>
          </a:xfrm>
        </p:grpSpPr>
        <p:sp>
          <p:nvSpPr>
            <p:cNvPr id="340" name="Ellipszis 339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19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6" name="Csoportba foglalás 130"/>
          <p:cNvGrpSpPr>
            <a:grpSpLocks/>
          </p:cNvGrpSpPr>
          <p:nvPr/>
        </p:nvGrpSpPr>
        <p:grpSpPr bwMode="auto">
          <a:xfrm>
            <a:off x="3911600" y="4497388"/>
            <a:ext cx="104775" cy="139700"/>
            <a:chOff x="2713037" y="5726112"/>
            <a:chExt cx="104775" cy="139700"/>
          </a:xfrm>
        </p:grpSpPr>
        <p:sp>
          <p:nvSpPr>
            <p:cNvPr id="346" name="Ellipszis 345"/>
            <p:cNvSpPr/>
            <p:nvPr/>
          </p:nvSpPr>
          <p:spPr>
            <a:xfrm>
              <a:off x="2713037" y="5759449"/>
              <a:ext cx="88900" cy="88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717" name="Szövegdoboz 90"/>
            <p:cNvSpPr txBox="1">
              <a:spLocks noChangeArrowheads="1"/>
            </p:cNvSpPr>
            <p:nvPr/>
          </p:nvSpPr>
          <p:spPr bwMode="auto">
            <a:xfrm>
              <a:off x="2717800" y="5726112"/>
              <a:ext cx="100012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90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353" name="Ellipszis 352"/>
          <p:cNvSpPr/>
          <p:nvPr/>
        </p:nvSpPr>
        <p:spPr>
          <a:xfrm>
            <a:off x="3497263" y="4456113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56" name="Ellipszis 355"/>
          <p:cNvSpPr/>
          <p:nvPr/>
        </p:nvSpPr>
        <p:spPr>
          <a:xfrm>
            <a:off x="3376613" y="4891088"/>
            <a:ext cx="46037" cy="492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57" name="Ellipszis 356"/>
          <p:cNvSpPr/>
          <p:nvPr/>
        </p:nvSpPr>
        <p:spPr>
          <a:xfrm>
            <a:off x="2609850" y="4759325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59" name="Ellipszis 358"/>
          <p:cNvSpPr/>
          <p:nvPr/>
        </p:nvSpPr>
        <p:spPr>
          <a:xfrm>
            <a:off x="3332163" y="4000500"/>
            <a:ext cx="46037" cy="492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61" name="Szövegdoboz 90"/>
          <p:cNvSpPr txBox="1">
            <a:spLocks noChangeArrowheads="1"/>
          </p:cNvSpPr>
          <p:nvPr/>
        </p:nvSpPr>
        <p:spPr bwMode="auto">
          <a:xfrm>
            <a:off x="3854450" y="5775325"/>
            <a:ext cx="10001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3" name="Szövegdoboz 90"/>
          <p:cNvSpPr txBox="1">
            <a:spLocks noChangeArrowheads="1"/>
          </p:cNvSpPr>
          <p:nvPr/>
        </p:nvSpPr>
        <p:spPr bwMode="auto">
          <a:xfrm>
            <a:off x="3995738" y="5791200"/>
            <a:ext cx="10001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4" name="Szövegdoboz 90"/>
          <p:cNvSpPr txBox="1">
            <a:spLocks noChangeArrowheads="1"/>
          </p:cNvSpPr>
          <p:nvPr/>
        </p:nvSpPr>
        <p:spPr bwMode="auto">
          <a:xfrm>
            <a:off x="4144963" y="5797550"/>
            <a:ext cx="10001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5" name="Szövegdoboz 90"/>
          <p:cNvSpPr txBox="1">
            <a:spLocks noChangeArrowheads="1"/>
          </p:cNvSpPr>
          <p:nvPr/>
        </p:nvSpPr>
        <p:spPr bwMode="auto">
          <a:xfrm>
            <a:off x="4289425" y="5792788"/>
            <a:ext cx="10001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6" name="Szövegdoboz 90"/>
          <p:cNvSpPr txBox="1">
            <a:spLocks noChangeArrowheads="1"/>
          </p:cNvSpPr>
          <p:nvPr/>
        </p:nvSpPr>
        <p:spPr bwMode="auto">
          <a:xfrm>
            <a:off x="2544763" y="5316538"/>
            <a:ext cx="1000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700">
                <a:solidFill>
                  <a:srgbClr val="000000"/>
                </a:solidFill>
              </a:rPr>
              <a:t>q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8" grpId="0" animBg="1"/>
      <p:bldP spid="249" grpId="0" animBg="1"/>
      <p:bldP spid="250" grpId="0" animBg="1"/>
      <p:bldP spid="26720" grpId="0"/>
      <p:bldP spid="26721" grpId="0"/>
      <p:bldP spid="232" grpId="0"/>
      <p:bldP spid="233" grpId="0"/>
      <p:bldP spid="234" grpId="0"/>
      <p:bldP spid="235" grpId="0"/>
      <p:bldP spid="237" grpId="0"/>
      <p:bldP spid="238" grpId="0"/>
      <p:bldP spid="247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4" grpId="0" animBg="1"/>
      <p:bldP spid="353" grpId="0" animBg="1"/>
      <p:bldP spid="356" grpId="0" animBg="1"/>
      <p:bldP spid="357" grpId="0" animBg="1"/>
      <p:bldP spid="359" grpId="0" animBg="1"/>
      <p:bldP spid="361" grpId="0"/>
      <p:bldP spid="363" grpId="0"/>
      <p:bldP spid="364" grpId="0"/>
      <p:bldP spid="365" grpId="0"/>
      <p:bldP spid="3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93113" cy="4910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Jelképi jelölés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p típusú szennyezett oldal – anód – háromszög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n típusú szennyezett oldal – katód – vonal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2867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AC3D6-0705-4136-821D-6EFFFCF77BA4}" type="slidenum">
              <a:rPr lang="hu-HU"/>
              <a:pPr>
                <a:defRPr/>
              </a:pPr>
              <a:t>23</a:t>
            </a:fld>
            <a:endParaRPr lang="hu-HU"/>
          </a:p>
        </p:txBody>
      </p:sp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2625725"/>
            <a:ext cx="43307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Szövegdoboz 7"/>
          <p:cNvSpPr txBox="1">
            <a:spLocks noChangeArrowheads="1"/>
          </p:cNvSpPr>
          <p:nvPr/>
        </p:nvSpPr>
        <p:spPr bwMode="auto">
          <a:xfrm>
            <a:off x="1104900" y="3871913"/>
            <a:ext cx="1014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Anód</a:t>
            </a:r>
          </a:p>
          <a:p>
            <a:r>
              <a:rPr lang="hu-HU">
                <a:solidFill>
                  <a:srgbClr val="000000"/>
                </a:solidFill>
              </a:rPr>
              <a:t>p-típusú</a:t>
            </a:r>
          </a:p>
        </p:txBody>
      </p:sp>
      <p:sp>
        <p:nvSpPr>
          <p:cNvPr id="28680" name="Szövegdoboz 8"/>
          <p:cNvSpPr txBox="1">
            <a:spLocks noChangeArrowheads="1"/>
          </p:cNvSpPr>
          <p:nvPr/>
        </p:nvSpPr>
        <p:spPr bwMode="auto">
          <a:xfrm>
            <a:off x="3937000" y="3921125"/>
            <a:ext cx="1014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Katód</a:t>
            </a:r>
          </a:p>
          <a:p>
            <a:r>
              <a:rPr lang="hu-HU">
                <a:solidFill>
                  <a:srgbClr val="000000"/>
                </a:solidFill>
              </a:rPr>
              <a:t>n-típusú</a:t>
            </a:r>
          </a:p>
        </p:txBody>
      </p:sp>
      <p:pic>
        <p:nvPicPr>
          <p:cNvPr id="11" name="Kép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925" y="3592513"/>
            <a:ext cx="1155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6725" y="3613150"/>
            <a:ext cx="94456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6013" y="5000625"/>
            <a:ext cx="1112837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Kép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9450" y="5049838"/>
            <a:ext cx="14620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3263" y="3656013"/>
            <a:ext cx="8715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8013" y="1631950"/>
            <a:ext cx="3048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93113" cy="4910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Előfeszítés nélkül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 iontöltések által létrehozott diffúziós potenciál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Fékezi a diffúziós áramot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Gyorsítja a </a:t>
            </a:r>
            <a:r>
              <a:rPr lang="hu-HU" sz="1200" dirty="0" err="1" smtClean="0">
                <a:solidFill>
                  <a:srgbClr val="FFFF99"/>
                </a:solidFill>
              </a:rPr>
              <a:t>drift</a:t>
            </a:r>
            <a:r>
              <a:rPr lang="hu-HU" sz="1200" dirty="0" smtClean="0">
                <a:solidFill>
                  <a:srgbClr val="FFFF99"/>
                </a:solidFill>
              </a:rPr>
              <a:t> áramot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</a:t>
            </a:r>
            <a:r>
              <a:rPr lang="hu-HU" sz="1400" dirty="0" err="1" smtClean="0"/>
              <a:t>drift</a:t>
            </a:r>
            <a:r>
              <a:rPr lang="hu-HU" sz="1400" dirty="0" smtClean="0"/>
              <a:t> áram és diffúziós áram megegyezik, egyensúlyt tart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sz="1800" dirty="0" err="1" smtClean="0">
                <a:solidFill>
                  <a:srgbClr val="FFFF99"/>
                </a:solidFill>
              </a:rPr>
              <a:t>Záróirányú</a:t>
            </a:r>
            <a:r>
              <a:rPr lang="hu-HU" sz="1800" dirty="0" smtClean="0">
                <a:solidFill>
                  <a:srgbClr val="FFFF99"/>
                </a:solidFill>
              </a:rPr>
              <a:t> előfeszítés – U &lt; 0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</a:t>
            </a:r>
            <a:r>
              <a:rPr lang="hu-HU" sz="1400" dirty="0" err="1" smtClean="0"/>
              <a:t>p-rétegre</a:t>
            </a:r>
            <a:r>
              <a:rPr lang="hu-HU" sz="1400" dirty="0" smtClean="0"/>
              <a:t> negatív az </a:t>
            </a:r>
            <a:r>
              <a:rPr lang="hu-HU" sz="1400" dirty="0" err="1" smtClean="0"/>
              <a:t>n-rétegre</a:t>
            </a:r>
            <a:r>
              <a:rPr lang="hu-HU" sz="1400" dirty="0" smtClean="0"/>
              <a:t> pozitív feszültséget kapcsolunk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</a:t>
            </a:r>
            <a:r>
              <a:rPr lang="hu-HU" sz="1200" dirty="0" err="1" smtClean="0">
                <a:solidFill>
                  <a:srgbClr val="FFFF99"/>
                </a:solidFill>
              </a:rPr>
              <a:t>p-rétegre</a:t>
            </a:r>
            <a:r>
              <a:rPr lang="hu-HU" sz="1200" dirty="0" smtClean="0">
                <a:solidFill>
                  <a:srgbClr val="FFFF99"/>
                </a:solidFill>
              </a:rPr>
              <a:t> kapcsolt negatív potenciál növeli a negatív ionréteg töltését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</a:t>
            </a:r>
            <a:r>
              <a:rPr lang="hu-HU" sz="1200" dirty="0" err="1" smtClean="0">
                <a:solidFill>
                  <a:srgbClr val="FFFF99"/>
                </a:solidFill>
              </a:rPr>
              <a:t>n-rétegre</a:t>
            </a:r>
            <a:r>
              <a:rPr lang="hu-HU" sz="1200" dirty="0" smtClean="0">
                <a:solidFill>
                  <a:srgbClr val="FFFF99"/>
                </a:solidFill>
              </a:rPr>
              <a:t> kapcsolt pozitív potenciál növeli a pozitív ionréteg töltését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Növekszik a potenciálfal – ezzel együtt  a kiürített réteg vastagsága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diffúziós áram ezért lecsökken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smtClean="0">
                <a:solidFill>
                  <a:srgbClr val="FFFF99"/>
                </a:solidFill>
              </a:rPr>
              <a:t>Elegendően nagy </a:t>
            </a:r>
            <a:r>
              <a:rPr lang="hu-HU" sz="1200" dirty="0" smtClean="0">
                <a:solidFill>
                  <a:srgbClr val="FFFF99"/>
                </a:solidFill>
              </a:rPr>
              <a:t>negatív előfeszítésnél gyakorlatilag meg is szűnik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</a:t>
            </a:r>
            <a:r>
              <a:rPr lang="hu-HU" sz="1400" dirty="0" err="1" smtClean="0"/>
              <a:t>drift</a:t>
            </a:r>
            <a:r>
              <a:rPr lang="hu-HU" sz="1400" dirty="0" smtClean="0"/>
              <a:t> áram nem változik – az előfeszítéstől független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kisebbségi töltéshordozók keletkezése nem függ az előfeszítéstől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összes újonnan keletkező kisebbségi töltéshordozó átsodródik az ellentétes töltésű oldalra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kétféle áram már nem egyenlíti ki egymást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</a:t>
            </a:r>
            <a:r>
              <a:rPr lang="hu-HU" sz="1200" dirty="0" err="1" smtClean="0">
                <a:solidFill>
                  <a:srgbClr val="FFFF99"/>
                </a:solidFill>
              </a:rPr>
              <a:t>záróirányú</a:t>
            </a:r>
            <a:r>
              <a:rPr lang="hu-HU" sz="1200" dirty="0" smtClean="0">
                <a:solidFill>
                  <a:srgbClr val="FFFF99"/>
                </a:solidFill>
              </a:rPr>
              <a:t> előfeszítés növelésével az eredő áram az </a:t>
            </a:r>
            <a:r>
              <a:rPr lang="hu-HU" sz="1200" dirty="0" smtClean="0"/>
              <a:t>-I</a:t>
            </a:r>
            <a:r>
              <a:rPr lang="hu-HU" sz="1200" baseline="-25000" dirty="0" smtClean="0"/>
              <a:t>0</a:t>
            </a:r>
            <a:r>
              <a:rPr lang="hu-HU" sz="1200" dirty="0" smtClean="0"/>
              <a:t> </a:t>
            </a:r>
            <a:r>
              <a:rPr lang="hu-HU" sz="1200" dirty="0" err="1" smtClean="0">
                <a:solidFill>
                  <a:srgbClr val="FFFF99"/>
                </a:solidFill>
              </a:rPr>
              <a:t>drift</a:t>
            </a:r>
            <a:r>
              <a:rPr lang="hu-HU" sz="1200" dirty="0" smtClean="0">
                <a:solidFill>
                  <a:srgbClr val="FFFF99"/>
                </a:solidFill>
              </a:rPr>
              <a:t> áramhoz közelít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</a:t>
            </a:r>
            <a:r>
              <a:rPr lang="hu-HU" sz="1200" dirty="0" err="1" smtClean="0">
                <a:solidFill>
                  <a:srgbClr val="FFFF99"/>
                </a:solidFill>
              </a:rPr>
              <a:t>drift</a:t>
            </a:r>
            <a:r>
              <a:rPr lang="hu-HU" sz="1200" dirty="0" smtClean="0">
                <a:solidFill>
                  <a:srgbClr val="FFFF99"/>
                </a:solidFill>
              </a:rPr>
              <a:t> áram </a:t>
            </a:r>
            <a:r>
              <a:rPr lang="hu-HU" sz="1200" dirty="0" err="1" smtClean="0">
                <a:solidFill>
                  <a:srgbClr val="FFFF99"/>
                </a:solidFill>
              </a:rPr>
              <a:t>Ge</a:t>
            </a:r>
            <a:r>
              <a:rPr lang="hu-HU" sz="1200" dirty="0" smtClean="0">
                <a:solidFill>
                  <a:srgbClr val="FFFF99"/>
                </a:solidFill>
              </a:rPr>
              <a:t> alapú diódánál </a:t>
            </a:r>
            <a:r>
              <a:rPr lang="hu-HU" sz="1200" dirty="0" smtClean="0">
                <a:solidFill>
                  <a:srgbClr val="FFFF99"/>
                </a:solidFill>
                <a:latin typeface="Symbol" pitchFamily="18" charset="2"/>
              </a:rPr>
              <a:t>m</a:t>
            </a:r>
            <a:r>
              <a:rPr lang="hu-HU" sz="1200" dirty="0" smtClean="0">
                <a:solidFill>
                  <a:srgbClr val="FFFF99"/>
                </a:solidFill>
              </a:rPr>
              <a:t>A nagyságrendű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err="1" smtClean="0">
                <a:solidFill>
                  <a:srgbClr val="FFFF99"/>
                </a:solidFill>
              </a:rPr>
              <a:t>Si</a:t>
            </a:r>
            <a:r>
              <a:rPr lang="hu-HU" sz="1200" dirty="0" smtClean="0">
                <a:solidFill>
                  <a:srgbClr val="FFFF99"/>
                </a:solidFill>
              </a:rPr>
              <a:t> alapúnál </a:t>
            </a:r>
            <a:r>
              <a:rPr lang="hu-HU" sz="1200" dirty="0" err="1" smtClean="0">
                <a:solidFill>
                  <a:srgbClr val="FFFF99"/>
                </a:solidFill>
              </a:rPr>
              <a:t>pA</a:t>
            </a:r>
            <a:r>
              <a:rPr lang="hu-HU" sz="1200" dirty="0" smtClean="0">
                <a:solidFill>
                  <a:srgbClr val="FFFF99"/>
                </a:solidFill>
              </a:rPr>
              <a:t> nagyságrendű – elhanyagolható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err="1" smtClean="0"/>
              <a:t>Záróirányban</a:t>
            </a:r>
            <a:r>
              <a:rPr lang="hu-HU" sz="1100" dirty="0" smtClean="0"/>
              <a:t> előfeszített </a:t>
            </a:r>
            <a:r>
              <a:rPr lang="hu-HU" sz="1100" dirty="0" err="1" smtClean="0"/>
              <a:t>Si</a:t>
            </a:r>
            <a:r>
              <a:rPr lang="hu-HU" sz="1100" dirty="0" smtClean="0"/>
              <a:t> dióda gyakorlatilag nem vezet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400" dirty="0" smtClean="0">
                <a:hlinkClick r:id="rId3"/>
              </a:rPr>
              <a:t>Animáció</a:t>
            </a:r>
            <a:endParaRPr lang="hu-HU" sz="1400" dirty="0" smtClean="0"/>
          </a:p>
        </p:txBody>
      </p:sp>
      <p:sp>
        <p:nvSpPr>
          <p:cNvPr id="2970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F486-430A-4749-ADC1-DAB54A554631}" type="slidenum">
              <a:rPr lang="hu-HU"/>
              <a:pPr>
                <a:defRPr/>
              </a:pPr>
              <a:t>24</a:t>
            </a:fld>
            <a:endParaRPr lang="hu-HU"/>
          </a:p>
        </p:txBody>
      </p:sp>
      <p:pic>
        <p:nvPicPr>
          <p:cNvPr id="29703" name="Picture 7" descr="H:\BMF\Elektronika\Előadások\2. Félvezetők\03-SD_Revers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5613" y="1503363"/>
            <a:ext cx="2047875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90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90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6165850" cy="4910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err="1" smtClean="0">
                <a:solidFill>
                  <a:srgbClr val="FFFF99"/>
                </a:solidFill>
              </a:rPr>
              <a:t>Záróirányú</a:t>
            </a:r>
            <a:r>
              <a:rPr lang="hu-HU" sz="1800" dirty="0" smtClean="0">
                <a:solidFill>
                  <a:srgbClr val="FFFF99"/>
                </a:solidFill>
              </a:rPr>
              <a:t> előfeszítés – U &lt; 0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Elegendően nagy </a:t>
            </a:r>
            <a:r>
              <a:rPr lang="hu-HU" sz="1400" dirty="0" err="1" smtClean="0"/>
              <a:t>záróirányú</a:t>
            </a:r>
            <a:r>
              <a:rPr lang="hu-HU" sz="1400" dirty="0" smtClean="0"/>
              <a:t> előfeszítés esetén az áram </a:t>
            </a:r>
            <a:r>
              <a:rPr lang="hu-HU" sz="1400" dirty="0" smtClean="0">
                <a:solidFill>
                  <a:srgbClr val="FFFF99"/>
                </a:solidFill>
              </a:rPr>
              <a:t>I = - I</a:t>
            </a:r>
            <a:r>
              <a:rPr lang="hu-HU" sz="1400" baseline="-25000" dirty="0" smtClean="0">
                <a:solidFill>
                  <a:srgbClr val="FFFF99"/>
                </a:solidFill>
              </a:rPr>
              <a:t>0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Feszültségtől függetlenül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Egy bizonyos </a:t>
            </a:r>
            <a:r>
              <a:rPr lang="hu-HU" sz="1400" dirty="0" err="1" smtClean="0"/>
              <a:t>záróirányú</a:t>
            </a:r>
            <a:r>
              <a:rPr lang="hu-HU" sz="1400" dirty="0" smtClean="0"/>
              <a:t> határfeszültségnél a </a:t>
            </a:r>
            <a:r>
              <a:rPr lang="hu-HU" sz="1400" dirty="0" err="1" smtClean="0"/>
              <a:t>záróirányú</a:t>
            </a:r>
            <a:r>
              <a:rPr lang="hu-HU" sz="1400" dirty="0" smtClean="0"/>
              <a:t> áram hirtelen megnövekszik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Diódatípustól függő feszültség érték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Letörési feszültség – </a:t>
            </a:r>
            <a:r>
              <a:rPr lang="hu-HU" sz="1200" dirty="0" err="1" smtClean="0">
                <a:solidFill>
                  <a:srgbClr val="FFFF99"/>
                </a:solidFill>
              </a:rPr>
              <a:t>Zéner</a:t>
            </a:r>
            <a:r>
              <a:rPr lang="hu-HU" sz="1200" dirty="0" smtClean="0">
                <a:solidFill>
                  <a:srgbClr val="FFFF99"/>
                </a:solidFill>
              </a:rPr>
              <a:t> </a:t>
            </a:r>
            <a:r>
              <a:rPr lang="hu-HU" sz="1200" dirty="0" err="1" smtClean="0">
                <a:solidFill>
                  <a:srgbClr val="FFFF99"/>
                </a:solidFill>
              </a:rPr>
              <a:t>feszültség</a:t>
            </a: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nagy áram miatt a dióda tönkre mehet: P = </a:t>
            </a:r>
            <a:r>
              <a:rPr lang="hu-HU" sz="1200" dirty="0" err="1" smtClean="0">
                <a:solidFill>
                  <a:srgbClr val="FFFF99"/>
                </a:solidFill>
              </a:rPr>
              <a:t>U</a:t>
            </a:r>
            <a:r>
              <a:rPr lang="hu-HU" sz="1200" baseline="-25000" dirty="0" err="1" smtClean="0">
                <a:solidFill>
                  <a:srgbClr val="FFFF99"/>
                </a:solidFill>
              </a:rPr>
              <a:t>z</a:t>
            </a:r>
            <a:r>
              <a:rPr lang="hu-HU" sz="1200" dirty="0" smtClean="0">
                <a:solidFill>
                  <a:srgbClr val="FFFF99"/>
                </a:solidFill>
              </a:rPr>
              <a:t>·I</a:t>
            </a:r>
            <a:endParaRPr lang="hu-HU" sz="1200" baseline="-25000" dirty="0" smtClean="0">
              <a:solidFill>
                <a:srgbClr val="FFFF99"/>
              </a:solidFill>
            </a:endParaRPr>
          </a:p>
        </p:txBody>
      </p:sp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5255F-E780-4B1A-AD56-D929FE2985A4}" type="slidenum">
              <a:rPr lang="hu-HU"/>
              <a:pPr>
                <a:defRPr/>
              </a:pPr>
              <a:t>25</a:t>
            </a:fld>
            <a:endParaRPr lang="hu-HU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419100" y="3059113"/>
            <a:ext cx="484505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Erősen szennyezett félvezetőnél – néhány voltos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zárófeszültségnél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igen vékony kiürített rétegben létrejövő nagy térerősség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„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téremissziót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” idéz elő - leszakítja a félvezető atomok vegyérték elektronjait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Hirtelen megnő a töltéshordozók száma – ezzel az áram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Kevésbé szennyezett félvezetőnél – nagyobb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zárófeszültségnél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nagy térerősség miatt a töltéshordozók igen nagy sebességgel mozognak (nagy az energiájuk)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„lavinaeffektus” – az atomokkal ütközve képesek újabb töltéshordozó párokat létrehozni, kiszakítani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záróirányú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áram hirtelen megnő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Hasznos is lehet -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zéner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dióda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Pontos letörési feszültséget állítanak be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407025" y="3736975"/>
            <a:ext cx="3402013" cy="2527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8680" name="AutoShape 2"/>
          <p:cNvCxnSpPr>
            <a:cxnSpLocks noChangeShapeType="1"/>
          </p:cNvCxnSpPr>
          <p:nvPr/>
        </p:nvCxnSpPr>
        <p:spPr bwMode="auto">
          <a:xfrm>
            <a:off x="6737350" y="4425950"/>
            <a:ext cx="1908175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8681" name="Text Box 3"/>
          <p:cNvSpPr txBox="1">
            <a:spLocks noChangeArrowheads="1"/>
          </p:cNvSpPr>
          <p:nvPr/>
        </p:nvSpPr>
        <p:spPr bwMode="auto">
          <a:xfrm>
            <a:off x="7656513" y="3797300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I [A]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82" name="Text Box 4"/>
          <p:cNvSpPr txBox="1">
            <a:spLocks noChangeArrowheads="1"/>
          </p:cNvSpPr>
          <p:nvPr/>
        </p:nvSpPr>
        <p:spPr bwMode="auto">
          <a:xfrm>
            <a:off x="8277225" y="4094163"/>
            <a:ext cx="6715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U [V]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8683" name="AutoShape 5"/>
          <p:cNvCxnSpPr>
            <a:cxnSpLocks noChangeShapeType="1"/>
          </p:cNvCxnSpPr>
          <p:nvPr/>
        </p:nvCxnSpPr>
        <p:spPr bwMode="auto">
          <a:xfrm flipV="1">
            <a:off x="8189913" y="3943350"/>
            <a:ext cx="0" cy="2016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684" name="AutoShape 2"/>
          <p:cNvCxnSpPr>
            <a:cxnSpLocks noChangeShapeType="1"/>
          </p:cNvCxnSpPr>
          <p:nvPr/>
        </p:nvCxnSpPr>
        <p:spPr bwMode="auto">
          <a:xfrm>
            <a:off x="6243638" y="4424363"/>
            <a:ext cx="466725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28685" name="AutoShape 2"/>
          <p:cNvCxnSpPr>
            <a:cxnSpLocks noChangeShapeType="1"/>
          </p:cNvCxnSpPr>
          <p:nvPr/>
        </p:nvCxnSpPr>
        <p:spPr bwMode="auto">
          <a:xfrm>
            <a:off x="5702300" y="4427538"/>
            <a:ext cx="468313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686" name="AutoShape 2"/>
          <p:cNvCxnSpPr>
            <a:cxnSpLocks noChangeShapeType="1"/>
          </p:cNvCxnSpPr>
          <p:nvPr/>
        </p:nvCxnSpPr>
        <p:spPr bwMode="auto">
          <a:xfrm>
            <a:off x="6237288" y="4568825"/>
            <a:ext cx="468312" cy="1588"/>
          </a:xfrm>
          <a:prstGeom prst="straightConnector1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23" name="Szabadkézi sokszög 22"/>
          <p:cNvSpPr/>
          <p:nvPr/>
        </p:nvSpPr>
        <p:spPr>
          <a:xfrm>
            <a:off x="6043613" y="4567238"/>
            <a:ext cx="125412" cy="738187"/>
          </a:xfrm>
          <a:custGeom>
            <a:avLst/>
            <a:gdLst>
              <a:gd name="connsiteX0" fmla="*/ 126749 w 126749"/>
              <a:gd name="connsiteY0" fmla="*/ 0 h 737858"/>
              <a:gd name="connsiteX1" fmla="*/ 45268 w 126749"/>
              <a:gd name="connsiteY1" fmla="*/ 126749 h 737858"/>
              <a:gd name="connsiteX2" fmla="*/ 0 w 126749"/>
              <a:gd name="connsiteY2" fmla="*/ 737858 h 7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749" h="737858">
                <a:moveTo>
                  <a:pt x="126749" y="0"/>
                </a:moveTo>
                <a:cubicBezTo>
                  <a:pt x="96571" y="1886"/>
                  <a:pt x="66393" y="3773"/>
                  <a:pt x="45268" y="126749"/>
                </a:cubicBezTo>
                <a:cubicBezTo>
                  <a:pt x="24143" y="249725"/>
                  <a:pt x="12071" y="493791"/>
                  <a:pt x="0" y="737858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688" name="Text Box 3"/>
          <p:cNvSpPr txBox="1">
            <a:spLocks noChangeArrowheads="1"/>
          </p:cNvSpPr>
          <p:nvPr/>
        </p:nvSpPr>
        <p:spPr bwMode="auto">
          <a:xfrm>
            <a:off x="8180388" y="4440238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 - I</a:t>
            </a:r>
            <a:r>
              <a:rPr lang="hu-HU" sz="1200" baseline="-250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8689" name="AutoShape 2"/>
          <p:cNvCxnSpPr>
            <a:cxnSpLocks noChangeShapeType="1"/>
          </p:cNvCxnSpPr>
          <p:nvPr/>
        </p:nvCxnSpPr>
        <p:spPr bwMode="auto">
          <a:xfrm>
            <a:off x="6726238" y="4570413"/>
            <a:ext cx="1476375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28691" name="AutoShape 2"/>
          <p:cNvCxnSpPr>
            <a:cxnSpLocks noChangeShapeType="1"/>
          </p:cNvCxnSpPr>
          <p:nvPr/>
        </p:nvCxnSpPr>
        <p:spPr bwMode="auto">
          <a:xfrm rot="-5400000">
            <a:off x="5988844" y="4501356"/>
            <a:ext cx="2159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28692" name="Text Box 3"/>
          <p:cNvSpPr txBox="1">
            <a:spLocks noChangeArrowheads="1"/>
          </p:cNvSpPr>
          <p:nvPr/>
        </p:nvSpPr>
        <p:spPr bwMode="auto">
          <a:xfrm>
            <a:off x="5946775" y="4167188"/>
            <a:ext cx="3079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200" baseline="-25000">
                <a:solidFill>
                  <a:srgbClr val="000000"/>
                </a:solidFill>
                <a:latin typeface="Calibri" pitchFamily="34" charset="0"/>
              </a:rPr>
              <a:t>Z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93" name="Text Box 3"/>
          <p:cNvSpPr txBox="1">
            <a:spLocks noChangeArrowheads="1"/>
          </p:cNvSpPr>
          <p:nvPr/>
        </p:nvSpPr>
        <p:spPr bwMode="auto">
          <a:xfrm>
            <a:off x="6300788" y="5040313"/>
            <a:ext cx="150336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Aft>
                <a:spcPts val="1000"/>
              </a:spcAft>
            </a:pPr>
            <a:r>
              <a:rPr lang="hu-HU" sz="1100">
                <a:solidFill>
                  <a:srgbClr val="000000"/>
                </a:solidFill>
                <a:latin typeface="Calibri" pitchFamily="34" charset="0"/>
              </a:rPr>
              <a:t> Ge: I</a:t>
            </a:r>
            <a:r>
              <a:rPr lang="hu-HU" sz="1100" baseline="-2500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hu-HU" sz="1100">
                <a:solidFill>
                  <a:srgbClr val="000000"/>
                </a:solidFill>
                <a:latin typeface="Calibri" pitchFamily="34" charset="0"/>
              </a:rPr>
              <a:t> ≈ 0,1 … 10mA</a:t>
            </a:r>
          </a:p>
          <a:p>
            <a:pPr>
              <a:spcAft>
                <a:spcPts val="1000"/>
              </a:spcAft>
            </a:pPr>
            <a:r>
              <a:rPr lang="hu-HU" sz="1100">
                <a:solidFill>
                  <a:srgbClr val="000000"/>
                </a:solidFill>
                <a:latin typeface="Calibri" pitchFamily="34" charset="0"/>
              </a:rPr>
              <a:t>   Si: I</a:t>
            </a:r>
            <a:r>
              <a:rPr lang="hu-HU" sz="1100" baseline="-2500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hu-HU" sz="1100">
                <a:solidFill>
                  <a:srgbClr val="000000"/>
                </a:solidFill>
                <a:latin typeface="Calibri" pitchFamily="34" charset="0"/>
              </a:rPr>
              <a:t> ≈ 1pA … 100nA  </a:t>
            </a:r>
            <a:endParaRPr lang="hu-HU" sz="3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Szabadkézi sokszög 23"/>
          <p:cNvSpPr/>
          <p:nvPr/>
        </p:nvSpPr>
        <p:spPr>
          <a:xfrm>
            <a:off x="6748463" y="4424363"/>
            <a:ext cx="1435100" cy="152400"/>
          </a:xfrm>
          <a:custGeom>
            <a:avLst/>
            <a:gdLst>
              <a:gd name="connsiteX0" fmla="*/ 1434974 w 1461379"/>
              <a:gd name="connsiteY0" fmla="*/ 0 h 159944"/>
              <a:gd name="connsiteX1" fmla="*/ 1222217 w 1461379"/>
              <a:gd name="connsiteY1" fmla="*/ 135802 h 159944"/>
              <a:gd name="connsiteX2" fmla="*/ 0 w 1461379"/>
              <a:gd name="connsiteY2" fmla="*/ 144855 h 159944"/>
              <a:gd name="connsiteX0" fmla="*/ 1434974 w 1461379"/>
              <a:gd name="connsiteY0" fmla="*/ 0 h 159944"/>
              <a:gd name="connsiteX1" fmla="*/ 1222217 w 1461379"/>
              <a:gd name="connsiteY1" fmla="*/ 135802 h 159944"/>
              <a:gd name="connsiteX2" fmla="*/ 0 w 1461379"/>
              <a:gd name="connsiteY2" fmla="*/ 144855 h 159944"/>
              <a:gd name="connsiteX0" fmla="*/ 1434974 w 1461379"/>
              <a:gd name="connsiteY0" fmla="*/ 0 h 159944"/>
              <a:gd name="connsiteX1" fmla="*/ 1222217 w 1461379"/>
              <a:gd name="connsiteY1" fmla="*/ 135802 h 159944"/>
              <a:gd name="connsiteX2" fmla="*/ 0 w 1461379"/>
              <a:gd name="connsiteY2" fmla="*/ 144855 h 159944"/>
              <a:gd name="connsiteX0" fmla="*/ 1434974 w 1461379"/>
              <a:gd name="connsiteY0" fmla="*/ 0 h 152399"/>
              <a:gd name="connsiteX1" fmla="*/ 1222217 w 1461379"/>
              <a:gd name="connsiteY1" fmla="*/ 135802 h 152399"/>
              <a:gd name="connsiteX2" fmla="*/ 0 w 1461379"/>
              <a:gd name="connsiteY2" fmla="*/ 144855 h 152399"/>
              <a:gd name="connsiteX0" fmla="*/ 1434974 w 1461379"/>
              <a:gd name="connsiteY0" fmla="*/ 0 h 152399"/>
              <a:gd name="connsiteX1" fmla="*/ 1222217 w 1461379"/>
              <a:gd name="connsiteY1" fmla="*/ 135802 h 152399"/>
              <a:gd name="connsiteX2" fmla="*/ 0 w 1461379"/>
              <a:gd name="connsiteY2" fmla="*/ 144855 h 152399"/>
              <a:gd name="connsiteX0" fmla="*/ 1434974 w 1461379"/>
              <a:gd name="connsiteY0" fmla="*/ 0 h 152399"/>
              <a:gd name="connsiteX1" fmla="*/ 1222217 w 1461379"/>
              <a:gd name="connsiteY1" fmla="*/ 135802 h 152399"/>
              <a:gd name="connsiteX2" fmla="*/ 0 w 1461379"/>
              <a:gd name="connsiteY2" fmla="*/ 144855 h 152399"/>
              <a:gd name="connsiteX0" fmla="*/ 1434974 w 1434974"/>
              <a:gd name="connsiteY0" fmla="*/ 0 h 152399"/>
              <a:gd name="connsiteX1" fmla="*/ 1222217 w 1434974"/>
              <a:gd name="connsiteY1" fmla="*/ 135802 h 152399"/>
              <a:gd name="connsiteX2" fmla="*/ 0 w 1434974"/>
              <a:gd name="connsiteY2" fmla="*/ 144855 h 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974" h="152399">
                <a:moveTo>
                  <a:pt x="1434974" y="0"/>
                </a:moveTo>
                <a:cubicBezTo>
                  <a:pt x="1410347" y="61438"/>
                  <a:pt x="1326102" y="122879"/>
                  <a:pt x="1222217" y="135802"/>
                </a:cubicBezTo>
                <a:cubicBezTo>
                  <a:pt x="711451" y="150891"/>
                  <a:pt x="491527" y="152399"/>
                  <a:pt x="0" y="144855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0742" name="Picture 7" descr="H:\BMF\Elektronika\Előadások\2. Félvezetők\03-SD_Revers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5613" y="1503363"/>
            <a:ext cx="2047875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681" grpId="0"/>
      <p:bldP spid="28682" grpId="0"/>
      <p:bldP spid="28688" grpId="0"/>
      <p:bldP spid="28692" grpId="0"/>
      <p:bldP spid="286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5864225" cy="177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Nyitóirányú előfeszítés – U &gt; 0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</a:t>
            </a:r>
            <a:r>
              <a:rPr lang="hu-HU" sz="1400" dirty="0" err="1" smtClean="0"/>
              <a:t>p-rétegre</a:t>
            </a:r>
            <a:r>
              <a:rPr lang="hu-HU" sz="1400" dirty="0" smtClean="0"/>
              <a:t> </a:t>
            </a:r>
            <a:r>
              <a:rPr lang="hu-HU" sz="1400" dirty="0" err="1" smtClean="0"/>
              <a:t>a</a:t>
            </a:r>
            <a:r>
              <a:rPr lang="hu-HU" sz="1400" dirty="0" smtClean="0"/>
              <a:t> pozitív az </a:t>
            </a:r>
            <a:r>
              <a:rPr lang="hu-HU" sz="1400" dirty="0" err="1" smtClean="0"/>
              <a:t>n-rétegre</a:t>
            </a:r>
            <a:r>
              <a:rPr lang="hu-HU" sz="1400" dirty="0" smtClean="0"/>
              <a:t> a negatív polaritású kapocs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</a:t>
            </a:r>
            <a:r>
              <a:rPr lang="hu-HU" sz="1200" dirty="0" err="1" smtClean="0">
                <a:solidFill>
                  <a:srgbClr val="FFFF99"/>
                </a:solidFill>
              </a:rPr>
              <a:t>p-rétegre</a:t>
            </a:r>
            <a:r>
              <a:rPr lang="hu-HU" sz="1200" dirty="0" smtClean="0">
                <a:solidFill>
                  <a:srgbClr val="FFFF99"/>
                </a:solidFill>
              </a:rPr>
              <a:t> kapcsolt pozitív potenciál csökkenti a negatív ionréteg töltését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</a:t>
            </a:r>
            <a:r>
              <a:rPr lang="hu-HU" sz="1200" dirty="0" err="1" smtClean="0">
                <a:solidFill>
                  <a:srgbClr val="FFFF99"/>
                </a:solidFill>
              </a:rPr>
              <a:t>n-rétegre</a:t>
            </a:r>
            <a:r>
              <a:rPr lang="hu-HU" sz="1200" dirty="0" smtClean="0">
                <a:solidFill>
                  <a:srgbClr val="FFFF99"/>
                </a:solidFill>
              </a:rPr>
              <a:t> kapcsolt negatív potenciál csökkenti a pozitív ionréteg töltését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Csökken a potenciálfal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Ezzel együtt csökken a kiürített réteg vastagsága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3174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851F-37D1-492A-B732-44931B0B61AD}" type="slidenum">
              <a:rPr lang="hu-HU"/>
              <a:pPr>
                <a:defRPr/>
              </a:pPr>
              <a:t>26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057900" y="3657600"/>
            <a:ext cx="2879725" cy="2527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1752" name="AutoShape 2"/>
          <p:cNvCxnSpPr>
            <a:cxnSpLocks noChangeShapeType="1"/>
          </p:cNvCxnSpPr>
          <p:nvPr/>
        </p:nvCxnSpPr>
        <p:spPr bwMode="auto">
          <a:xfrm>
            <a:off x="6300788" y="5732463"/>
            <a:ext cx="1908175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1753" name="Text Box 3"/>
          <p:cNvSpPr txBox="1">
            <a:spLocks noChangeArrowheads="1"/>
          </p:cNvSpPr>
          <p:nvPr/>
        </p:nvSpPr>
        <p:spPr bwMode="auto">
          <a:xfrm>
            <a:off x="6459538" y="3683000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I [A]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4" name="Text Box 4"/>
          <p:cNvSpPr txBox="1">
            <a:spLocks noChangeArrowheads="1"/>
          </p:cNvSpPr>
          <p:nvPr/>
        </p:nvSpPr>
        <p:spPr bwMode="auto">
          <a:xfrm>
            <a:off x="8053388" y="5462588"/>
            <a:ext cx="6715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U [V]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1755" name="AutoShape 5"/>
          <p:cNvCxnSpPr>
            <a:cxnSpLocks noChangeShapeType="1"/>
          </p:cNvCxnSpPr>
          <p:nvPr/>
        </p:nvCxnSpPr>
        <p:spPr bwMode="auto">
          <a:xfrm flipV="1">
            <a:off x="6496050" y="3800475"/>
            <a:ext cx="0" cy="2016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1756" name="Text Box 3"/>
          <p:cNvSpPr txBox="1">
            <a:spLocks noChangeArrowheads="1"/>
          </p:cNvSpPr>
          <p:nvPr/>
        </p:nvSpPr>
        <p:spPr bwMode="auto">
          <a:xfrm>
            <a:off x="6956425" y="5716588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200" baseline="-25000">
                <a:solidFill>
                  <a:srgbClr val="000000"/>
                </a:solidFill>
                <a:latin typeface="Calibri" pitchFamily="34" charset="0"/>
              </a:rPr>
              <a:t>diff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1757" name="AutoShape 2"/>
          <p:cNvCxnSpPr>
            <a:cxnSpLocks noChangeShapeType="1"/>
          </p:cNvCxnSpPr>
          <p:nvPr/>
        </p:nvCxnSpPr>
        <p:spPr bwMode="auto">
          <a:xfrm rot="5400000">
            <a:off x="7000875" y="5672138"/>
            <a:ext cx="177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31758" name="Text Box 3"/>
          <p:cNvSpPr txBox="1">
            <a:spLocks noChangeArrowheads="1"/>
          </p:cNvSpPr>
          <p:nvPr/>
        </p:nvSpPr>
        <p:spPr bwMode="auto">
          <a:xfrm>
            <a:off x="7678738" y="4627563"/>
            <a:ext cx="106838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Aft>
                <a:spcPts val="1000"/>
              </a:spcAft>
            </a:pPr>
            <a:r>
              <a:rPr lang="hu-HU" sz="1100">
                <a:solidFill>
                  <a:srgbClr val="000000"/>
                </a:solidFill>
                <a:latin typeface="Calibri" pitchFamily="34" charset="0"/>
              </a:rPr>
              <a:t> Ge: U</a:t>
            </a:r>
            <a:r>
              <a:rPr lang="hu-HU" sz="1100" baseline="-25000">
                <a:solidFill>
                  <a:srgbClr val="000000"/>
                </a:solidFill>
                <a:latin typeface="Calibri" pitchFamily="34" charset="0"/>
              </a:rPr>
              <a:t>diff</a:t>
            </a:r>
            <a:r>
              <a:rPr lang="hu-HU" sz="1100">
                <a:solidFill>
                  <a:srgbClr val="000000"/>
                </a:solidFill>
                <a:latin typeface="Calibri" pitchFamily="34" charset="0"/>
              </a:rPr>
              <a:t> ≈ 0,2 V</a:t>
            </a:r>
          </a:p>
          <a:p>
            <a:pPr>
              <a:spcAft>
                <a:spcPts val="1000"/>
              </a:spcAft>
            </a:pPr>
            <a:r>
              <a:rPr lang="hu-HU" sz="1100">
                <a:solidFill>
                  <a:srgbClr val="000000"/>
                </a:solidFill>
                <a:latin typeface="Calibri" pitchFamily="34" charset="0"/>
              </a:rPr>
              <a:t>   Si: U</a:t>
            </a:r>
            <a:r>
              <a:rPr lang="hu-HU" sz="1100" baseline="-25000">
                <a:solidFill>
                  <a:srgbClr val="000000"/>
                </a:solidFill>
                <a:latin typeface="Calibri" pitchFamily="34" charset="0"/>
              </a:rPr>
              <a:t>diff</a:t>
            </a:r>
            <a:r>
              <a:rPr lang="hu-HU" sz="1100">
                <a:solidFill>
                  <a:srgbClr val="000000"/>
                </a:solidFill>
                <a:latin typeface="Calibri" pitchFamily="34" charset="0"/>
              </a:rPr>
              <a:t> ≈ 0,6 V</a:t>
            </a:r>
            <a:endParaRPr lang="hu-HU" sz="3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Rectangle 3"/>
          <p:cNvSpPr txBox="1">
            <a:spLocks noRot="1" noChangeArrowheads="1"/>
          </p:cNvSpPr>
          <p:nvPr/>
        </p:nvSpPr>
        <p:spPr bwMode="auto">
          <a:xfrm>
            <a:off x="425450" y="3119438"/>
            <a:ext cx="5434013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diffúziós áram ezért megnövekszik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nyitóirányú feszültséggel exponenciálisan nő azoknak a többségi töltéshordozóknak a száma amelyek elegendő energiával rendelkeznek a már kisebb potenciálfal leküzdéséhez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Egy bizonyos nyitóirányú feszültségérték után a potenciálfal hatása elhanyagolható, a dióda ellenállásként viselkedik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Ellenállása főleg az anyagtól, a geometriai méretektől és a szennyezettségtől függ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áramot a többségi töltéshordozók áramlása határozza meg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ellenkező előjelű töltések a határrétegben találkoznak és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rekombinálódnak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de nem fogynak el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n rétegben az elektronok a telep negatív pólusa felől pótlódnak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p rétegben, a kivezetés közelében lévő kötésekből elektronok lépnek ki a telep pozitív pólusa felé, helyükön lyukak keletkeznek amelyek pótolják a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rekombinálódkat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hlinkClick r:id="rId3"/>
              </a:rPr>
              <a:t>Animáció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4" name="Szabadkézi sokszög 33"/>
          <p:cNvSpPr/>
          <p:nvPr/>
        </p:nvSpPr>
        <p:spPr>
          <a:xfrm>
            <a:off x="6799263" y="4873625"/>
            <a:ext cx="469900" cy="858838"/>
          </a:xfrm>
          <a:custGeom>
            <a:avLst/>
            <a:gdLst>
              <a:gd name="connsiteX0" fmla="*/ 0 w 470781"/>
              <a:gd name="connsiteY0" fmla="*/ 860079 h 860079"/>
              <a:gd name="connsiteX1" fmla="*/ 325925 w 470781"/>
              <a:gd name="connsiteY1" fmla="*/ 715224 h 860079"/>
              <a:gd name="connsiteX2" fmla="*/ 470781 w 470781"/>
              <a:gd name="connsiteY2" fmla="*/ 0 h 8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81" h="860079">
                <a:moveTo>
                  <a:pt x="0" y="860079"/>
                </a:moveTo>
                <a:cubicBezTo>
                  <a:pt x="123731" y="859324"/>
                  <a:pt x="247462" y="858570"/>
                  <a:pt x="325925" y="715224"/>
                </a:cubicBezTo>
                <a:cubicBezTo>
                  <a:pt x="404388" y="571878"/>
                  <a:pt x="437584" y="285939"/>
                  <a:pt x="470781" y="0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6" name="Egyenes összekötő 35"/>
          <p:cNvCxnSpPr/>
          <p:nvPr/>
        </p:nvCxnSpPr>
        <p:spPr>
          <a:xfrm rot="10800000" flipV="1">
            <a:off x="6494463" y="5734050"/>
            <a:ext cx="30638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34" idx="2"/>
          </p:cNvCxnSpPr>
          <p:nvPr/>
        </p:nvCxnSpPr>
        <p:spPr>
          <a:xfrm flipV="1">
            <a:off x="7269163" y="3989388"/>
            <a:ext cx="88900" cy="88423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7165975" y="3965575"/>
            <a:ext cx="377825" cy="1489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1763" name="Picture 20" descr="H:\BMF\Elektronika\Előadások\2. Félvezetők\03-SD_Forwar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4988" y="1400175"/>
            <a:ext cx="20478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753" grpId="0"/>
      <p:bldP spid="31754" grpId="0"/>
      <p:bldP spid="31756" grpId="0"/>
      <p:bldP spid="31758" grpId="0"/>
      <p:bldP spid="19" grpId="0" animBg="1"/>
      <p:bldP spid="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520113" cy="4910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dióda karakterisztikája</a:t>
            </a:r>
            <a:endParaRPr lang="hu-HU" sz="1400" dirty="0" smtClean="0"/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24A90-FE41-4192-8E71-7017C2835805}" type="slidenum">
              <a:rPr lang="hu-HU"/>
              <a:pPr>
                <a:defRPr/>
              </a:pPr>
              <a:t>27</a:t>
            </a:fld>
            <a:endParaRPr lang="hu-HU"/>
          </a:p>
        </p:txBody>
      </p:sp>
      <p:sp>
        <p:nvSpPr>
          <p:cNvPr id="118" name="Téglalap 117"/>
          <p:cNvSpPr/>
          <p:nvPr/>
        </p:nvSpPr>
        <p:spPr>
          <a:xfrm>
            <a:off x="517525" y="2027238"/>
            <a:ext cx="4340225" cy="41671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2775" name="AutoShape 2"/>
          <p:cNvCxnSpPr>
            <a:cxnSpLocks noChangeShapeType="1"/>
          </p:cNvCxnSpPr>
          <p:nvPr/>
        </p:nvCxnSpPr>
        <p:spPr bwMode="auto">
          <a:xfrm>
            <a:off x="1712913" y="4102100"/>
            <a:ext cx="2916237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2776" name="Text Box 3"/>
          <p:cNvSpPr txBox="1">
            <a:spLocks noChangeArrowheads="1"/>
          </p:cNvSpPr>
          <p:nvPr/>
        </p:nvSpPr>
        <p:spPr bwMode="auto">
          <a:xfrm>
            <a:off x="3111500" y="2052638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I [A]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77" name="Text Box 4"/>
          <p:cNvSpPr txBox="1">
            <a:spLocks noChangeArrowheads="1"/>
          </p:cNvSpPr>
          <p:nvPr/>
        </p:nvSpPr>
        <p:spPr bwMode="auto">
          <a:xfrm>
            <a:off x="4229100" y="3786188"/>
            <a:ext cx="6715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U [V]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2778" name="AutoShape 5"/>
          <p:cNvCxnSpPr>
            <a:cxnSpLocks noChangeShapeType="1"/>
          </p:cNvCxnSpPr>
          <p:nvPr/>
        </p:nvCxnSpPr>
        <p:spPr bwMode="auto">
          <a:xfrm flipV="1">
            <a:off x="3148013" y="2170113"/>
            <a:ext cx="0" cy="30607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2779" name="Text Box 3"/>
          <p:cNvSpPr txBox="1">
            <a:spLocks noChangeArrowheads="1"/>
          </p:cNvSpPr>
          <p:nvPr/>
        </p:nvSpPr>
        <p:spPr bwMode="auto">
          <a:xfrm>
            <a:off x="3608388" y="4087813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200" baseline="-25000">
                <a:solidFill>
                  <a:srgbClr val="000000"/>
                </a:solidFill>
                <a:latin typeface="Calibri" pitchFamily="34" charset="0"/>
              </a:rPr>
              <a:t>diff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2780" name="AutoShape 2"/>
          <p:cNvCxnSpPr>
            <a:cxnSpLocks noChangeShapeType="1"/>
          </p:cNvCxnSpPr>
          <p:nvPr/>
        </p:nvCxnSpPr>
        <p:spPr bwMode="auto">
          <a:xfrm rot="5400000">
            <a:off x="3653632" y="4040981"/>
            <a:ext cx="1778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126" name="Szabadkézi sokszög 125"/>
          <p:cNvSpPr/>
          <p:nvPr/>
        </p:nvSpPr>
        <p:spPr>
          <a:xfrm>
            <a:off x="3451225" y="3243263"/>
            <a:ext cx="469900" cy="860425"/>
          </a:xfrm>
          <a:custGeom>
            <a:avLst/>
            <a:gdLst>
              <a:gd name="connsiteX0" fmla="*/ 0 w 470781"/>
              <a:gd name="connsiteY0" fmla="*/ 860079 h 860079"/>
              <a:gd name="connsiteX1" fmla="*/ 325925 w 470781"/>
              <a:gd name="connsiteY1" fmla="*/ 715224 h 860079"/>
              <a:gd name="connsiteX2" fmla="*/ 470781 w 470781"/>
              <a:gd name="connsiteY2" fmla="*/ 0 h 8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81" h="860079">
                <a:moveTo>
                  <a:pt x="0" y="860079"/>
                </a:moveTo>
                <a:cubicBezTo>
                  <a:pt x="123731" y="859324"/>
                  <a:pt x="247462" y="858570"/>
                  <a:pt x="325925" y="715224"/>
                </a:cubicBezTo>
                <a:cubicBezTo>
                  <a:pt x="404388" y="571878"/>
                  <a:pt x="437584" y="285939"/>
                  <a:pt x="470781" y="0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27" name="Egyenes összekötő 126"/>
          <p:cNvCxnSpPr/>
          <p:nvPr/>
        </p:nvCxnSpPr>
        <p:spPr>
          <a:xfrm rot="10800000" flipV="1">
            <a:off x="3148013" y="4103688"/>
            <a:ext cx="30638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gyenes összekötő 127"/>
          <p:cNvCxnSpPr>
            <a:stCxn id="126" idx="2"/>
          </p:cNvCxnSpPr>
          <p:nvPr/>
        </p:nvCxnSpPr>
        <p:spPr>
          <a:xfrm flipV="1">
            <a:off x="3921125" y="2359025"/>
            <a:ext cx="90488" cy="88423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84" name="AutoShape 2"/>
          <p:cNvCxnSpPr>
            <a:cxnSpLocks noChangeShapeType="1"/>
          </p:cNvCxnSpPr>
          <p:nvPr/>
        </p:nvCxnSpPr>
        <p:spPr bwMode="auto">
          <a:xfrm>
            <a:off x="1201738" y="4106863"/>
            <a:ext cx="466725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2785" name="AutoShape 2"/>
          <p:cNvCxnSpPr>
            <a:cxnSpLocks noChangeShapeType="1"/>
          </p:cNvCxnSpPr>
          <p:nvPr/>
        </p:nvCxnSpPr>
        <p:spPr bwMode="auto">
          <a:xfrm>
            <a:off x="685800" y="4102100"/>
            <a:ext cx="468313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786" name="AutoShape 2"/>
          <p:cNvCxnSpPr>
            <a:cxnSpLocks noChangeShapeType="1"/>
          </p:cNvCxnSpPr>
          <p:nvPr/>
        </p:nvCxnSpPr>
        <p:spPr bwMode="auto">
          <a:xfrm>
            <a:off x="1195388" y="4246563"/>
            <a:ext cx="468312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37" name="Szabadkézi sokszög 136"/>
          <p:cNvSpPr/>
          <p:nvPr/>
        </p:nvSpPr>
        <p:spPr>
          <a:xfrm>
            <a:off x="1001713" y="4244975"/>
            <a:ext cx="125412" cy="738188"/>
          </a:xfrm>
          <a:custGeom>
            <a:avLst/>
            <a:gdLst>
              <a:gd name="connsiteX0" fmla="*/ 126749 w 126749"/>
              <a:gd name="connsiteY0" fmla="*/ 0 h 737858"/>
              <a:gd name="connsiteX1" fmla="*/ 45268 w 126749"/>
              <a:gd name="connsiteY1" fmla="*/ 126749 h 737858"/>
              <a:gd name="connsiteX2" fmla="*/ 0 w 126749"/>
              <a:gd name="connsiteY2" fmla="*/ 737858 h 7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749" h="737858">
                <a:moveTo>
                  <a:pt x="126749" y="0"/>
                </a:moveTo>
                <a:cubicBezTo>
                  <a:pt x="96571" y="1886"/>
                  <a:pt x="66393" y="3773"/>
                  <a:pt x="45268" y="126749"/>
                </a:cubicBezTo>
                <a:cubicBezTo>
                  <a:pt x="24143" y="249725"/>
                  <a:pt x="12071" y="493791"/>
                  <a:pt x="0" y="737858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2788" name="Text Box 3"/>
          <p:cNvSpPr txBox="1">
            <a:spLocks noChangeArrowheads="1"/>
          </p:cNvSpPr>
          <p:nvPr/>
        </p:nvSpPr>
        <p:spPr bwMode="auto">
          <a:xfrm>
            <a:off x="3138488" y="4117975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 - I</a:t>
            </a:r>
            <a:r>
              <a:rPr lang="hu-HU" sz="1200" baseline="-250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2789" name="AutoShape 2"/>
          <p:cNvCxnSpPr>
            <a:cxnSpLocks noChangeShapeType="1"/>
          </p:cNvCxnSpPr>
          <p:nvPr/>
        </p:nvCxnSpPr>
        <p:spPr bwMode="auto">
          <a:xfrm>
            <a:off x="1693863" y="4243388"/>
            <a:ext cx="1476375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140" name="Szabadkézi sokszög 139"/>
          <p:cNvSpPr/>
          <p:nvPr/>
        </p:nvSpPr>
        <p:spPr>
          <a:xfrm>
            <a:off x="1706563" y="4100513"/>
            <a:ext cx="1435100" cy="152400"/>
          </a:xfrm>
          <a:custGeom>
            <a:avLst/>
            <a:gdLst>
              <a:gd name="connsiteX0" fmla="*/ 1434974 w 1461379"/>
              <a:gd name="connsiteY0" fmla="*/ 0 h 159944"/>
              <a:gd name="connsiteX1" fmla="*/ 1222217 w 1461379"/>
              <a:gd name="connsiteY1" fmla="*/ 135802 h 159944"/>
              <a:gd name="connsiteX2" fmla="*/ 0 w 1461379"/>
              <a:gd name="connsiteY2" fmla="*/ 144855 h 159944"/>
              <a:gd name="connsiteX0" fmla="*/ 1434974 w 1461379"/>
              <a:gd name="connsiteY0" fmla="*/ 0 h 159944"/>
              <a:gd name="connsiteX1" fmla="*/ 1222217 w 1461379"/>
              <a:gd name="connsiteY1" fmla="*/ 135802 h 159944"/>
              <a:gd name="connsiteX2" fmla="*/ 0 w 1461379"/>
              <a:gd name="connsiteY2" fmla="*/ 144855 h 159944"/>
              <a:gd name="connsiteX0" fmla="*/ 1434974 w 1461379"/>
              <a:gd name="connsiteY0" fmla="*/ 0 h 159944"/>
              <a:gd name="connsiteX1" fmla="*/ 1222217 w 1461379"/>
              <a:gd name="connsiteY1" fmla="*/ 135802 h 159944"/>
              <a:gd name="connsiteX2" fmla="*/ 0 w 1461379"/>
              <a:gd name="connsiteY2" fmla="*/ 144855 h 159944"/>
              <a:gd name="connsiteX0" fmla="*/ 1434974 w 1461379"/>
              <a:gd name="connsiteY0" fmla="*/ 0 h 152399"/>
              <a:gd name="connsiteX1" fmla="*/ 1222217 w 1461379"/>
              <a:gd name="connsiteY1" fmla="*/ 135802 h 152399"/>
              <a:gd name="connsiteX2" fmla="*/ 0 w 1461379"/>
              <a:gd name="connsiteY2" fmla="*/ 144855 h 152399"/>
              <a:gd name="connsiteX0" fmla="*/ 1434974 w 1461379"/>
              <a:gd name="connsiteY0" fmla="*/ 0 h 152399"/>
              <a:gd name="connsiteX1" fmla="*/ 1222217 w 1461379"/>
              <a:gd name="connsiteY1" fmla="*/ 135802 h 152399"/>
              <a:gd name="connsiteX2" fmla="*/ 0 w 1461379"/>
              <a:gd name="connsiteY2" fmla="*/ 144855 h 152399"/>
              <a:gd name="connsiteX0" fmla="*/ 1434974 w 1461379"/>
              <a:gd name="connsiteY0" fmla="*/ 0 h 152399"/>
              <a:gd name="connsiteX1" fmla="*/ 1222217 w 1461379"/>
              <a:gd name="connsiteY1" fmla="*/ 135802 h 152399"/>
              <a:gd name="connsiteX2" fmla="*/ 0 w 1461379"/>
              <a:gd name="connsiteY2" fmla="*/ 144855 h 152399"/>
              <a:gd name="connsiteX0" fmla="*/ 1434974 w 1434974"/>
              <a:gd name="connsiteY0" fmla="*/ 0 h 152399"/>
              <a:gd name="connsiteX1" fmla="*/ 1222217 w 1434974"/>
              <a:gd name="connsiteY1" fmla="*/ 135802 h 152399"/>
              <a:gd name="connsiteX2" fmla="*/ 0 w 1434974"/>
              <a:gd name="connsiteY2" fmla="*/ 144855 h 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974" h="152399">
                <a:moveTo>
                  <a:pt x="1434974" y="0"/>
                </a:moveTo>
                <a:cubicBezTo>
                  <a:pt x="1410347" y="61438"/>
                  <a:pt x="1326102" y="122879"/>
                  <a:pt x="1222217" y="135802"/>
                </a:cubicBezTo>
                <a:cubicBezTo>
                  <a:pt x="711451" y="150891"/>
                  <a:pt x="491527" y="152399"/>
                  <a:pt x="0" y="144855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2791" name="AutoShape 2"/>
          <p:cNvCxnSpPr>
            <a:cxnSpLocks noChangeShapeType="1"/>
          </p:cNvCxnSpPr>
          <p:nvPr/>
        </p:nvCxnSpPr>
        <p:spPr bwMode="auto">
          <a:xfrm rot="-5400000">
            <a:off x="946944" y="4179094"/>
            <a:ext cx="2159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32792" name="Text Box 3"/>
          <p:cNvSpPr txBox="1">
            <a:spLocks noChangeArrowheads="1"/>
          </p:cNvSpPr>
          <p:nvPr/>
        </p:nvSpPr>
        <p:spPr bwMode="auto">
          <a:xfrm>
            <a:off x="904875" y="3844925"/>
            <a:ext cx="3079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200" baseline="-25000">
                <a:solidFill>
                  <a:srgbClr val="000000"/>
                </a:solidFill>
                <a:latin typeface="Calibri" pitchFamily="34" charset="0"/>
              </a:rPr>
              <a:t>Z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" name="Rectangle 3"/>
          <p:cNvSpPr txBox="1">
            <a:spLocks noRot="1" noChangeArrowheads="1"/>
          </p:cNvSpPr>
          <p:nvPr/>
        </p:nvSpPr>
        <p:spPr bwMode="auto">
          <a:xfrm>
            <a:off x="4564063" y="1585913"/>
            <a:ext cx="4452937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Letörési tartomány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zéner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feszültséget elérve a karakterisztika meredeken letörik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Kis feszültségváltozás – nagy áramváltozás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Jó közelítéssel rövidzárként viselkedik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Záróirány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dióda lezár, gyakorlatilag nem vezet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Csak az elhanyagolható visszáram folyik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Szakadásként viselkedik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Nyitóirány – exponenciális szakasz 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 &lt;</a:t>
            </a:r>
            <a:r>
              <a:rPr lang="hu-HU" sz="14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400" kern="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diff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diffúziós potenciál csökken, az áram exponenciálisan nő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Nyitóirány – lineáris szakasz U &gt;</a:t>
            </a:r>
            <a:r>
              <a:rPr lang="hu-HU" sz="14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400" kern="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diff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dióda néhány 100mV nyitóirányú feszültség hatására kinyit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diffúziós potenciál gyakorlatilag nem szól bele az áram kialakulásába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dióda ellenállását a kristály ellenállása adja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Hőmérsékletfüggés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nyitóirányú és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záróirányú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áram is függ a kisebbségi töltéshordozók számától, vagyis a hőmérséklettől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Egyenirányító tulajdonság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nyitóirányú és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záróirányú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ellenállás közötti nagy különbségen alapszik</a:t>
            </a: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7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85800" lvl="1" indent="-22860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file"/>
              </a:rPr>
              <a:t>MC Példa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504825" y="4098925"/>
            <a:ext cx="550863" cy="2112963"/>
          </a:xfrm>
          <a:prstGeom prst="rect">
            <a:avLst/>
          </a:prstGeom>
          <a:solidFill>
            <a:srgbClr val="0000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1058863" y="4090988"/>
            <a:ext cx="2078037" cy="2122487"/>
          </a:xfrm>
          <a:prstGeom prst="rect">
            <a:avLst/>
          </a:prstGeom>
          <a:solidFill>
            <a:srgbClr val="0000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3802063" y="2020888"/>
            <a:ext cx="1069975" cy="2085975"/>
          </a:xfrm>
          <a:prstGeom prst="rect">
            <a:avLst/>
          </a:prstGeom>
          <a:solidFill>
            <a:srgbClr val="0000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1" name="Egyenes összekötő 30"/>
          <p:cNvCxnSpPr/>
          <p:nvPr/>
        </p:nvCxnSpPr>
        <p:spPr>
          <a:xfrm>
            <a:off x="1465263" y="4108450"/>
            <a:ext cx="23225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V="1">
            <a:off x="3798888" y="2301875"/>
            <a:ext cx="231775" cy="18161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95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350" y="3622675"/>
            <a:ext cx="6651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0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3" y="2151063"/>
            <a:ext cx="15779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églalap 50"/>
          <p:cNvSpPr/>
          <p:nvPr/>
        </p:nvSpPr>
        <p:spPr>
          <a:xfrm>
            <a:off x="3132138" y="2020888"/>
            <a:ext cx="666750" cy="2093912"/>
          </a:xfrm>
          <a:prstGeom prst="rect">
            <a:avLst/>
          </a:prstGeom>
          <a:solidFill>
            <a:srgbClr val="0000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2797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9775" y="4367213"/>
            <a:ext cx="11271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3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2730500"/>
            <a:ext cx="130175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51" grpId="0" animBg="1"/>
      <p:bldP spid="5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520113" cy="4910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dióda karakterisztikája</a:t>
            </a:r>
            <a:endParaRPr lang="hu-HU" sz="1400" dirty="0" smtClean="0"/>
          </a:p>
        </p:txBody>
      </p:sp>
      <p:sp>
        <p:nvSpPr>
          <p:cNvPr id="3379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16F9A-676D-4D38-8CC6-948FBF316C26}" type="slidenum">
              <a:rPr lang="hu-HU"/>
              <a:pPr>
                <a:defRPr/>
              </a:pPr>
              <a:t>28</a:t>
            </a:fld>
            <a:endParaRPr lang="hu-HU"/>
          </a:p>
        </p:txBody>
      </p:sp>
      <p:sp>
        <p:nvSpPr>
          <p:cNvPr id="118" name="Téglalap 117"/>
          <p:cNvSpPr/>
          <p:nvPr/>
        </p:nvSpPr>
        <p:spPr>
          <a:xfrm>
            <a:off x="517525" y="2027238"/>
            <a:ext cx="4340225" cy="41671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3799" name="AutoShape 2"/>
          <p:cNvCxnSpPr>
            <a:cxnSpLocks noChangeShapeType="1"/>
          </p:cNvCxnSpPr>
          <p:nvPr/>
        </p:nvCxnSpPr>
        <p:spPr bwMode="auto">
          <a:xfrm>
            <a:off x="1712913" y="4102100"/>
            <a:ext cx="2916237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3800" name="Text Box 3"/>
          <p:cNvSpPr txBox="1">
            <a:spLocks noChangeArrowheads="1"/>
          </p:cNvSpPr>
          <p:nvPr/>
        </p:nvSpPr>
        <p:spPr bwMode="auto">
          <a:xfrm>
            <a:off x="3111500" y="2052638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I [A]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01" name="Text Box 4"/>
          <p:cNvSpPr txBox="1">
            <a:spLocks noChangeArrowheads="1"/>
          </p:cNvSpPr>
          <p:nvPr/>
        </p:nvSpPr>
        <p:spPr bwMode="auto">
          <a:xfrm>
            <a:off x="4229100" y="3786188"/>
            <a:ext cx="6715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U [V]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3802" name="AutoShape 5"/>
          <p:cNvCxnSpPr>
            <a:cxnSpLocks noChangeShapeType="1"/>
          </p:cNvCxnSpPr>
          <p:nvPr/>
        </p:nvCxnSpPr>
        <p:spPr bwMode="auto">
          <a:xfrm flipV="1">
            <a:off x="3148013" y="2170113"/>
            <a:ext cx="0" cy="30607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3803" name="Text Box 3"/>
          <p:cNvSpPr txBox="1">
            <a:spLocks noChangeArrowheads="1"/>
          </p:cNvSpPr>
          <p:nvPr/>
        </p:nvSpPr>
        <p:spPr bwMode="auto">
          <a:xfrm>
            <a:off x="3608388" y="4087813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0,6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3804" name="AutoShape 2"/>
          <p:cNvCxnSpPr>
            <a:cxnSpLocks noChangeShapeType="1"/>
          </p:cNvCxnSpPr>
          <p:nvPr/>
        </p:nvCxnSpPr>
        <p:spPr bwMode="auto">
          <a:xfrm rot="5400000">
            <a:off x="3653632" y="4040981"/>
            <a:ext cx="1778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126" name="Szabadkézi sokszög 125"/>
          <p:cNvSpPr/>
          <p:nvPr/>
        </p:nvSpPr>
        <p:spPr>
          <a:xfrm>
            <a:off x="3451225" y="3243263"/>
            <a:ext cx="469900" cy="860425"/>
          </a:xfrm>
          <a:custGeom>
            <a:avLst/>
            <a:gdLst>
              <a:gd name="connsiteX0" fmla="*/ 0 w 470781"/>
              <a:gd name="connsiteY0" fmla="*/ 860079 h 860079"/>
              <a:gd name="connsiteX1" fmla="*/ 325925 w 470781"/>
              <a:gd name="connsiteY1" fmla="*/ 715224 h 860079"/>
              <a:gd name="connsiteX2" fmla="*/ 470781 w 470781"/>
              <a:gd name="connsiteY2" fmla="*/ 0 h 8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81" h="860079">
                <a:moveTo>
                  <a:pt x="0" y="860079"/>
                </a:moveTo>
                <a:cubicBezTo>
                  <a:pt x="123731" y="859324"/>
                  <a:pt x="247462" y="858570"/>
                  <a:pt x="325925" y="715224"/>
                </a:cubicBezTo>
                <a:cubicBezTo>
                  <a:pt x="404388" y="571878"/>
                  <a:pt x="437584" y="285939"/>
                  <a:pt x="470781" y="0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28" name="Egyenes összekötő 127"/>
          <p:cNvCxnSpPr>
            <a:stCxn id="126" idx="2"/>
          </p:cNvCxnSpPr>
          <p:nvPr/>
        </p:nvCxnSpPr>
        <p:spPr>
          <a:xfrm flipV="1">
            <a:off x="3921125" y="2359025"/>
            <a:ext cx="90488" cy="88423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07" name="AutoShape 2"/>
          <p:cNvCxnSpPr>
            <a:cxnSpLocks noChangeShapeType="1"/>
          </p:cNvCxnSpPr>
          <p:nvPr/>
        </p:nvCxnSpPr>
        <p:spPr bwMode="auto">
          <a:xfrm>
            <a:off x="1201738" y="4106863"/>
            <a:ext cx="466725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3808" name="AutoShape 2"/>
          <p:cNvCxnSpPr>
            <a:cxnSpLocks noChangeShapeType="1"/>
          </p:cNvCxnSpPr>
          <p:nvPr/>
        </p:nvCxnSpPr>
        <p:spPr bwMode="auto">
          <a:xfrm>
            <a:off x="685800" y="4102100"/>
            <a:ext cx="468313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3809" name="AutoShape 2"/>
          <p:cNvCxnSpPr>
            <a:cxnSpLocks noChangeShapeType="1"/>
          </p:cNvCxnSpPr>
          <p:nvPr/>
        </p:nvCxnSpPr>
        <p:spPr bwMode="auto">
          <a:xfrm>
            <a:off x="1195388" y="4246563"/>
            <a:ext cx="468312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37" name="Szabadkézi sokszög 136"/>
          <p:cNvSpPr/>
          <p:nvPr/>
        </p:nvSpPr>
        <p:spPr>
          <a:xfrm>
            <a:off x="1001713" y="4244975"/>
            <a:ext cx="125412" cy="738188"/>
          </a:xfrm>
          <a:custGeom>
            <a:avLst/>
            <a:gdLst>
              <a:gd name="connsiteX0" fmla="*/ 126749 w 126749"/>
              <a:gd name="connsiteY0" fmla="*/ 0 h 737858"/>
              <a:gd name="connsiteX1" fmla="*/ 45268 w 126749"/>
              <a:gd name="connsiteY1" fmla="*/ 126749 h 737858"/>
              <a:gd name="connsiteX2" fmla="*/ 0 w 126749"/>
              <a:gd name="connsiteY2" fmla="*/ 737858 h 7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749" h="737858">
                <a:moveTo>
                  <a:pt x="126749" y="0"/>
                </a:moveTo>
                <a:cubicBezTo>
                  <a:pt x="96571" y="1886"/>
                  <a:pt x="66393" y="3773"/>
                  <a:pt x="45268" y="126749"/>
                </a:cubicBezTo>
                <a:cubicBezTo>
                  <a:pt x="24143" y="249725"/>
                  <a:pt x="12071" y="493791"/>
                  <a:pt x="0" y="737858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0" name="Szabadkézi sokszög 139"/>
          <p:cNvSpPr/>
          <p:nvPr/>
        </p:nvSpPr>
        <p:spPr>
          <a:xfrm>
            <a:off x="1706563" y="4100513"/>
            <a:ext cx="1435100" cy="152400"/>
          </a:xfrm>
          <a:custGeom>
            <a:avLst/>
            <a:gdLst>
              <a:gd name="connsiteX0" fmla="*/ 1434974 w 1461379"/>
              <a:gd name="connsiteY0" fmla="*/ 0 h 159944"/>
              <a:gd name="connsiteX1" fmla="*/ 1222217 w 1461379"/>
              <a:gd name="connsiteY1" fmla="*/ 135802 h 159944"/>
              <a:gd name="connsiteX2" fmla="*/ 0 w 1461379"/>
              <a:gd name="connsiteY2" fmla="*/ 144855 h 159944"/>
              <a:gd name="connsiteX0" fmla="*/ 1434974 w 1461379"/>
              <a:gd name="connsiteY0" fmla="*/ 0 h 159944"/>
              <a:gd name="connsiteX1" fmla="*/ 1222217 w 1461379"/>
              <a:gd name="connsiteY1" fmla="*/ 135802 h 159944"/>
              <a:gd name="connsiteX2" fmla="*/ 0 w 1461379"/>
              <a:gd name="connsiteY2" fmla="*/ 144855 h 159944"/>
              <a:gd name="connsiteX0" fmla="*/ 1434974 w 1461379"/>
              <a:gd name="connsiteY0" fmla="*/ 0 h 159944"/>
              <a:gd name="connsiteX1" fmla="*/ 1222217 w 1461379"/>
              <a:gd name="connsiteY1" fmla="*/ 135802 h 159944"/>
              <a:gd name="connsiteX2" fmla="*/ 0 w 1461379"/>
              <a:gd name="connsiteY2" fmla="*/ 144855 h 159944"/>
              <a:gd name="connsiteX0" fmla="*/ 1434974 w 1461379"/>
              <a:gd name="connsiteY0" fmla="*/ 0 h 152399"/>
              <a:gd name="connsiteX1" fmla="*/ 1222217 w 1461379"/>
              <a:gd name="connsiteY1" fmla="*/ 135802 h 152399"/>
              <a:gd name="connsiteX2" fmla="*/ 0 w 1461379"/>
              <a:gd name="connsiteY2" fmla="*/ 144855 h 152399"/>
              <a:gd name="connsiteX0" fmla="*/ 1434974 w 1461379"/>
              <a:gd name="connsiteY0" fmla="*/ 0 h 152399"/>
              <a:gd name="connsiteX1" fmla="*/ 1222217 w 1461379"/>
              <a:gd name="connsiteY1" fmla="*/ 135802 h 152399"/>
              <a:gd name="connsiteX2" fmla="*/ 0 w 1461379"/>
              <a:gd name="connsiteY2" fmla="*/ 144855 h 152399"/>
              <a:gd name="connsiteX0" fmla="*/ 1434974 w 1461379"/>
              <a:gd name="connsiteY0" fmla="*/ 0 h 152399"/>
              <a:gd name="connsiteX1" fmla="*/ 1222217 w 1461379"/>
              <a:gd name="connsiteY1" fmla="*/ 135802 h 152399"/>
              <a:gd name="connsiteX2" fmla="*/ 0 w 1461379"/>
              <a:gd name="connsiteY2" fmla="*/ 144855 h 152399"/>
              <a:gd name="connsiteX0" fmla="*/ 1434974 w 1434974"/>
              <a:gd name="connsiteY0" fmla="*/ 0 h 152399"/>
              <a:gd name="connsiteX1" fmla="*/ 1222217 w 1434974"/>
              <a:gd name="connsiteY1" fmla="*/ 135802 h 152399"/>
              <a:gd name="connsiteX2" fmla="*/ 0 w 1434974"/>
              <a:gd name="connsiteY2" fmla="*/ 144855 h 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974" h="152399">
                <a:moveTo>
                  <a:pt x="1434974" y="0"/>
                </a:moveTo>
                <a:cubicBezTo>
                  <a:pt x="1410347" y="61438"/>
                  <a:pt x="1326102" y="122879"/>
                  <a:pt x="1222217" y="135802"/>
                </a:cubicBezTo>
                <a:cubicBezTo>
                  <a:pt x="711451" y="150891"/>
                  <a:pt x="491527" y="152399"/>
                  <a:pt x="0" y="144855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3812" name="AutoShape 2"/>
          <p:cNvCxnSpPr>
            <a:cxnSpLocks noChangeShapeType="1"/>
          </p:cNvCxnSpPr>
          <p:nvPr/>
        </p:nvCxnSpPr>
        <p:spPr bwMode="auto">
          <a:xfrm rot="-5400000">
            <a:off x="946944" y="4179094"/>
            <a:ext cx="2159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33813" name="Text Box 3"/>
          <p:cNvSpPr txBox="1">
            <a:spLocks noChangeArrowheads="1"/>
          </p:cNvSpPr>
          <p:nvPr/>
        </p:nvSpPr>
        <p:spPr bwMode="auto">
          <a:xfrm>
            <a:off x="904875" y="3844925"/>
            <a:ext cx="3079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200" baseline="-25000">
                <a:solidFill>
                  <a:srgbClr val="000000"/>
                </a:solidFill>
                <a:latin typeface="Calibri" pitchFamily="34" charset="0"/>
              </a:rPr>
              <a:t>Z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" name="Rectangle 3"/>
          <p:cNvSpPr txBox="1">
            <a:spLocks noRot="1" noChangeArrowheads="1"/>
          </p:cNvSpPr>
          <p:nvPr/>
        </p:nvSpPr>
        <p:spPr bwMode="auto">
          <a:xfrm>
            <a:off x="4564063" y="2022475"/>
            <a:ext cx="445293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Alapanyagok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0,6V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0,2V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GaAs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: 1,5V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Schottky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dióda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Fém-félvezető átmenet (PN átmenet helyett)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2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0,4 V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Zéner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dióda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Pontosan beállított letörési feszültségű dióda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Feszültség stabilizálásra alkalmas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Varicap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dióda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Változtatható értékű kondenzátor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záróirányú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feszültség függvényében változik a kiürített réteg vastagsága, ezzel a dióda kapacitása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6" name="Szabadkézi sokszög 25"/>
          <p:cNvSpPr/>
          <p:nvPr/>
        </p:nvSpPr>
        <p:spPr>
          <a:xfrm>
            <a:off x="3921125" y="3246438"/>
            <a:ext cx="469900" cy="860425"/>
          </a:xfrm>
          <a:custGeom>
            <a:avLst/>
            <a:gdLst>
              <a:gd name="connsiteX0" fmla="*/ 0 w 470781"/>
              <a:gd name="connsiteY0" fmla="*/ 860079 h 860079"/>
              <a:gd name="connsiteX1" fmla="*/ 325925 w 470781"/>
              <a:gd name="connsiteY1" fmla="*/ 715224 h 860079"/>
              <a:gd name="connsiteX2" fmla="*/ 470781 w 470781"/>
              <a:gd name="connsiteY2" fmla="*/ 0 h 8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81" h="860079">
                <a:moveTo>
                  <a:pt x="0" y="860079"/>
                </a:moveTo>
                <a:cubicBezTo>
                  <a:pt x="123731" y="859324"/>
                  <a:pt x="247462" y="858570"/>
                  <a:pt x="325925" y="715224"/>
                </a:cubicBezTo>
                <a:cubicBezTo>
                  <a:pt x="404388" y="571878"/>
                  <a:pt x="437584" y="285939"/>
                  <a:pt x="470781" y="0"/>
                </a:cubicBezTo>
              </a:path>
            </a:pathLst>
          </a:cu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" name="Szabadkézi sokszög 28"/>
          <p:cNvSpPr/>
          <p:nvPr/>
        </p:nvSpPr>
        <p:spPr>
          <a:xfrm>
            <a:off x="3103563" y="3244850"/>
            <a:ext cx="469900" cy="860425"/>
          </a:xfrm>
          <a:custGeom>
            <a:avLst/>
            <a:gdLst>
              <a:gd name="connsiteX0" fmla="*/ 0 w 470781"/>
              <a:gd name="connsiteY0" fmla="*/ 860079 h 860079"/>
              <a:gd name="connsiteX1" fmla="*/ 325925 w 470781"/>
              <a:gd name="connsiteY1" fmla="*/ 715224 h 860079"/>
              <a:gd name="connsiteX2" fmla="*/ 470781 w 470781"/>
              <a:gd name="connsiteY2" fmla="*/ 0 h 8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81" h="860079">
                <a:moveTo>
                  <a:pt x="0" y="860079"/>
                </a:moveTo>
                <a:cubicBezTo>
                  <a:pt x="123731" y="859324"/>
                  <a:pt x="247462" y="858570"/>
                  <a:pt x="325925" y="715224"/>
                </a:cubicBezTo>
                <a:cubicBezTo>
                  <a:pt x="404388" y="571878"/>
                  <a:pt x="437584" y="285939"/>
                  <a:pt x="470781" y="0"/>
                </a:cubicBezTo>
              </a:path>
            </a:pathLst>
          </a:cu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7" name="Egyenes összekötő 26"/>
          <p:cNvCxnSpPr>
            <a:stCxn id="26" idx="2"/>
          </p:cNvCxnSpPr>
          <p:nvPr/>
        </p:nvCxnSpPr>
        <p:spPr>
          <a:xfrm flipV="1">
            <a:off x="4391025" y="2362200"/>
            <a:ext cx="90488" cy="884238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>
            <a:stCxn id="29" idx="2"/>
          </p:cNvCxnSpPr>
          <p:nvPr/>
        </p:nvCxnSpPr>
        <p:spPr>
          <a:xfrm flipV="1">
            <a:off x="3573463" y="2360613"/>
            <a:ext cx="90487" cy="884237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gyenes összekötő 126"/>
          <p:cNvCxnSpPr/>
          <p:nvPr/>
        </p:nvCxnSpPr>
        <p:spPr>
          <a:xfrm rot="10800000" flipV="1">
            <a:off x="3148013" y="4103688"/>
            <a:ext cx="30638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4086225" y="4095750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1,5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4" name="AutoShape 2"/>
          <p:cNvCxnSpPr>
            <a:cxnSpLocks noChangeShapeType="1"/>
          </p:cNvCxnSpPr>
          <p:nvPr/>
        </p:nvCxnSpPr>
        <p:spPr bwMode="auto">
          <a:xfrm rot="5400000">
            <a:off x="4131469" y="4048919"/>
            <a:ext cx="1778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3271838" y="4090988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0,2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6" name="AutoShape 2"/>
          <p:cNvCxnSpPr>
            <a:cxnSpLocks noChangeShapeType="1"/>
          </p:cNvCxnSpPr>
          <p:nvPr/>
        </p:nvCxnSpPr>
        <p:spPr bwMode="auto">
          <a:xfrm rot="5400000">
            <a:off x="3317082" y="4044156"/>
            <a:ext cx="1778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33824" name="Text Box 3"/>
          <p:cNvSpPr txBox="1">
            <a:spLocks noChangeArrowheads="1"/>
          </p:cNvSpPr>
          <p:nvPr/>
        </p:nvSpPr>
        <p:spPr bwMode="auto">
          <a:xfrm>
            <a:off x="3941763" y="2343150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FF0000"/>
                </a:solidFill>
                <a:latin typeface="Calibri" pitchFamily="34" charset="0"/>
              </a:rPr>
              <a:t>Si</a:t>
            </a:r>
            <a:endParaRPr lang="hu-HU" sz="3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328988" y="2671763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FF"/>
                </a:solidFill>
                <a:latin typeface="Calibri" pitchFamily="34" charset="0"/>
              </a:rPr>
              <a:t>Ge</a:t>
            </a:r>
            <a:endParaRPr lang="hu-HU" sz="36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4459288" y="2887663"/>
            <a:ext cx="339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u-HU" sz="1200">
                <a:solidFill>
                  <a:srgbClr val="0000FF"/>
                </a:solidFill>
                <a:latin typeface="Calibri" pitchFamily="34" charset="0"/>
              </a:rPr>
              <a:t>GaAs</a:t>
            </a:r>
          </a:p>
          <a:p>
            <a:pPr algn="ctr"/>
            <a:r>
              <a:rPr lang="hu-HU" sz="1200">
                <a:solidFill>
                  <a:srgbClr val="0000FF"/>
                </a:solidFill>
                <a:latin typeface="Calibri" pitchFamily="34" charset="0"/>
              </a:rPr>
              <a:t>(LED)</a:t>
            </a:r>
            <a:endParaRPr lang="hu-HU" sz="36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0" name="Szabadkézi sokszög 39"/>
          <p:cNvSpPr/>
          <p:nvPr/>
        </p:nvSpPr>
        <p:spPr>
          <a:xfrm>
            <a:off x="1579563" y="4257675"/>
            <a:ext cx="125412" cy="738188"/>
          </a:xfrm>
          <a:custGeom>
            <a:avLst/>
            <a:gdLst>
              <a:gd name="connsiteX0" fmla="*/ 126749 w 126749"/>
              <a:gd name="connsiteY0" fmla="*/ 0 h 737858"/>
              <a:gd name="connsiteX1" fmla="*/ 45268 w 126749"/>
              <a:gd name="connsiteY1" fmla="*/ 126749 h 737858"/>
              <a:gd name="connsiteX2" fmla="*/ 0 w 126749"/>
              <a:gd name="connsiteY2" fmla="*/ 737858 h 7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749" h="737858">
                <a:moveTo>
                  <a:pt x="126749" y="0"/>
                </a:moveTo>
                <a:cubicBezTo>
                  <a:pt x="96571" y="1886"/>
                  <a:pt x="66393" y="3773"/>
                  <a:pt x="45268" y="126749"/>
                </a:cubicBezTo>
                <a:cubicBezTo>
                  <a:pt x="24143" y="249725"/>
                  <a:pt x="12071" y="493791"/>
                  <a:pt x="0" y="737858"/>
                </a:cubicBezTo>
              </a:path>
            </a:pathLst>
          </a:cu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1" name="Szabadkézi sokszög 40"/>
          <p:cNvSpPr/>
          <p:nvPr/>
        </p:nvSpPr>
        <p:spPr>
          <a:xfrm>
            <a:off x="2514600" y="4251325"/>
            <a:ext cx="125413" cy="738188"/>
          </a:xfrm>
          <a:custGeom>
            <a:avLst/>
            <a:gdLst>
              <a:gd name="connsiteX0" fmla="*/ 126749 w 126749"/>
              <a:gd name="connsiteY0" fmla="*/ 0 h 737858"/>
              <a:gd name="connsiteX1" fmla="*/ 45268 w 126749"/>
              <a:gd name="connsiteY1" fmla="*/ 126749 h 737858"/>
              <a:gd name="connsiteX2" fmla="*/ 0 w 126749"/>
              <a:gd name="connsiteY2" fmla="*/ 737858 h 7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749" h="737858">
                <a:moveTo>
                  <a:pt x="126749" y="0"/>
                </a:moveTo>
                <a:cubicBezTo>
                  <a:pt x="96571" y="1886"/>
                  <a:pt x="66393" y="3773"/>
                  <a:pt x="45268" y="126749"/>
                </a:cubicBezTo>
                <a:cubicBezTo>
                  <a:pt x="24143" y="249725"/>
                  <a:pt x="12071" y="493791"/>
                  <a:pt x="0" y="737858"/>
                </a:cubicBezTo>
              </a:path>
            </a:pathLst>
          </a:cu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2" name="Szabadkézi sokszög 41"/>
          <p:cNvSpPr/>
          <p:nvPr/>
        </p:nvSpPr>
        <p:spPr>
          <a:xfrm>
            <a:off x="2133600" y="4249738"/>
            <a:ext cx="125413" cy="738187"/>
          </a:xfrm>
          <a:custGeom>
            <a:avLst/>
            <a:gdLst>
              <a:gd name="connsiteX0" fmla="*/ 126749 w 126749"/>
              <a:gd name="connsiteY0" fmla="*/ 0 h 737858"/>
              <a:gd name="connsiteX1" fmla="*/ 45268 w 126749"/>
              <a:gd name="connsiteY1" fmla="*/ 126749 h 737858"/>
              <a:gd name="connsiteX2" fmla="*/ 0 w 126749"/>
              <a:gd name="connsiteY2" fmla="*/ 737858 h 7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749" h="737858">
                <a:moveTo>
                  <a:pt x="126749" y="0"/>
                </a:moveTo>
                <a:cubicBezTo>
                  <a:pt x="96571" y="1886"/>
                  <a:pt x="66393" y="3773"/>
                  <a:pt x="45268" y="126749"/>
                </a:cubicBezTo>
                <a:cubicBezTo>
                  <a:pt x="24143" y="249725"/>
                  <a:pt x="12071" y="493791"/>
                  <a:pt x="0" y="737858"/>
                </a:cubicBezTo>
              </a:path>
            </a:pathLst>
          </a:cu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3" name="AutoShape 2"/>
          <p:cNvCxnSpPr>
            <a:cxnSpLocks noChangeShapeType="1"/>
          </p:cNvCxnSpPr>
          <p:nvPr/>
        </p:nvCxnSpPr>
        <p:spPr bwMode="auto">
          <a:xfrm rot="-5400000">
            <a:off x="1534319" y="4191794"/>
            <a:ext cx="2159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492250" y="3857625"/>
            <a:ext cx="3079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12V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5" name="AutoShape 2"/>
          <p:cNvCxnSpPr>
            <a:cxnSpLocks noChangeShapeType="1"/>
          </p:cNvCxnSpPr>
          <p:nvPr/>
        </p:nvCxnSpPr>
        <p:spPr bwMode="auto">
          <a:xfrm rot="-5400000">
            <a:off x="2077244" y="4194969"/>
            <a:ext cx="2159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33833" name="Text Box 3"/>
          <p:cNvSpPr txBox="1">
            <a:spLocks noChangeArrowheads="1"/>
          </p:cNvSpPr>
          <p:nvPr/>
        </p:nvSpPr>
        <p:spPr bwMode="auto">
          <a:xfrm>
            <a:off x="2035175" y="3860800"/>
            <a:ext cx="3079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5,1V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7" name="AutoShape 2"/>
          <p:cNvCxnSpPr>
            <a:cxnSpLocks noChangeShapeType="1"/>
          </p:cNvCxnSpPr>
          <p:nvPr/>
        </p:nvCxnSpPr>
        <p:spPr bwMode="auto">
          <a:xfrm rot="-5400000">
            <a:off x="2456657" y="4187031"/>
            <a:ext cx="2159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2414588" y="3852863"/>
            <a:ext cx="3079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3,3V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8" grpId="0"/>
      <p:bldP spid="39" grpId="0"/>
      <p:bldP spid="44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529638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dióda statikus és dinamikus ellenállása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dióda nemlineáris elem, nemlineáris karakterisztikával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Exponenciális jelleggörbe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Adott munkapontban helyettesíthető egy ellenállással</a:t>
            </a:r>
            <a:endParaRPr lang="hu-HU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Statikus ellenállás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karakterisztika adott pontján állandó áram és feszültség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dióda ellenállással helyettesíthető, amely az adott munkaponti feszültség hatására ugyanakkora áramot hoz létre mint a dióda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Ha kicserélnénk őket, a hálózat egyenfeszültségű viszonyaiban nem történne változás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Ha a munkapont megváltozik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Változik a statikus ellenállás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 A statikus ellenállás nem ad információt arról, hogyan változik az áram ha változik a feszültség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3482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C441C-1946-49D2-99DE-1E91BA63D6F3}" type="slidenum">
              <a:rPr lang="hu-HU"/>
              <a:pPr>
                <a:defRPr/>
              </a:pPr>
              <a:t>29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165475" y="4010025"/>
            <a:ext cx="2879725" cy="2527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34823" name="AutoShape 2"/>
          <p:cNvCxnSpPr>
            <a:cxnSpLocks noChangeShapeType="1"/>
          </p:cNvCxnSpPr>
          <p:nvPr/>
        </p:nvCxnSpPr>
        <p:spPr bwMode="auto">
          <a:xfrm>
            <a:off x="3408363" y="6084888"/>
            <a:ext cx="1908175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4824" name="Text Box 3"/>
          <p:cNvSpPr txBox="1">
            <a:spLocks noChangeArrowheads="1"/>
          </p:cNvSpPr>
          <p:nvPr/>
        </p:nvSpPr>
        <p:spPr bwMode="auto">
          <a:xfrm>
            <a:off x="3567113" y="4035425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I [A]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5" name="Text Box 4"/>
          <p:cNvSpPr txBox="1">
            <a:spLocks noChangeArrowheads="1"/>
          </p:cNvSpPr>
          <p:nvPr/>
        </p:nvSpPr>
        <p:spPr bwMode="auto">
          <a:xfrm>
            <a:off x="5160963" y="5815013"/>
            <a:ext cx="6715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U [V]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4826" name="AutoShape 5"/>
          <p:cNvCxnSpPr>
            <a:cxnSpLocks noChangeShapeType="1"/>
          </p:cNvCxnSpPr>
          <p:nvPr/>
        </p:nvCxnSpPr>
        <p:spPr bwMode="auto">
          <a:xfrm flipV="1">
            <a:off x="3603625" y="4152900"/>
            <a:ext cx="0" cy="2016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4827" name="Text Box 3"/>
          <p:cNvSpPr txBox="1">
            <a:spLocks noChangeArrowheads="1"/>
          </p:cNvSpPr>
          <p:nvPr/>
        </p:nvSpPr>
        <p:spPr bwMode="auto">
          <a:xfrm>
            <a:off x="4208463" y="6076950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200" baseline="-25000">
                <a:solidFill>
                  <a:srgbClr val="000000"/>
                </a:solidFill>
                <a:latin typeface="Calibri" pitchFamily="34" charset="0"/>
              </a:rPr>
              <a:t>M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Szabadkézi sokszög 33"/>
          <p:cNvSpPr/>
          <p:nvPr/>
        </p:nvSpPr>
        <p:spPr>
          <a:xfrm>
            <a:off x="3906838" y="5226050"/>
            <a:ext cx="469900" cy="858838"/>
          </a:xfrm>
          <a:custGeom>
            <a:avLst/>
            <a:gdLst>
              <a:gd name="connsiteX0" fmla="*/ 0 w 470781"/>
              <a:gd name="connsiteY0" fmla="*/ 860079 h 860079"/>
              <a:gd name="connsiteX1" fmla="*/ 325925 w 470781"/>
              <a:gd name="connsiteY1" fmla="*/ 715224 h 860079"/>
              <a:gd name="connsiteX2" fmla="*/ 470781 w 470781"/>
              <a:gd name="connsiteY2" fmla="*/ 0 h 8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81" h="860079">
                <a:moveTo>
                  <a:pt x="0" y="860079"/>
                </a:moveTo>
                <a:cubicBezTo>
                  <a:pt x="123731" y="859324"/>
                  <a:pt x="247462" y="858570"/>
                  <a:pt x="325925" y="715224"/>
                </a:cubicBezTo>
                <a:cubicBezTo>
                  <a:pt x="404388" y="571878"/>
                  <a:pt x="437584" y="285939"/>
                  <a:pt x="470781" y="0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6" name="Egyenes összekötő 35"/>
          <p:cNvCxnSpPr/>
          <p:nvPr/>
        </p:nvCxnSpPr>
        <p:spPr>
          <a:xfrm rot="10800000" flipV="1">
            <a:off x="3602038" y="6086475"/>
            <a:ext cx="30638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34" idx="2"/>
          </p:cNvCxnSpPr>
          <p:nvPr/>
        </p:nvCxnSpPr>
        <p:spPr>
          <a:xfrm flipV="1">
            <a:off x="4376738" y="4341813"/>
            <a:ext cx="88900" cy="88423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31" name="AutoShape 2"/>
          <p:cNvCxnSpPr>
            <a:cxnSpLocks noChangeShapeType="1"/>
          </p:cNvCxnSpPr>
          <p:nvPr/>
        </p:nvCxnSpPr>
        <p:spPr bwMode="auto">
          <a:xfrm rot="10800000">
            <a:off x="3568700" y="5570538"/>
            <a:ext cx="755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34832" name="Text Box 3"/>
          <p:cNvSpPr txBox="1">
            <a:spLocks noChangeArrowheads="1"/>
          </p:cNvSpPr>
          <p:nvPr/>
        </p:nvSpPr>
        <p:spPr bwMode="auto">
          <a:xfrm>
            <a:off x="3336925" y="5446713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hu-HU" sz="1200" baseline="-25000">
                <a:solidFill>
                  <a:srgbClr val="000000"/>
                </a:solidFill>
                <a:latin typeface="Calibri" pitchFamily="34" charset="0"/>
              </a:rPr>
              <a:t>M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4833" name="AutoShape 2"/>
          <p:cNvCxnSpPr>
            <a:cxnSpLocks noChangeShapeType="1"/>
          </p:cNvCxnSpPr>
          <p:nvPr/>
        </p:nvCxnSpPr>
        <p:spPr bwMode="auto">
          <a:xfrm rot="5400000">
            <a:off x="4062413" y="5834063"/>
            <a:ext cx="539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24" name="Ellipszis 23"/>
          <p:cNvSpPr/>
          <p:nvPr/>
        </p:nvSpPr>
        <p:spPr>
          <a:xfrm>
            <a:off x="4308475" y="5545138"/>
            <a:ext cx="46038" cy="46037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4835" name="Text Box 3"/>
          <p:cNvSpPr txBox="1">
            <a:spLocks noChangeArrowheads="1"/>
          </p:cNvSpPr>
          <p:nvPr/>
        </p:nvSpPr>
        <p:spPr bwMode="auto">
          <a:xfrm>
            <a:off x="4102100" y="5378450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000">
                <a:solidFill>
                  <a:srgbClr val="000000"/>
                </a:solidFill>
                <a:latin typeface="Calibri" pitchFamily="34" charset="0"/>
              </a:rPr>
              <a:t>M</a:t>
            </a:r>
            <a:endParaRPr lang="hu-HU" sz="2400" baseline="-25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48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938" y="5278438"/>
            <a:ext cx="554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Egyenes összekötő 26"/>
          <p:cNvCxnSpPr/>
          <p:nvPr/>
        </p:nvCxnSpPr>
        <p:spPr>
          <a:xfrm flipV="1">
            <a:off x="3598863" y="5026025"/>
            <a:ext cx="1535112" cy="104933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4499513" y="4988027"/>
            <a:ext cx="783184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>
                <a:rot lat="0" lon="0" rev="2100000"/>
              </a:camera>
              <a:lightRig rig="threePt" dir="t"/>
            </a:scene3d>
          </a:bodyPr>
          <a:lstStyle/>
          <a:p>
            <a:pPr algn="ctr">
              <a:spcAft>
                <a:spcPts val="1000"/>
              </a:spcAft>
              <a:defRPr/>
            </a:pPr>
            <a:r>
              <a:rPr lang="hu-HU" sz="1000" dirty="0">
                <a:solidFill>
                  <a:srgbClr val="0000FF"/>
                </a:solidFill>
                <a:latin typeface="Calibri" pitchFamily="34" charset="0"/>
              </a:rPr>
              <a:t>lineáris</a:t>
            </a:r>
            <a:endParaRPr lang="hu-HU" sz="2400" baseline="-25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954796" y="4619850"/>
            <a:ext cx="783184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100000"/>
            </a:camera>
            <a:lightRig rig="threePt" dir="t"/>
          </a:scene3d>
        </p:spPr>
        <p:txBody>
          <a:bodyPr lIns="0" tIns="0" rIns="0" bIns="0" anchor="ctr">
            <a:scene3d>
              <a:camera prst="orthographicFront">
                <a:rot lat="0" lon="0" rev="2100000"/>
              </a:camera>
              <a:lightRig rig="threePt" dir="t"/>
            </a:scene3d>
          </a:bodyPr>
          <a:lstStyle/>
          <a:p>
            <a:pPr algn="ctr">
              <a:spcAft>
                <a:spcPts val="1000"/>
              </a:spcAft>
              <a:defRPr/>
            </a:pPr>
            <a:r>
              <a:rPr lang="hu-HU" sz="1000" dirty="0">
                <a:solidFill>
                  <a:srgbClr val="FF0000"/>
                </a:solidFill>
                <a:latin typeface="Calibri" pitchFamily="34" charset="0"/>
              </a:rPr>
              <a:t>nemlineáris</a:t>
            </a:r>
            <a:endParaRPr lang="hu-HU" sz="2400" baseline="-250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Félvezetők fizikája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4430329" cy="3797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Elektron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Kettős természetű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Anyag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Hullám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 atommagot gömbszerűen körülvevő anyaghullám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Schrödinger egyenlet megoldása megadja az elektron megtalálási valószínűségét és az ezekhez tartozó energiaértékeket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 elektron energiája nem lehet tetszőleges értékű, csak meghatározott </a:t>
            </a:r>
            <a:r>
              <a:rPr lang="hu-HU" sz="1400" dirty="0" smtClean="0">
                <a:solidFill>
                  <a:srgbClr val="FFFF99"/>
                </a:solidFill>
              </a:rPr>
              <a:t>(diszkrét) </a:t>
            </a:r>
            <a:r>
              <a:rPr lang="hu-HU" sz="1400" dirty="0" smtClean="0"/>
              <a:t>energiaszinteken létezhet </a:t>
            </a:r>
            <a:r>
              <a:rPr lang="hu-HU" sz="1400" dirty="0" smtClean="0">
                <a:solidFill>
                  <a:srgbClr val="FFFF99"/>
                </a:solidFill>
              </a:rPr>
              <a:t>(</a:t>
            </a:r>
            <a:r>
              <a:rPr lang="hu-HU" sz="1400" dirty="0" err="1" smtClean="0">
                <a:solidFill>
                  <a:srgbClr val="FFFF99"/>
                </a:solidFill>
              </a:rPr>
              <a:t>kvantált</a:t>
            </a:r>
            <a:r>
              <a:rPr lang="hu-HU" sz="1400" dirty="0" smtClean="0">
                <a:solidFill>
                  <a:srgbClr val="FFFF99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Ezeknek az energiaszinteknek megfelel egy-egy elektronpálya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Szilárd anyagokban az atomok egymásra hatása miatt a diszkrét energiaszintek tartománnyá szélesednek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Megengedett sávok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Átlapolódhatnak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Tiltott sáv – ilyen energiaszintet az elektronfelhő nem vehet fel 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A26D2-5C80-4797-9F34-850B05C35F80}" type="slidenum">
              <a:rPr lang="hu-HU"/>
              <a:pPr>
                <a:defRPr/>
              </a:pPr>
              <a:t>3</a:t>
            </a:fld>
            <a:endParaRPr lang="hu-HU"/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4632325" y="1452563"/>
            <a:ext cx="44084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Az atom szerkezete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Atommag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pozitív elemi töltés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Neutron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semleges töltésű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Elektron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negatív elemi töltés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1" name="electronorbi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21166" y="3247696"/>
            <a:ext cx="3815256" cy="286144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529638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dióda statikus és dinamikus ellenállása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Dinamikus ellenállás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Adott munkapont környezetében megadja hogyan változik az áram kismértékű feszültségváltozás esetén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Kis elemi feszültségváltozáshoz tartozó kis áramváltozás hányadosa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munkapont környezetében a diódát </a:t>
            </a:r>
            <a:r>
              <a:rPr lang="hu-HU" sz="1200" dirty="0" err="1" smtClean="0"/>
              <a:t>r</a:t>
            </a:r>
            <a:r>
              <a:rPr lang="hu-HU" sz="1200" baseline="-25000" dirty="0" err="1" smtClean="0"/>
              <a:t>M</a:t>
            </a:r>
            <a:r>
              <a:rPr lang="hu-HU" sz="1200" dirty="0" smtClean="0">
                <a:solidFill>
                  <a:srgbClr val="FFFF99"/>
                </a:solidFill>
              </a:rPr>
              <a:t> lineáris ellenállással helyettesíthetjük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Közelítőleg a munkapont környezetében kijelölt összetartozó feszültség-áram intervallum hányadosa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Kisjelű váltakozó áramú ellenállás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Csak kis intervallumokban helyettesíthető egyenessel a nemlineáris görbe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Minden munkapontban más-más dinamikus ellenállás érték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De, közelítő információt ad a feszültségváltozás hatására bekövetkező áramváltozás mértékéről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24B6F-2DCD-449C-8540-6D8767EED89E}" type="slidenum">
              <a:rPr lang="hu-HU"/>
              <a:pPr>
                <a:defRPr/>
              </a:pPr>
              <a:t>30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379538" y="3732213"/>
            <a:ext cx="2879725" cy="2527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31752" name="AutoShape 2"/>
          <p:cNvCxnSpPr>
            <a:cxnSpLocks noChangeShapeType="1"/>
          </p:cNvCxnSpPr>
          <p:nvPr/>
        </p:nvCxnSpPr>
        <p:spPr bwMode="auto">
          <a:xfrm>
            <a:off x="1622425" y="5807075"/>
            <a:ext cx="1908175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1753" name="Text Box 3"/>
          <p:cNvSpPr txBox="1">
            <a:spLocks noChangeArrowheads="1"/>
          </p:cNvSpPr>
          <p:nvPr/>
        </p:nvSpPr>
        <p:spPr bwMode="auto">
          <a:xfrm>
            <a:off x="1781175" y="3757613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I [A]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4" name="Text Box 4"/>
          <p:cNvSpPr txBox="1">
            <a:spLocks noChangeArrowheads="1"/>
          </p:cNvSpPr>
          <p:nvPr/>
        </p:nvSpPr>
        <p:spPr bwMode="auto">
          <a:xfrm>
            <a:off x="3375025" y="5537200"/>
            <a:ext cx="6715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U [V]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1755" name="AutoShape 5"/>
          <p:cNvCxnSpPr>
            <a:cxnSpLocks noChangeShapeType="1"/>
          </p:cNvCxnSpPr>
          <p:nvPr/>
        </p:nvCxnSpPr>
        <p:spPr bwMode="auto">
          <a:xfrm flipV="1">
            <a:off x="1817688" y="3875088"/>
            <a:ext cx="0" cy="2016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1756" name="Text Box 3"/>
          <p:cNvSpPr txBox="1">
            <a:spLocks noChangeArrowheads="1"/>
          </p:cNvSpPr>
          <p:nvPr/>
        </p:nvSpPr>
        <p:spPr bwMode="auto">
          <a:xfrm>
            <a:off x="2422525" y="5800725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200" baseline="-25000">
                <a:solidFill>
                  <a:srgbClr val="000000"/>
                </a:solidFill>
                <a:latin typeface="Calibri" pitchFamily="34" charset="0"/>
              </a:rPr>
              <a:t>M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Szabadkézi sokszög 33"/>
          <p:cNvSpPr/>
          <p:nvPr/>
        </p:nvSpPr>
        <p:spPr>
          <a:xfrm>
            <a:off x="2120900" y="4948238"/>
            <a:ext cx="469900" cy="858837"/>
          </a:xfrm>
          <a:custGeom>
            <a:avLst/>
            <a:gdLst>
              <a:gd name="connsiteX0" fmla="*/ 0 w 470781"/>
              <a:gd name="connsiteY0" fmla="*/ 860079 h 860079"/>
              <a:gd name="connsiteX1" fmla="*/ 325925 w 470781"/>
              <a:gd name="connsiteY1" fmla="*/ 715224 h 860079"/>
              <a:gd name="connsiteX2" fmla="*/ 470781 w 470781"/>
              <a:gd name="connsiteY2" fmla="*/ 0 h 8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81" h="860079">
                <a:moveTo>
                  <a:pt x="0" y="860079"/>
                </a:moveTo>
                <a:cubicBezTo>
                  <a:pt x="123731" y="859324"/>
                  <a:pt x="247462" y="858570"/>
                  <a:pt x="325925" y="715224"/>
                </a:cubicBezTo>
                <a:cubicBezTo>
                  <a:pt x="404388" y="571878"/>
                  <a:pt x="437584" y="285939"/>
                  <a:pt x="470781" y="0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6" name="Egyenes összekötő 35"/>
          <p:cNvCxnSpPr/>
          <p:nvPr/>
        </p:nvCxnSpPr>
        <p:spPr>
          <a:xfrm rot="10800000" flipV="1">
            <a:off x="1816100" y="5808663"/>
            <a:ext cx="3063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34" idx="2"/>
          </p:cNvCxnSpPr>
          <p:nvPr/>
        </p:nvCxnSpPr>
        <p:spPr>
          <a:xfrm flipV="1">
            <a:off x="2590800" y="4064000"/>
            <a:ext cx="88900" cy="88423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552575" y="5168900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hu-HU" sz="1200" baseline="-25000">
                <a:solidFill>
                  <a:srgbClr val="000000"/>
                </a:solidFill>
                <a:latin typeface="Calibri" pitchFamily="34" charset="0"/>
              </a:rPr>
              <a:t>M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1757" name="AutoShape 2"/>
          <p:cNvCxnSpPr>
            <a:cxnSpLocks noChangeShapeType="1"/>
          </p:cNvCxnSpPr>
          <p:nvPr/>
        </p:nvCxnSpPr>
        <p:spPr bwMode="auto">
          <a:xfrm rot="5400000">
            <a:off x="2146301" y="5226050"/>
            <a:ext cx="798512" cy="141287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</p:cxnSp>
      <p:sp>
        <p:nvSpPr>
          <p:cNvPr id="24" name="Ellipszis 23"/>
          <p:cNvSpPr/>
          <p:nvPr/>
        </p:nvSpPr>
        <p:spPr>
          <a:xfrm>
            <a:off x="2524125" y="5268913"/>
            <a:ext cx="46038" cy="444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317750" y="5100638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000">
                <a:solidFill>
                  <a:srgbClr val="000000"/>
                </a:solidFill>
                <a:latin typeface="Calibri" pitchFamily="34" charset="0"/>
              </a:rPr>
              <a:t>M</a:t>
            </a:r>
            <a:endParaRPr lang="hu-HU" sz="2400" baseline="-25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788" y="4883150"/>
            <a:ext cx="12573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AutoShape 2"/>
          <p:cNvCxnSpPr>
            <a:cxnSpLocks noChangeShapeType="1"/>
          </p:cNvCxnSpPr>
          <p:nvPr/>
        </p:nvCxnSpPr>
        <p:spPr bwMode="auto">
          <a:xfrm rot="10800000">
            <a:off x="1784350" y="5292725"/>
            <a:ext cx="755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56" name="AutoShape 2"/>
          <p:cNvCxnSpPr>
            <a:cxnSpLocks noChangeShapeType="1"/>
          </p:cNvCxnSpPr>
          <p:nvPr/>
        </p:nvCxnSpPr>
        <p:spPr bwMode="auto">
          <a:xfrm rot="5400000">
            <a:off x="2278063" y="5556250"/>
            <a:ext cx="539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57" name="Téglalap 56"/>
          <p:cNvSpPr/>
          <p:nvPr/>
        </p:nvSpPr>
        <p:spPr>
          <a:xfrm>
            <a:off x="4948238" y="3743325"/>
            <a:ext cx="2879725" cy="2527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58" name="AutoShape 2"/>
          <p:cNvCxnSpPr>
            <a:cxnSpLocks noChangeShapeType="1"/>
          </p:cNvCxnSpPr>
          <p:nvPr/>
        </p:nvCxnSpPr>
        <p:spPr bwMode="auto">
          <a:xfrm>
            <a:off x="5191125" y="5818188"/>
            <a:ext cx="1908175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5349875" y="3768725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I [A]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6943725" y="5548313"/>
            <a:ext cx="6715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U [V]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1" name="AutoShape 5"/>
          <p:cNvCxnSpPr>
            <a:cxnSpLocks noChangeShapeType="1"/>
          </p:cNvCxnSpPr>
          <p:nvPr/>
        </p:nvCxnSpPr>
        <p:spPr bwMode="auto">
          <a:xfrm flipV="1">
            <a:off x="5386388" y="3886200"/>
            <a:ext cx="0" cy="2016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5981700" y="5911850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l-GR" sz="120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200" baseline="-25000">
                <a:solidFill>
                  <a:srgbClr val="000000"/>
                </a:solidFill>
                <a:latin typeface="Calibri" pitchFamily="34" charset="0"/>
              </a:rPr>
              <a:t>M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Szabadkézi sokszög 62"/>
          <p:cNvSpPr/>
          <p:nvPr/>
        </p:nvSpPr>
        <p:spPr>
          <a:xfrm>
            <a:off x="5689600" y="4959350"/>
            <a:ext cx="469900" cy="858838"/>
          </a:xfrm>
          <a:custGeom>
            <a:avLst/>
            <a:gdLst>
              <a:gd name="connsiteX0" fmla="*/ 0 w 470781"/>
              <a:gd name="connsiteY0" fmla="*/ 860079 h 860079"/>
              <a:gd name="connsiteX1" fmla="*/ 325925 w 470781"/>
              <a:gd name="connsiteY1" fmla="*/ 715224 h 860079"/>
              <a:gd name="connsiteX2" fmla="*/ 470781 w 470781"/>
              <a:gd name="connsiteY2" fmla="*/ 0 h 8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81" h="860079">
                <a:moveTo>
                  <a:pt x="0" y="860079"/>
                </a:moveTo>
                <a:cubicBezTo>
                  <a:pt x="123731" y="859324"/>
                  <a:pt x="247462" y="858570"/>
                  <a:pt x="325925" y="715224"/>
                </a:cubicBezTo>
                <a:cubicBezTo>
                  <a:pt x="404388" y="571878"/>
                  <a:pt x="437584" y="285939"/>
                  <a:pt x="470781" y="0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4" name="Egyenes összekötő 63"/>
          <p:cNvCxnSpPr/>
          <p:nvPr/>
        </p:nvCxnSpPr>
        <p:spPr>
          <a:xfrm rot="10800000" flipV="1">
            <a:off x="5384800" y="5819775"/>
            <a:ext cx="3063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/>
          <p:cNvCxnSpPr>
            <a:stCxn id="63" idx="2"/>
          </p:cNvCxnSpPr>
          <p:nvPr/>
        </p:nvCxnSpPr>
        <p:spPr>
          <a:xfrm flipV="1">
            <a:off x="6159500" y="4075113"/>
            <a:ext cx="88900" cy="88423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5000625" y="5175250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l-GR" sz="120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hu-HU" sz="1200" baseline="-25000">
                <a:solidFill>
                  <a:srgbClr val="000000"/>
                </a:solidFill>
                <a:latin typeface="Calibri" pitchFamily="34" charset="0"/>
              </a:rPr>
              <a:t>M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7" name="AutoShape 2"/>
          <p:cNvCxnSpPr>
            <a:cxnSpLocks noChangeShapeType="1"/>
            <a:endCxn id="63" idx="1"/>
          </p:cNvCxnSpPr>
          <p:nvPr/>
        </p:nvCxnSpPr>
        <p:spPr bwMode="auto">
          <a:xfrm rot="5400000">
            <a:off x="5720557" y="5226844"/>
            <a:ext cx="741362" cy="15240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</p:cxnSp>
      <p:sp>
        <p:nvSpPr>
          <p:cNvPr id="68" name="Ellipszis 67"/>
          <p:cNvSpPr/>
          <p:nvPr/>
        </p:nvSpPr>
        <p:spPr>
          <a:xfrm>
            <a:off x="6092825" y="5280025"/>
            <a:ext cx="46038" cy="4603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5886450" y="5113338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000">
                <a:solidFill>
                  <a:srgbClr val="000000"/>
                </a:solidFill>
                <a:latin typeface="Calibri" pitchFamily="34" charset="0"/>
              </a:rPr>
              <a:t>M</a:t>
            </a:r>
            <a:endParaRPr lang="hu-HU" sz="24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1" name="AutoShape 2"/>
          <p:cNvCxnSpPr>
            <a:cxnSpLocks noChangeShapeType="1"/>
          </p:cNvCxnSpPr>
          <p:nvPr/>
        </p:nvCxnSpPr>
        <p:spPr bwMode="auto">
          <a:xfrm rot="10800000">
            <a:off x="5340350" y="4941888"/>
            <a:ext cx="8286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72" name="AutoShape 2"/>
          <p:cNvCxnSpPr>
            <a:cxnSpLocks noChangeShapeType="1"/>
          </p:cNvCxnSpPr>
          <p:nvPr/>
        </p:nvCxnSpPr>
        <p:spPr bwMode="auto">
          <a:xfrm rot="5400000">
            <a:off x="5726906" y="5396707"/>
            <a:ext cx="9001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76" name="AutoShape 2"/>
          <p:cNvCxnSpPr>
            <a:cxnSpLocks noChangeShapeType="1"/>
          </p:cNvCxnSpPr>
          <p:nvPr/>
        </p:nvCxnSpPr>
        <p:spPr bwMode="auto">
          <a:xfrm rot="10800000">
            <a:off x="5351463" y="5672138"/>
            <a:ext cx="682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77" name="AutoShape 2"/>
          <p:cNvCxnSpPr>
            <a:cxnSpLocks noChangeShapeType="1"/>
          </p:cNvCxnSpPr>
          <p:nvPr/>
        </p:nvCxnSpPr>
        <p:spPr bwMode="auto">
          <a:xfrm rot="5400000">
            <a:off x="5937250" y="5756276"/>
            <a:ext cx="1809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78" name="AutoShape 2"/>
          <p:cNvCxnSpPr>
            <a:cxnSpLocks noChangeShapeType="1"/>
          </p:cNvCxnSpPr>
          <p:nvPr/>
        </p:nvCxnSpPr>
        <p:spPr bwMode="auto">
          <a:xfrm rot="5400000">
            <a:off x="4979194" y="5303044"/>
            <a:ext cx="7191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79" name="AutoShape 2"/>
          <p:cNvCxnSpPr>
            <a:cxnSpLocks noChangeShapeType="1"/>
          </p:cNvCxnSpPr>
          <p:nvPr/>
        </p:nvCxnSpPr>
        <p:spPr bwMode="auto">
          <a:xfrm rot="10800000">
            <a:off x="6016625" y="5875338"/>
            <a:ext cx="180975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 type="triangle" w="sm" len="sm"/>
            <a:tailEnd type="triangle" w="sm" len="sm"/>
          </a:ln>
        </p:spPr>
      </p:cxn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8888" y="4867275"/>
            <a:ext cx="9540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753" grpId="0"/>
      <p:bldP spid="31754" grpId="0"/>
      <p:bldP spid="31756" grpId="0"/>
      <p:bldP spid="23" grpId="0"/>
      <p:bldP spid="24" grpId="0" animBg="1"/>
      <p:bldP spid="25" grpId="0"/>
      <p:bldP spid="57" grpId="0" animBg="1"/>
      <p:bldP spid="59" grpId="0"/>
      <p:bldP spid="60" grpId="0"/>
      <p:bldP spid="62" grpId="0"/>
      <p:bldP spid="66" grpId="0"/>
      <p:bldP spid="68" grpId="0" animBg="1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dióda kapacitása </a:t>
            </a:r>
            <a:r>
              <a:rPr lang="hu-HU" sz="2000" dirty="0" smtClean="0">
                <a:solidFill>
                  <a:srgbClr val="FFFF99"/>
                </a:solidFill>
              </a:rPr>
              <a:t>- </a:t>
            </a:r>
            <a:r>
              <a:rPr lang="hu-HU" sz="1800" dirty="0" err="1" smtClean="0">
                <a:solidFill>
                  <a:srgbClr val="FFFF99"/>
                </a:solidFill>
              </a:rPr>
              <a:t>Záróirányú</a:t>
            </a:r>
            <a:r>
              <a:rPr lang="hu-HU" sz="1800" dirty="0" smtClean="0">
                <a:solidFill>
                  <a:srgbClr val="FFFF99"/>
                </a:solidFill>
              </a:rPr>
              <a:t> kapacitás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kiürített réteg és a felhalmozódott töltések hasonlóan viselkednek mint egy síkkondenzátor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Feszültségváltozás hatására áram folyik, amíg a töltések ki nem egyenlítődnek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Egyenfeszültségnél csak az elhanyagolható </a:t>
            </a:r>
            <a:r>
              <a:rPr lang="hu-HU" sz="1200" dirty="0" smtClean="0"/>
              <a:t>I</a:t>
            </a:r>
            <a:r>
              <a:rPr lang="hu-HU" sz="1200" baseline="-25000" dirty="0" smtClean="0"/>
              <a:t>0</a:t>
            </a:r>
            <a:r>
              <a:rPr lang="hu-HU" sz="1200" dirty="0" smtClean="0">
                <a:solidFill>
                  <a:srgbClr val="FFFF99"/>
                </a:solidFill>
              </a:rPr>
              <a:t> </a:t>
            </a:r>
            <a:r>
              <a:rPr lang="hu-HU" sz="1200" dirty="0" err="1" smtClean="0">
                <a:solidFill>
                  <a:srgbClr val="FFFF99"/>
                </a:solidFill>
              </a:rPr>
              <a:t>drift</a:t>
            </a:r>
            <a:r>
              <a:rPr lang="hu-HU" sz="1200" dirty="0" smtClean="0">
                <a:solidFill>
                  <a:srgbClr val="FFFF99"/>
                </a:solidFill>
              </a:rPr>
              <a:t> áram folyik – gyakorlatilag szakadásként viselkedik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kiürített réteg vastagsága, így a kondenzátor kapacitása a feszültség függvényében változik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Minél nagyobb a </a:t>
            </a:r>
            <a:r>
              <a:rPr lang="hu-HU" sz="1200" dirty="0" err="1" smtClean="0">
                <a:solidFill>
                  <a:srgbClr val="FFFF99"/>
                </a:solidFill>
              </a:rPr>
              <a:t>zárófeszültség</a:t>
            </a:r>
            <a:r>
              <a:rPr lang="hu-HU" sz="1200" dirty="0" smtClean="0">
                <a:solidFill>
                  <a:srgbClr val="FFFF99"/>
                </a:solidFill>
              </a:rPr>
              <a:t> annál kisebb a </a:t>
            </a:r>
            <a:r>
              <a:rPr lang="hu-HU" sz="1200" dirty="0" err="1" smtClean="0">
                <a:solidFill>
                  <a:srgbClr val="FFFF99"/>
                </a:solidFill>
              </a:rPr>
              <a:t>pn-átmenet</a:t>
            </a:r>
            <a:r>
              <a:rPr lang="hu-HU" sz="1200" dirty="0" smtClean="0">
                <a:solidFill>
                  <a:srgbClr val="FFFF99"/>
                </a:solidFill>
              </a:rPr>
              <a:t> kapacitása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err="1" smtClean="0">
                <a:solidFill>
                  <a:srgbClr val="FFFF99"/>
                </a:solidFill>
              </a:rPr>
              <a:t>pF</a:t>
            </a:r>
            <a:r>
              <a:rPr lang="hu-HU" sz="1200" dirty="0" smtClean="0">
                <a:solidFill>
                  <a:srgbClr val="FFFF99"/>
                </a:solidFill>
              </a:rPr>
              <a:t> nagyságrendű</a:t>
            </a:r>
          </a:p>
          <a:p>
            <a:pPr lvl="1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400" dirty="0" smtClean="0">
                <a:hlinkClick r:id="rId3"/>
              </a:rPr>
              <a:t>Animáció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Legtöbbször káros hatása van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err="1" smtClean="0">
                <a:solidFill>
                  <a:srgbClr val="FFFF99"/>
                </a:solidFill>
              </a:rPr>
              <a:t>Záróirányban</a:t>
            </a:r>
            <a:r>
              <a:rPr lang="hu-HU" sz="1200" dirty="0" smtClean="0">
                <a:solidFill>
                  <a:srgbClr val="FFFF99"/>
                </a:solidFill>
              </a:rPr>
              <a:t> az ideális dióda szakadásként viselkedik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Nagyfrekvencián azonban a </a:t>
            </a:r>
            <a:r>
              <a:rPr lang="hu-HU" sz="1200" dirty="0" err="1" smtClean="0">
                <a:solidFill>
                  <a:srgbClr val="FFFF99"/>
                </a:solidFill>
              </a:rPr>
              <a:t>záróirányú</a:t>
            </a:r>
            <a:r>
              <a:rPr lang="hu-HU" sz="1200" dirty="0" smtClean="0">
                <a:solidFill>
                  <a:srgbClr val="FFFF99"/>
                </a:solidFill>
              </a:rPr>
              <a:t> kapacitás miatt a dióda váltakozó áramú ellenállása lecsökken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err="1" smtClean="0"/>
              <a:t>Varicap</a:t>
            </a:r>
            <a:r>
              <a:rPr lang="hu-HU" sz="1400" dirty="0" smtClean="0"/>
              <a:t> dióda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</a:t>
            </a:r>
            <a:r>
              <a:rPr lang="hu-HU" sz="1200" dirty="0" err="1" smtClean="0">
                <a:solidFill>
                  <a:srgbClr val="FFFF99"/>
                </a:solidFill>
              </a:rPr>
              <a:t>záróirányú</a:t>
            </a:r>
            <a:r>
              <a:rPr lang="hu-HU" sz="1200" dirty="0" smtClean="0">
                <a:solidFill>
                  <a:srgbClr val="FFFF99"/>
                </a:solidFill>
              </a:rPr>
              <a:t> kapacitás feszültségfüggését használjuk ki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Feszültséggel vezérelhető kapacitás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Pl. feszültséggel hangolható szűrő, oszcillátor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3686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3924D-EEBB-415F-8511-C9B64DA55F35}" type="slidenum">
              <a:rPr lang="hu-HU"/>
              <a:pPr>
                <a:defRPr/>
              </a:pPr>
              <a:t>31</a:t>
            </a:fld>
            <a:endParaRPr lang="hu-HU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800" y="3881438"/>
            <a:ext cx="10779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4538" y="4968875"/>
            <a:ext cx="1724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dióda kapacitása </a:t>
            </a:r>
            <a:r>
              <a:rPr lang="hu-HU" sz="2000" dirty="0" smtClean="0">
                <a:solidFill>
                  <a:srgbClr val="FFFF99"/>
                </a:solidFill>
              </a:rPr>
              <a:t>- </a:t>
            </a:r>
            <a:r>
              <a:rPr lang="hu-HU" sz="1800" dirty="0" smtClean="0">
                <a:solidFill>
                  <a:srgbClr val="FFFF99"/>
                </a:solidFill>
              </a:rPr>
              <a:t>Nyitóirányú kapacitás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nyitóirányban előfeszített diódában sok többségi töltéshordozó van jelen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Ha változik a nyitóirányú feszültség, változik a kristályban lévő töltések mennyisége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feszültségváltozás hatására bekövetkező töltésmennyiség változás kapacitásként jelentkezik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nyitóirányú kapacitás nagyságrendekkel nagyobb, mint a </a:t>
            </a:r>
            <a:r>
              <a:rPr lang="hu-HU" sz="1400" dirty="0" err="1" smtClean="0"/>
              <a:t>záróirányú</a:t>
            </a: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Diffúziós kapacitás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Sok többségi töltéshordozó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Nagy nyitóirányú áramnál </a:t>
            </a:r>
            <a:r>
              <a:rPr lang="hu-HU" sz="1200" dirty="0" err="1" smtClean="0">
                <a:solidFill>
                  <a:srgbClr val="FFFF99"/>
                </a:solidFill>
                <a:latin typeface="Symbol" pitchFamily="18" charset="2"/>
              </a:rPr>
              <a:t>m</a:t>
            </a:r>
            <a:r>
              <a:rPr lang="hu-HU" sz="1200" dirty="0" err="1" smtClean="0">
                <a:solidFill>
                  <a:srgbClr val="FFFF99"/>
                </a:solidFill>
              </a:rPr>
              <a:t>F</a:t>
            </a:r>
            <a:r>
              <a:rPr lang="hu-HU" sz="1200" dirty="0" smtClean="0">
                <a:solidFill>
                  <a:srgbClr val="FFFF99"/>
                </a:solidFill>
              </a:rPr>
              <a:t> nagyságrendű is lehet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Nem érezteti a hatását, mert a kis nyitóirányú dinamikus ellenállás gyakorlatilag rövidre zárja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Hatása akkor észlelhető, ha nyitóirányból </a:t>
            </a:r>
            <a:r>
              <a:rPr lang="hu-HU" sz="1200" dirty="0" err="1" smtClean="0">
                <a:solidFill>
                  <a:srgbClr val="FFFF99"/>
                </a:solidFill>
              </a:rPr>
              <a:t>záróirányba</a:t>
            </a:r>
            <a:r>
              <a:rPr lang="hu-HU" sz="1200" dirty="0" smtClean="0">
                <a:solidFill>
                  <a:srgbClr val="FFFF99"/>
                </a:solidFill>
              </a:rPr>
              <a:t> kapcsoljuk a diódát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/>
              <a:t>Az átkapcsoláshoz közömbösíteni kell a diffúziós kapacitásban tárolt töltéseket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/>
              <a:t>A kapacitást „ki kell sütni” 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3789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5A5E2-B641-475B-BA03-949A3F097E9B}" type="slidenum">
              <a:rPr lang="hu-HU"/>
              <a:pPr>
                <a:defRPr/>
              </a:pPr>
              <a:t>32</a:t>
            </a:fld>
            <a:endParaRPr lang="hu-HU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025" y="2536825"/>
            <a:ext cx="1008063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Egyenirányító kapcsolások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hálózati tápegységek alapvető feladata egyenfeszültség előállítása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hálózati feszültség 230V-os (effektív érték) 50Hz-es váltakozó áram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Felhasználhatjuk a dióda egyenirányító tulajdonságát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hálózati tápegységek felépítése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Hálózati transzformátor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Egyenirányító kapcsolás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Pufferelés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Egyenfeszültség stabilizálás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F00F9-543A-4923-89D8-1ACA2596BDF9}" type="slidenum">
              <a:rPr lang="hu-HU"/>
              <a:pPr>
                <a:defRPr/>
              </a:pPr>
              <a:t>33</a:t>
            </a:fld>
            <a:endParaRPr lang="hu-HU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 l="3215" r="3215" b="9576"/>
          <a:stretch>
            <a:fillRect/>
          </a:stretch>
        </p:blipFill>
        <p:spPr bwMode="auto">
          <a:xfrm>
            <a:off x="5311775" y="3795713"/>
            <a:ext cx="34734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3856038"/>
            <a:ext cx="539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Egyenes összekötő nyíllal 10"/>
          <p:cNvCxnSpPr/>
          <p:nvPr/>
        </p:nvCxnSpPr>
        <p:spPr>
          <a:xfrm>
            <a:off x="5915025" y="4062413"/>
            <a:ext cx="390525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7761288" y="4064000"/>
            <a:ext cx="390525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rot="5400000">
            <a:off x="6340475" y="4876800"/>
            <a:ext cx="611188" cy="1588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rot="5400000">
            <a:off x="7216775" y="4886325"/>
            <a:ext cx="611188" cy="1588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6375" y="3798888"/>
            <a:ext cx="1857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7100" y="3824288"/>
            <a:ext cx="1397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4763" y="4738688"/>
            <a:ext cx="2000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4725988"/>
            <a:ext cx="2397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2438" y="5856288"/>
            <a:ext cx="6064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16825" y="5699125"/>
            <a:ext cx="946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00963" y="6003925"/>
            <a:ext cx="6064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Rot="1" noChangeArrowheads="1"/>
          </p:cNvSpPr>
          <p:nvPr/>
        </p:nvSpPr>
        <p:spPr bwMode="auto">
          <a:xfrm>
            <a:off x="387350" y="3606800"/>
            <a:ext cx="48450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Hálózati transzformátor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Egymással mágneses csatolásban lévő tekercsek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áttétel megadja a kimeneti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(szekunder)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és bementi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(primer)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feszültség arányát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ideális transzformátor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frekvenciafüggetlenül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visz át – induktivitása végtelen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Feladata a 230V-os hálózati feszültségből kisebb feszültség előállítása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Pl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  n = 23 esetén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230V 	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230/23 = 10V (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eff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Egyenirányító kapcsolások </a:t>
            </a:r>
            <a:r>
              <a:rPr lang="hu-HU" sz="1800" dirty="0" smtClean="0"/>
              <a:t>– </a:t>
            </a:r>
            <a:r>
              <a:rPr lang="hu-HU" sz="1800" dirty="0" err="1" smtClean="0"/>
              <a:t>Egyutas</a:t>
            </a:r>
            <a:r>
              <a:rPr lang="hu-HU" sz="1800" dirty="0" smtClean="0"/>
              <a:t> egyenirányító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dióda csak a pozitív </a:t>
            </a:r>
            <a:r>
              <a:rPr lang="hu-HU" sz="1400" dirty="0" err="1" smtClean="0"/>
              <a:t>félperiódust</a:t>
            </a:r>
            <a:r>
              <a:rPr lang="hu-HU" sz="1400" dirty="0" smtClean="0"/>
              <a:t> engedi át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Ekkor van nyitóirányban előfeszítve, az anód pozitívabb mint a katód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Kb. 0,7V esik a diódán nyitott állapotban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negatív </a:t>
            </a:r>
            <a:r>
              <a:rPr lang="hu-HU" sz="1400" dirty="0" err="1" smtClean="0"/>
              <a:t>félperiódus</a:t>
            </a:r>
            <a:r>
              <a:rPr lang="hu-HU" sz="1400" dirty="0" smtClean="0"/>
              <a:t> idején a dióda lezár, csak az elhanyagolható visszáram folyik	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3994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001A2-3881-4329-89BB-4478054B9615}" type="slidenum">
              <a:rPr lang="hu-HU"/>
              <a:pPr>
                <a:defRPr/>
              </a:pPr>
              <a:t>34</a:t>
            </a:fld>
            <a:endParaRPr lang="hu-HU"/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925763"/>
            <a:ext cx="6467475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Egyenirányító kapcsolások </a:t>
            </a:r>
            <a:r>
              <a:rPr lang="hu-HU" sz="1800" dirty="0" smtClean="0"/>
              <a:t>– </a:t>
            </a:r>
            <a:r>
              <a:rPr lang="hu-HU" sz="1800" dirty="0" err="1" smtClean="0"/>
              <a:t>Egyutas</a:t>
            </a:r>
            <a:r>
              <a:rPr lang="hu-HU" sz="1800" dirty="0" smtClean="0"/>
              <a:t> egyenirányító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dióda csak a pozitív </a:t>
            </a:r>
            <a:r>
              <a:rPr lang="hu-HU" sz="1400" dirty="0" err="1" smtClean="0"/>
              <a:t>félperiódust</a:t>
            </a:r>
            <a:r>
              <a:rPr lang="hu-HU" sz="1400" dirty="0" smtClean="0"/>
              <a:t> engedi át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Ekkor van nyitóirányban előfeszítve, az anód pozitívabb mint a katód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Kb. 0,7V esik a diódán nyitott állapotban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negatív </a:t>
            </a:r>
            <a:r>
              <a:rPr lang="hu-HU" sz="1400" dirty="0" err="1" smtClean="0"/>
              <a:t>félperiódus</a:t>
            </a:r>
            <a:r>
              <a:rPr lang="hu-HU" sz="1400" dirty="0" smtClean="0"/>
              <a:t> idején a dióda lezár, csak az elhanyagolható visszáram folyik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terhelésen eső feszültség átlagértéke nullától különböző pozitív érték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Készülék táplálására azonban nem alkalmas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Nagyfokú lüktetés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Terheléssel párhuzamosan kapcsolt kondenzátorral egészítjük ki a kapcsolást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err="1" smtClean="0">
                <a:solidFill>
                  <a:srgbClr val="FFFF99"/>
                </a:solidFill>
              </a:rPr>
              <a:t>Pufferkondenzátor</a:t>
            </a: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4096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5AD00-369F-4173-A90B-81DC3D2172C7}" type="slidenum">
              <a:rPr lang="hu-HU"/>
              <a:pPr>
                <a:defRPr/>
              </a:pPr>
              <a:t>35</a:t>
            </a:fld>
            <a:endParaRPr lang="hu-HU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3697288"/>
            <a:ext cx="47307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8788" y="4183063"/>
            <a:ext cx="34290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Szövegdoboz 8"/>
          <p:cNvSpPr txBox="1">
            <a:spLocks noChangeArrowheads="1"/>
          </p:cNvSpPr>
          <p:nvPr/>
        </p:nvSpPr>
        <p:spPr bwMode="auto">
          <a:xfrm>
            <a:off x="1598613" y="5565775"/>
            <a:ext cx="3683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0000FF"/>
                </a:solidFill>
              </a:rPr>
              <a:t>U2</a:t>
            </a:r>
          </a:p>
        </p:txBody>
      </p:sp>
      <p:sp>
        <p:nvSpPr>
          <p:cNvPr id="40969" name="Szövegdoboz 9"/>
          <p:cNvSpPr txBox="1">
            <a:spLocks noChangeArrowheads="1"/>
          </p:cNvSpPr>
          <p:nvPr/>
        </p:nvSpPr>
        <p:spPr bwMode="auto">
          <a:xfrm>
            <a:off x="2538413" y="4056063"/>
            <a:ext cx="3365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FF0000"/>
                </a:solidFill>
              </a:rPr>
              <a:t>Ut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Egyenirányító kapcsolások </a:t>
            </a:r>
            <a:r>
              <a:rPr lang="hu-HU" sz="1800" dirty="0" smtClean="0"/>
              <a:t>– </a:t>
            </a:r>
            <a:r>
              <a:rPr lang="hu-HU" sz="1800" dirty="0" err="1" smtClean="0"/>
              <a:t>Egyutas</a:t>
            </a:r>
            <a:r>
              <a:rPr lang="hu-HU" sz="1800" dirty="0" smtClean="0"/>
              <a:t> egyenirányító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 áramkörbe iktatott kondenzátor feltöltődik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Ha a szekunder feszültség meghaladja a feltöltött kondenzátor feszültségét a dióda kinyit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Anódja pozitívabb lesz mint a katódja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Amíg a dióda nyitva van tölti a kondenzátort, növeli a feszültségét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Amint a szekunder feszültség csökken a dióda lezár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4198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DB88C-D991-4124-9375-D5D19786AC28}" type="slidenum">
              <a:rPr lang="hu-HU"/>
              <a:pPr>
                <a:defRPr/>
              </a:pPr>
              <a:t>36</a:t>
            </a:fld>
            <a:endParaRPr lang="hu-HU"/>
          </a:p>
        </p:txBody>
      </p:sp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3228975"/>
            <a:ext cx="680878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Egyenirányító kapcsolások </a:t>
            </a:r>
            <a:r>
              <a:rPr lang="hu-HU" sz="1800" dirty="0" smtClean="0"/>
              <a:t>– </a:t>
            </a:r>
            <a:r>
              <a:rPr lang="hu-HU" sz="1800" dirty="0" err="1" smtClean="0"/>
              <a:t>Egyutas</a:t>
            </a:r>
            <a:r>
              <a:rPr lang="hu-HU" sz="1800" dirty="0" smtClean="0"/>
              <a:t> egyenirányító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 áramkörbe iktatott kondenzátor feltöltődik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Ha a szekunder feszültség meghaladja a feltöltött kondenzátor feszültségét a dióda kinyit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Anódja pozitívabb lesz mint a katódja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Amíg a dióda nyitva van tölti a kondenzátort, növeli a feszültségét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Amint a szekunder feszültség csökken a dióda lezár a következő periódusig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lezárt dióda miatt a kondenzátor a terhelésen keresztül veszít töltéséből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kondenzátor által tárolt energia táplálja a fogyasztót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Feszültsége exponenciálisan csökken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kondenzátor </a:t>
            </a:r>
            <a:r>
              <a:rPr lang="hu-HU" sz="1400" dirty="0" err="1" smtClean="0"/>
              <a:t>periódikusan</a:t>
            </a:r>
            <a:r>
              <a:rPr lang="hu-HU" sz="1400" dirty="0" smtClean="0"/>
              <a:t> feltöltődik majd veszít töltéséből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4301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8D700-1AE7-4B1C-BD04-1BCB1F839DF9}" type="slidenum">
              <a:rPr lang="hu-HU"/>
              <a:pPr>
                <a:defRPr/>
              </a:pPr>
              <a:t>37</a:t>
            </a:fld>
            <a:endParaRPr lang="hu-HU"/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4286250"/>
            <a:ext cx="347503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3" y="3665538"/>
            <a:ext cx="47847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Szövegdoboz 9"/>
          <p:cNvSpPr txBox="1">
            <a:spLocks noChangeArrowheads="1"/>
          </p:cNvSpPr>
          <p:nvPr/>
        </p:nvSpPr>
        <p:spPr bwMode="auto">
          <a:xfrm>
            <a:off x="1376363" y="4532313"/>
            <a:ext cx="368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0000FF"/>
                </a:solidFill>
              </a:rPr>
              <a:t>U2</a:t>
            </a:r>
          </a:p>
        </p:txBody>
      </p:sp>
      <p:sp>
        <p:nvSpPr>
          <p:cNvPr id="43017" name="Szövegdoboz 10"/>
          <p:cNvSpPr txBox="1">
            <a:spLocks noChangeArrowheads="1"/>
          </p:cNvSpPr>
          <p:nvPr/>
        </p:nvSpPr>
        <p:spPr bwMode="auto">
          <a:xfrm>
            <a:off x="3189288" y="3913188"/>
            <a:ext cx="3381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FF0000"/>
                </a:solidFill>
              </a:rPr>
              <a:t>Ut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Egyenirányító kapcsolások </a:t>
            </a:r>
            <a:r>
              <a:rPr lang="hu-HU" sz="1800" dirty="0" smtClean="0"/>
              <a:t>– </a:t>
            </a:r>
            <a:r>
              <a:rPr lang="hu-HU" sz="1800" dirty="0" err="1" smtClean="0"/>
              <a:t>Egyutas</a:t>
            </a:r>
            <a:r>
              <a:rPr lang="hu-HU" sz="1800" dirty="0" smtClean="0"/>
              <a:t> egyenirányító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diódán impulzusszerű áram folyik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periódusidő tört részén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dióda áram-igénybevétele bekapcsoláskor a legnagyobb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Fel kell tölteni a töltetlen kondenzátort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terhelésen kapott egyenfeszültség a terheléstől függ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Ha a terhelő ellenállás értéke nagy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/>
              <a:t>Az egyenfeszültség közelítőleg a csúcsfeszültséggel egyenlő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/>
              <a:t>Kicsi a feszültség lüktetése </a:t>
            </a:r>
            <a:r>
              <a:rPr lang="hu-HU" sz="1100" dirty="0" smtClean="0">
                <a:solidFill>
                  <a:srgbClr val="FFFF99"/>
                </a:solidFill>
              </a:rPr>
              <a:t>(brumm)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/>
              <a:t>Rövid áramimpulzusok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4403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9EE8C-267D-4B3C-BC7C-209B145C7AAB}" type="slidenum">
              <a:rPr lang="hu-HU"/>
              <a:pPr>
                <a:defRPr/>
              </a:pPr>
              <a:t>38</a:t>
            </a:fld>
            <a:endParaRPr lang="hu-HU"/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4286250"/>
            <a:ext cx="347503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25" y="3629025"/>
            <a:ext cx="477837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Szövegdoboz 11"/>
          <p:cNvSpPr txBox="1">
            <a:spLocks noChangeArrowheads="1"/>
          </p:cNvSpPr>
          <p:nvPr/>
        </p:nvSpPr>
        <p:spPr bwMode="auto">
          <a:xfrm>
            <a:off x="1035050" y="5511800"/>
            <a:ext cx="366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009900"/>
                </a:solidFill>
              </a:rPr>
              <a:t>I</a:t>
            </a:r>
            <a:r>
              <a:rPr lang="hu-HU" sz="1200" baseline="-25000">
                <a:solidFill>
                  <a:srgbClr val="009900"/>
                </a:solidFill>
              </a:rPr>
              <a:t>D1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Egyenirányító kapcsolások </a:t>
            </a:r>
            <a:r>
              <a:rPr lang="hu-HU" sz="1800" dirty="0" smtClean="0"/>
              <a:t>– </a:t>
            </a:r>
            <a:r>
              <a:rPr lang="hu-HU" sz="1800" dirty="0" err="1" smtClean="0"/>
              <a:t>Egyutas</a:t>
            </a:r>
            <a:r>
              <a:rPr lang="hu-HU" sz="1800" dirty="0" smtClean="0"/>
              <a:t> egyenirányító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diódán impulzusszerű áram folyik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periódusidő tört részén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dióda áram-igénybevétele bekapcsoláskor a legnagyobb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Fel kell tölteni a töltetlen kondenzátort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terhelésen kapott egyenfeszültség a terheléstől függ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Ha a terhelő ellenállás értéke csökken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/>
              <a:t>Az egyenfeszültség átlagértéke csökken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/>
              <a:t>Nagyobb a feszültség lüktetése </a:t>
            </a:r>
            <a:r>
              <a:rPr lang="hu-HU" sz="1100" dirty="0" smtClean="0">
                <a:solidFill>
                  <a:srgbClr val="FFFF99"/>
                </a:solidFill>
              </a:rPr>
              <a:t>(brumm)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/>
              <a:t>Szélesebb áramimpulzusok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4506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690C9-5FD5-45F6-91A3-3E7121FDB98C}" type="slidenum">
              <a:rPr lang="hu-HU"/>
              <a:pPr>
                <a:defRPr/>
              </a:pPr>
              <a:t>39</a:t>
            </a:fld>
            <a:endParaRPr lang="hu-HU"/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4286250"/>
            <a:ext cx="347503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25" y="3668713"/>
            <a:ext cx="47355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Szövegdoboz 11"/>
          <p:cNvSpPr txBox="1">
            <a:spLocks noChangeArrowheads="1"/>
          </p:cNvSpPr>
          <p:nvPr/>
        </p:nvSpPr>
        <p:spPr bwMode="auto">
          <a:xfrm>
            <a:off x="1058863" y="5464175"/>
            <a:ext cx="366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009900"/>
                </a:solidFill>
              </a:rPr>
              <a:t>I</a:t>
            </a:r>
            <a:r>
              <a:rPr lang="hu-HU" sz="1200" baseline="-25000">
                <a:solidFill>
                  <a:srgbClr val="009900"/>
                </a:solidFill>
              </a:rPr>
              <a:t>D1</a:t>
            </a:r>
          </a:p>
        </p:txBody>
      </p:sp>
      <p:pic>
        <p:nvPicPr>
          <p:cNvPr id="4506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4854575"/>
            <a:ext cx="2317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Félvezetők fizikája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718550" cy="2524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/>
              <a:t>Szilárd anyagok osztályozása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Ha az atommal energiát közlünk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az elektronok egyre nagyobb energiaszintre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egyre távolabbi pályára kerülnek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Vegyértéksáv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A legkülső elektronpálya energiaszintje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Ionizációs energia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Az az energiamennyiség, amellyel egy elektront ki tudunk szakítani az atomi kötelékből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Vezetési sáv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A vegyértéksávot elhagyó elektronok töltéshordozóvá, vezetési elektronokká válnak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Az atomoktól szinte függetlenül, az atomok közötti térben mozognak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Minél több a vezetési elektron annál jobb az anyag vezetőképessége 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31A6F-080A-4FE0-BC1B-6FD42ACF252C}" type="slidenum">
              <a:rPr lang="hu-HU"/>
              <a:pPr>
                <a:defRPr/>
              </a:pPr>
              <a:t>4</a:t>
            </a:fld>
            <a:endParaRPr lang="hu-H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 t="4846" b="4846"/>
          <a:stretch>
            <a:fillRect/>
          </a:stretch>
        </p:blipFill>
        <p:spPr bwMode="auto">
          <a:xfrm>
            <a:off x="1033463" y="4052888"/>
            <a:ext cx="3856037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1089025" y="5502275"/>
            <a:ext cx="881063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1050" dirty="0">
                <a:solidFill>
                  <a:srgbClr val="000000"/>
                </a:solidFill>
              </a:rPr>
              <a:t>Bór</a:t>
            </a:r>
          </a:p>
          <a:p>
            <a:pPr algn="ctr">
              <a:defRPr/>
            </a:pPr>
            <a:r>
              <a:rPr lang="hu-HU" sz="1050" dirty="0">
                <a:solidFill>
                  <a:srgbClr val="000000"/>
                </a:solidFill>
              </a:rPr>
              <a:t>3 vegyérték</a:t>
            </a:r>
          </a:p>
          <a:p>
            <a:pPr algn="ctr">
              <a:defRPr/>
            </a:pPr>
            <a:r>
              <a:rPr lang="hu-HU" sz="1050" dirty="0">
                <a:solidFill>
                  <a:srgbClr val="000000"/>
                </a:solidFill>
              </a:rPr>
              <a:t>elektron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084388" y="5575300"/>
            <a:ext cx="881062" cy="576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1050" dirty="0">
                <a:solidFill>
                  <a:srgbClr val="000000"/>
                </a:solidFill>
              </a:rPr>
              <a:t>Szilícium</a:t>
            </a:r>
          </a:p>
          <a:p>
            <a:pPr algn="ctr">
              <a:defRPr/>
            </a:pPr>
            <a:r>
              <a:rPr lang="hu-HU" sz="1050" dirty="0">
                <a:solidFill>
                  <a:srgbClr val="000000"/>
                </a:solidFill>
              </a:rPr>
              <a:t>4 vegyérték</a:t>
            </a:r>
          </a:p>
          <a:p>
            <a:pPr algn="ctr">
              <a:defRPr/>
            </a:pPr>
            <a:r>
              <a:rPr lang="hu-HU" sz="1050" dirty="0">
                <a:solidFill>
                  <a:srgbClr val="000000"/>
                </a:solidFill>
              </a:rPr>
              <a:t>elektron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573463" y="5822950"/>
            <a:ext cx="879475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1050" dirty="0">
                <a:solidFill>
                  <a:srgbClr val="000000"/>
                </a:solidFill>
              </a:rPr>
              <a:t>Antimon</a:t>
            </a:r>
          </a:p>
          <a:p>
            <a:pPr algn="ctr">
              <a:defRPr/>
            </a:pPr>
            <a:r>
              <a:rPr lang="hu-HU" sz="1050" dirty="0">
                <a:solidFill>
                  <a:srgbClr val="000000"/>
                </a:solidFill>
              </a:rPr>
              <a:t>5 vegyérték</a:t>
            </a:r>
          </a:p>
          <a:p>
            <a:pPr algn="ctr">
              <a:defRPr/>
            </a:pPr>
            <a:r>
              <a:rPr lang="hu-HU" sz="1050" dirty="0">
                <a:solidFill>
                  <a:srgbClr val="000000"/>
                </a:solidFill>
              </a:rPr>
              <a:t>elektron</a:t>
            </a:r>
          </a:p>
        </p:txBody>
      </p:sp>
      <p:pic>
        <p:nvPicPr>
          <p:cNvPr id="13" name="free_electron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49765" y="4055679"/>
            <a:ext cx="3289738" cy="246730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Egyenirányító kapcsolások </a:t>
            </a:r>
            <a:r>
              <a:rPr lang="hu-HU" sz="1800" dirty="0" smtClean="0"/>
              <a:t>– </a:t>
            </a:r>
            <a:r>
              <a:rPr lang="hu-HU" sz="1800" dirty="0" err="1" smtClean="0"/>
              <a:t>Kétutas</a:t>
            </a:r>
            <a:r>
              <a:rPr lang="hu-HU" sz="1800" dirty="0" smtClean="0"/>
              <a:t> egyenirányító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Két egyforma menetszámú szekunder tekercs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err="1" smtClean="0">
                <a:solidFill>
                  <a:srgbClr val="FFFF99"/>
                </a:solidFill>
              </a:rPr>
              <a:t>Félperiódusonkét</a:t>
            </a:r>
            <a:r>
              <a:rPr lang="hu-HU" sz="1200" dirty="0" smtClean="0">
                <a:solidFill>
                  <a:srgbClr val="FFFF99"/>
                </a:solidFill>
              </a:rPr>
              <a:t> felváltva nyitja a hozzá tartozó diódát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kondenzátor periódusonként kétszer kap töltést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Kisebb a terhelésen a feszültség lüktetése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4608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F9F30-E040-4C9A-88AA-CE303AE75984}" type="slidenum">
              <a:rPr lang="hu-HU"/>
              <a:pPr>
                <a:defRPr/>
              </a:pPr>
              <a:t>40</a:t>
            </a:fld>
            <a:endParaRPr lang="hu-HU"/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2947988"/>
            <a:ext cx="7254875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Egyenirányító kapcsolások </a:t>
            </a:r>
            <a:r>
              <a:rPr lang="hu-HU" sz="1800" dirty="0" smtClean="0"/>
              <a:t>– </a:t>
            </a:r>
            <a:r>
              <a:rPr lang="hu-HU" sz="1800" dirty="0" err="1" smtClean="0"/>
              <a:t>Kétutas</a:t>
            </a:r>
            <a:r>
              <a:rPr lang="hu-HU" sz="1800" dirty="0" smtClean="0"/>
              <a:t> egyenirányító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Két egyforma menetszámú szekunder tekercs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err="1" smtClean="0">
                <a:solidFill>
                  <a:srgbClr val="FFFF99"/>
                </a:solidFill>
              </a:rPr>
              <a:t>Félperiódusonkét</a:t>
            </a:r>
            <a:r>
              <a:rPr lang="hu-HU" sz="1200" dirty="0" smtClean="0">
                <a:solidFill>
                  <a:srgbClr val="FFFF99"/>
                </a:solidFill>
              </a:rPr>
              <a:t> felváltva nyitja a hozzá tartozó diódát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kondenzátor periódusonként kétszer kap töltést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Kisebb a terhelésen a feszültség lüktetése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4710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6ED21-274A-422A-A5BA-DD881993721F}" type="slidenum">
              <a:rPr lang="hu-HU"/>
              <a:pPr>
                <a:defRPr/>
              </a:pPr>
              <a:t>41</a:t>
            </a:fld>
            <a:endParaRPr lang="hu-HU"/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3452813"/>
            <a:ext cx="49053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9575" y="4054475"/>
            <a:ext cx="35337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Szövegdoboz 9"/>
          <p:cNvSpPr txBox="1">
            <a:spLocks noChangeArrowheads="1"/>
          </p:cNvSpPr>
          <p:nvPr/>
        </p:nvSpPr>
        <p:spPr bwMode="auto">
          <a:xfrm>
            <a:off x="3221038" y="3802063"/>
            <a:ext cx="338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FF0000"/>
                </a:solidFill>
              </a:rPr>
              <a:t>Ut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Egyenirányító kapcsolások </a:t>
            </a:r>
            <a:r>
              <a:rPr lang="hu-HU" sz="1800" dirty="0" smtClean="0"/>
              <a:t>– </a:t>
            </a:r>
            <a:r>
              <a:rPr lang="hu-HU" sz="1800" dirty="0" err="1" smtClean="0"/>
              <a:t>Graetz-híd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Nincs szükség kettős transzformátorra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Bármilyen polaritású a szekunder feszültség mindig van két olyan dióda ami kinyit és félperiódusonként tölti a kondenzátort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err="1" smtClean="0"/>
              <a:t>Graetz-híd</a:t>
            </a:r>
            <a:r>
              <a:rPr lang="hu-HU" sz="1400" dirty="0" smtClean="0"/>
              <a:t> hátránya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szekunder oldal váltakozó áramú és egyenáramú köre sehol sem földelhető össze, közösíthető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Egyszerre két dióda vezet, kétszer 0,7V-ot emésztenek fel a csúcsfeszültségből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4813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6BE09-AE28-4F0E-920E-1EDD0A6CBBCF}" type="slidenum">
              <a:rPr lang="hu-HU"/>
              <a:pPr>
                <a:defRPr/>
              </a:pPr>
              <a:t>42</a:t>
            </a:fld>
            <a:endParaRPr lang="hu-HU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3265488"/>
            <a:ext cx="5818188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Egyenirányító kapcsolások </a:t>
            </a:r>
            <a:r>
              <a:rPr lang="hu-HU" sz="1800" dirty="0" smtClean="0"/>
              <a:t>– </a:t>
            </a:r>
            <a:r>
              <a:rPr lang="hu-HU" sz="1800" dirty="0" err="1" smtClean="0"/>
              <a:t>Graetz-híd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Nincs szükség kettős transzformátorra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Bármilyen polaritású a szekunder feszültség mindig van két olyan dióda ami kinyit és félperiódusonként tölti a kondenzátort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err="1" smtClean="0"/>
              <a:t>Graetz-híd</a:t>
            </a:r>
            <a:r>
              <a:rPr lang="hu-HU" sz="1400" dirty="0" smtClean="0"/>
              <a:t> hátránya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szekunder oldal váltakozó áramú és egyenáramú köre sehol sem földelhető össze, nem közösíthető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Egyszerre két dióda vezet, kétszer 0,7V-ot emésztenek fel a csúcsfeszültségből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100" dirty="0" smtClean="0"/>
          </a:p>
        </p:txBody>
      </p:sp>
      <p:sp>
        <p:nvSpPr>
          <p:cNvPr id="4915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1A2DD-6871-483B-969B-049B7829978E}" type="slidenum">
              <a:rPr lang="hu-HU"/>
              <a:pPr>
                <a:defRPr/>
              </a:pPr>
              <a:t>43</a:t>
            </a:fld>
            <a:endParaRPr lang="hu-HU"/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338" y="4038600"/>
            <a:ext cx="35067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3" y="3351213"/>
            <a:ext cx="48228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Egyszerű passzív </a:t>
            </a:r>
            <a:r>
              <a:rPr lang="hu-HU" sz="1800" dirty="0" err="1" smtClean="0">
                <a:solidFill>
                  <a:srgbClr val="FFFF99"/>
                </a:solidFill>
              </a:rPr>
              <a:t>feszültségstabilizátor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err="1" smtClean="0"/>
              <a:t>Zéner</a:t>
            </a:r>
            <a:r>
              <a:rPr lang="hu-HU" sz="1400" dirty="0" smtClean="0"/>
              <a:t> diódás stabilizátor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Pontosan </a:t>
            </a:r>
            <a:r>
              <a:rPr lang="hu-HU" sz="1200" dirty="0" err="1" smtClean="0">
                <a:solidFill>
                  <a:srgbClr val="FFFF99"/>
                </a:solidFill>
              </a:rPr>
              <a:t>beállítótt</a:t>
            </a:r>
            <a:r>
              <a:rPr lang="hu-HU" sz="1200" dirty="0" smtClean="0">
                <a:solidFill>
                  <a:srgbClr val="FFFF99"/>
                </a:solidFill>
              </a:rPr>
              <a:t> letörési feszültségű dióda – </a:t>
            </a:r>
            <a:r>
              <a:rPr lang="hu-HU" sz="1200" dirty="0" err="1" smtClean="0">
                <a:solidFill>
                  <a:srgbClr val="FFFF99"/>
                </a:solidFill>
              </a:rPr>
              <a:t>Zéner</a:t>
            </a:r>
            <a:r>
              <a:rPr lang="hu-HU" sz="1200" dirty="0" smtClean="0">
                <a:solidFill>
                  <a:srgbClr val="FFFF99"/>
                </a:solidFill>
              </a:rPr>
              <a:t> </a:t>
            </a:r>
            <a:r>
              <a:rPr lang="hu-HU" sz="1200" dirty="0" err="1" smtClean="0">
                <a:solidFill>
                  <a:srgbClr val="FFFF99"/>
                </a:solidFill>
              </a:rPr>
              <a:t>dióda</a:t>
            </a: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bemenő feszültség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Nagyobb mint a </a:t>
            </a:r>
            <a:r>
              <a:rPr lang="hu-HU" sz="1200" dirty="0" err="1" smtClean="0">
                <a:solidFill>
                  <a:srgbClr val="FFFF99"/>
                </a:solidFill>
              </a:rPr>
              <a:t>zéner</a:t>
            </a:r>
            <a:r>
              <a:rPr lang="hu-HU" sz="1200" dirty="0" smtClean="0">
                <a:solidFill>
                  <a:srgbClr val="FFFF99"/>
                </a:solidFill>
              </a:rPr>
              <a:t> feszültség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Lüktető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változó bemenő feszültség miatt változik a körben az áram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dióda karakterisztikája azonban a </a:t>
            </a:r>
            <a:r>
              <a:rPr lang="hu-HU" sz="1200" dirty="0" err="1" smtClean="0">
                <a:solidFill>
                  <a:srgbClr val="FFFF99"/>
                </a:solidFill>
              </a:rPr>
              <a:t>zéner</a:t>
            </a:r>
            <a:r>
              <a:rPr lang="hu-HU" sz="1200" dirty="0" smtClean="0">
                <a:solidFill>
                  <a:srgbClr val="FFFF99"/>
                </a:solidFill>
              </a:rPr>
              <a:t> feszültség környezetében itt elég meredek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Kicsi a dinamikus ellenállás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diódán eső – kimeneti – feszültség csak kis mértékben változik</a:t>
            </a:r>
          </a:p>
        </p:txBody>
      </p:sp>
      <p:sp>
        <p:nvSpPr>
          <p:cNvPr id="5018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EB1E3-2352-4FA7-A95F-2C3496D98772}" type="slidenum">
              <a:rPr lang="hu-HU"/>
              <a:pPr>
                <a:defRPr/>
              </a:pPr>
              <a:t>44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094288" y="4024313"/>
            <a:ext cx="2589212" cy="2317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0183" name="AutoShape 2"/>
          <p:cNvCxnSpPr>
            <a:cxnSpLocks noChangeShapeType="1"/>
          </p:cNvCxnSpPr>
          <p:nvPr/>
        </p:nvCxnSpPr>
        <p:spPr bwMode="auto">
          <a:xfrm>
            <a:off x="5267325" y="4687888"/>
            <a:ext cx="2160588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0184" name="Text Box 3"/>
          <p:cNvSpPr txBox="1">
            <a:spLocks noChangeArrowheads="1"/>
          </p:cNvSpPr>
          <p:nvPr/>
        </p:nvSpPr>
        <p:spPr bwMode="auto">
          <a:xfrm>
            <a:off x="6464300" y="4059238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I [A]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5" name="Text Box 4"/>
          <p:cNvSpPr txBox="1">
            <a:spLocks noChangeArrowheads="1"/>
          </p:cNvSpPr>
          <p:nvPr/>
        </p:nvSpPr>
        <p:spPr bwMode="auto">
          <a:xfrm>
            <a:off x="7085013" y="4356100"/>
            <a:ext cx="6715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U [V]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0186" name="AutoShape 5"/>
          <p:cNvCxnSpPr>
            <a:cxnSpLocks noChangeShapeType="1"/>
          </p:cNvCxnSpPr>
          <p:nvPr/>
        </p:nvCxnSpPr>
        <p:spPr bwMode="auto">
          <a:xfrm flipV="1">
            <a:off x="6997700" y="4205288"/>
            <a:ext cx="0" cy="2016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4" name="Szabadkézi sokszög 13"/>
          <p:cNvSpPr/>
          <p:nvPr/>
        </p:nvSpPr>
        <p:spPr>
          <a:xfrm>
            <a:off x="5435600" y="4830763"/>
            <a:ext cx="125413" cy="738187"/>
          </a:xfrm>
          <a:custGeom>
            <a:avLst/>
            <a:gdLst>
              <a:gd name="connsiteX0" fmla="*/ 126749 w 126749"/>
              <a:gd name="connsiteY0" fmla="*/ 0 h 737858"/>
              <a:gd name="connsiteX1" fmla="*/ 45268 w 126749"/>
              <a:gd name="connsiteY1" fmla="*/ 126749 h 737858"/>
              <a:gd name="connsiteX2" fmla="*/ 0 w 126749"/>
              <a:gd name="connsiteY2" fmla="*/ 737858 h 7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749" h="737858">
                <a:moveTo>
                  <a:pt x="126749" y="0"/>
                </a:moveTo>
                <a:cubicBezTo>
                  <a:pt x="96571" y="1886"/>
                  <a:pt x="66393" y="3773"/>
                  <a:pt x="45268" y="126749"/>
                </a:cubicBezTo>
                <a:cubicBezTo>
                  <a:pt x="24143" y="249725"/>
                  <a:pt x="12071" y="493791"/>
                  <a:pt x="0" y="737858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0188" name="Text Box 3"/>
          <p:cNvSpPr txBox="1">
            <a:spLocks noChangeArrowheads="1"/>
          </p:cNvSpPr>
          <p:nvPr/>
        </p:nvSpPr>
        <p:spPr bwMode="auto">
          <a:xfrm>
            <a:off x="7008813" y="5053013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I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0189" name="AutoShape 2"/>
          <p:cNvCxnSpPr>
            <a:cxnSpLocks noChangeShapeType="1"/>
          </p:cNvCxnSpPr>
          <p:nvPr/>
        </p:nvCxnSpPr>
        <p:spPr bwMode="auto">
          <a:xfrm rot="-5400000">
            <a:off x="5376863" y="4759325"/>
            <a:ext cx="25241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50190" name="Text Box 3"/>
          <p:cNvSpPr txBox="1">
            <a:spLocks noChangeArrowheads="1"/>
          </p:cNvSpPr>
          <p:nvPr/>
        </p:nvSpPr>
        <p:spPr bwMode="auto">
          <a:xfrm>
            <a:off x="5322888" y="4429125"/>
            <a:ext cx="3079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l-GR" sz="120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hu-HU" sz="1200">
                <a:solidFill>
                  <a:srgbClr val="000000"/>
                </a:solidFill>
                <a:latin typeface="Calibri" pitchFamily="34" charset="0"/>
              </a:rPr>
              <a:t>U</a:t>
            </a:r>
            <a:endParaRPr lang="hu-HU" sz="36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5556250" y="4686300"/>
            <a:ext cx="1435100" cy="152400"/>
          </a:xfrm>
          <a:custGeom>
            <a:avLst/>
            <a:gdLst>
              <a:gd name="connsiteX0" fmla="*/ 1434974 w 1461379"/>
              <a:gd name="connsiteY0" fmla="*/ 0 h 159944"/>
              <a:gd name="connsiteX1" fmla="*/ 1222217 w 1461379"/>
              <a:gd name="connsiteY1" fmla="*/ 135802 h 159944"/>
              <a:gd name="connsiteX2" fmla="*/ 0 w 1461379"/>
              <a:gd name="connsiteY2" fmla="*/ 144855 h 159944"/>
              <a:gd name="connsiteX0" fmla="*/ 1434974 w 1461379"/>
              <a:gd name="connsiteY0" fmla="*/ 0 h 159944"/>
              <a:gd name="connsiteX1" fmla="*/ 1222217 w 1461379"/>
              <a:gd name="connsiteY1" fmla="*/ 135802 h 159944"/>
              <a:gd name="connsiteX2" fmla="*/ 0 w 1461379"/>
              <a:gd name="connsiteY2" fmla="*/ 144855 h 159944"/>
              <a:gd name="connsiteX0" fmla="*/ 1434974 w 1461379"/>
              <a:gd name="connsiteY0" fmla="*/ 0 h 159944"/>
              <a:gd name="connsiteX1" fmla="*/ 1222217 w 1461379"/>
              <a:gd name="connsiteY1" fmla="*/ 135802 h 159944"/>
              <a:gd name="connsiteX2" fmla="*/ 0 w 1461379"/>
              <a:gd name="connsiteY2" fmla="*/ 144855 h 159944"/>
              <a:gd name="connsiteX0" fmla="*/ 1434974 w 1461379"/>
              <a:gd name="connsiteY0" fmla="*/ 0 h 152399"/>
              <a:gd name="connsiteX1" fmla="*/ 1222217 w 1461379"/>
              <a:gd name="connsiteY1" fmla="*/ 135802 h 152399"/>
              <a:gd name="connsiteX2" fmla="*/ 0 w 1461379"/>
              <a:gd name="connsiteY2" fmla="*/ 144855 h 152399"/>
              <a:gd name="connsiteX0" fmla="*/ 1434974 w 1461379"/>
              <a:gd name="connsiteY0" fmla="*/ 0 h 152399"/>
              <a:gd name="connsiteX1" fmla="*/ 1222217 w 1461379"/>
              <a:gd name="connsiteY1" fmla="*/ 135802 h 152399"/>
              <a:gd name="connsiteX2" fmla="*/ 0 w 1461379"/>
              <a:gd name="connsiteY2" fmla="*/ 144855 h 152399"/>
              <a:gd name="connsiteX0" fmla="*/ 1434974 w 1461379"/>
              <a:gd name="connsiteY0" fmla="*/ 0 h 152399"/>
              <a:gd name="connsiteX1" fmla="*/ 1222217 w 1461379"/>
              <a:gd name="connsiteY1" fmla="*/ 135802 h 152399"/>
              <a:gd name="connsiteX2" fmla="*/ 0 w 1461379"/>
              <a:gd name="connsiteY2" fmla="*/ 144855 h 152399"/>
              <a:gd name="connsiteX0" fmla="*/ 1434974 w 1434974"/>
              <a:gd name="connsiteY0" fmla="*/ 0 h 152399"/>
              <a:gd name="connsiteX1" fmla="*/ 1222217 w 1434974"/>
              <a:gd name="connsiteY1" fmla="*/ 135802 h 152399"/>
              <a:gd name="connsiteX2" fmla="*/ 0 w 1434974"/>
              <a:gd name="connsiteY2" fmla="*/ 144855 h 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974" h="152399">
                <a:moveTo>
                  <a:pt x="1434974" y="0"/>
                </a:moveTo>
                <a:cubicBezTo>
                  <a:pt x="1410347" y="61438"/>
                  <a:pt x="1326102" y="122879"/>
                  <a:pt x="1222217" y="135802"/>
                </a:cubicBezTo>
                <a:cubicBezTo>
                  <a:pt x="711451" y="150891"/>
                  <a:pt x="491527" y="152399"/>
                  <a:pt x="0" y="144855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0192" name="AutoShape 2"/>
          <p:cNvCxnSpPr>
            <a:cxnSpLocks noChangeShapeType="1"/>
          </p:cNvCxnSpPr>
          <p:nvPr/>
        </p:nvCxnSpPr>
        <p:spPr bwMode="auto">
          <a:xfrm rot="10800000">
            <a:off x="5484813" y="4892675"/>
            <a:ext cx="15478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50193" name="AutoShape 2"/>
          <p:cNvCxnSpPr>
            <a:cxnSpLocks noChangeShapeType="1"/>
          </p:cNvCxnSpPr>
          <p:nvPr/>
        </p:nvCxnSpPr>
        <p:spPr bwMode="auto">
          <a:xfrm rot="5400000">
            <a:off x="5006975" y="5073651"/>
            <a:ext cx="8286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50194" name="AutoShape 2"/>
          <p:cNvCxnSpPr>
            <a:cxnSpLocks noChangeShapeType="1"/>
          </p:cNvCxnSpPr>
          <p:nvPr/>
        </p:nvCxnSpPr>
        <p:spPr bwMode="auto">
          <a:xfrm rot="10800000">
            <a:off x="5440363" y="5473700"/>
            <a:ext cx="15843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50195" name="AutoShape 2"/>
          <p:cNvCxnSpPr>
            <a:cxnSpLocks noChangeShapeType="1"/>
          </p:cNvCxnSpPr>
          <p:nvPr/>
        </p:nvCxnSpPr>
        <p:spPr bwMode="auto">
          <a:xfrm rot="5400000">
            <a:off x="6761956" y="5180807"/>
            <a:ext cx="5762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50196" name="AutoShape 2"/>
          <p:cNvCxnSpPr>
            <a:cxnSpLocks noChangeShapeType="1"/>
          </p:cNvCxnSpPr>
          <p:nvPr/>
        </p:nvCxnSpPr>
        <p:spPr bwMode="auto">
          <a:xfrm rot="10800000">
            <a:off x="5407025" y="4633913"/>
            <a:ext cx="10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</p:cxnSp>
      <p:pic>
        <p:nvPicPr>
          <p:cNvPr id="5019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300" y="4008438"/>
            <a:ext cx="2841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Egyenes összekötő nyíllal 26"/>
          <p:cNvCxnSpPr/>
          <p:nvPr/>
        </p:nvCxnSpPr>
        <p:spPr>
          <a:xfrm rot="5400000">
            <a:off x="1816100" y="4994275"/>
            <a:ext cx="611188" cy="1588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rot="5400000">
            <a:off x="3281363" y="5451475"/>
            <a:ext cx="611188" cy="1587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0" name="Szövegdoboz 30"/>
          <p:cNvSpPr txBox="1">
            <a:spLocks noChangeArrowheads="1"/>
          </p:cNvSpPr>
          <p:nvPr/>
        </p:nvSpPr>
        <p:spPr bwMode="auto">
          <a:xfrm>
            <a:off x="1733550" y="4864100"/>
            <a:ext cx="396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be</a:t>
            </a:r>
          </a:p>
        </p:txBody>
      </p:sp>
      <p:sp>
        <p:nvSpPr>
          <p:cNvPr id="50201" name="Szövegdoboz 31"/>
          <p:cNvSpPr txBox="1">
            <a:spLocks noChangeArrowheads="1"/>
          </p:cNvSpPr>
          <p:nvPr/>
        </p:nvSpPr>
        <p:spPr bwMode="auto">
          <a:xfrm>
            <a:off x="3557588" y="5299075"/>
            <a:ext cx="3619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Egyszerű passzív </a:t>
            </a:r>
            <a:r>
              <a:rPr lang="hu-HU" sz="1800" dirty="0" err="1" smtClean="0">
                <a:solidFill>
                  <a:srgbClr val="FFFF99"/>
                </a:solidFill>
              </a:rPr>
              <a:t>feszültségstabilizátor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err="1" smtClean="0"/>
              <a:t>Zéner</a:t>
            </a:r>
            <a:r>
              <a:rPr lang="hu-HU" sz="1400" dirty="0" smtClean="0"/>
              <a:t> diódás stabilizátor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Pontosan </a:t>
            </a:r>
            <a:r>
              <a:rPr lang="hu-HU" sz="1200" dirty="0" err="1" smtClean="0">
                <a:solidFill>
                  <a:srgbClr val="FFFF99"/>
                </a:solidFill>
              </a:rPr>
              <a:t>beállítótt</a:t>
            </a:r>
            <a:r>
              <a:rPr lang="hu-HU" sz="1200" dirty="0" smtClean="0">
                <a:solidFill>
                  <a:srgbClr val="FFFF99"/>
                </a:solidFill>
              </a:rPr>
              <a:t> letörési feszültségű dióda – </a:t>
            </a:r>
            <a:r>
              <a:rPr lang="hu-HU" sz="1200" dirty="0" err="1" smtClean="0">
                <a:solidFill>
                  <a:srgbClr val="FFFF99"/>
                </a:solidFill>
              </a:rPr>
              <a:t>Zéner</a:t>
            </a:r>
            <a:r>
              <a:rPr lang="hu-HU" sz="1200" dirty="0" smtClean="0">
                <a:solidFill>
                  <a:srgbClr val="FFFF99"/>
                </a:solidFill>
              </a:rPr>
              <a:t> </a:t>
            </a:r>
            <a:r>
              <a:rPr lang="hu-HU" sz="1200" dirty="0" err="1" smtClean="0">
                <a:solidFill>
                  <a:srgbClr val="FFFF99"/>
                </a:solidFill>
              </a:rPr>
              <a:t>dióda</a:t>
            </a: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bemenő feszültség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Nagyobb mint a </a:t>
            </a:r>
            <a:r>
              <a:rPr lang="hu-HU" sz="1200" dirty="0" err="1" smtClean="0">
                <a:solidFill>
                  <a:srgbClr val="FFFF99"/>
                </a:solidFill>
              </a:rPr>
              <a:t>zéner</a:t>
            </a:r>
            <a:r>
              <a:rPr lang="hu-HU" sz="1200" dirty="0" smtClean="0">
                <a:solidFill>
                  <a:srgbClr val="FFFF99"/>
                </a:solidFill>
              </a:rPr>
              <a:t> feszültség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Lüktető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változó bemenő feszültség miatt változik a körben az áram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dióda karakterisztikája azonban a </a:t>
            </a:r>
            <a:r>
              <a:rPr lang="hu-HU" sz="1200" dirty="0" err="1" smtClean="0">
                <a:solidFill>
                  <a:srgbClr val="FFFF99"/>
                </a:solidFill>
              </a:rPr>
              <a:t>zéner</a:t>
            </a:r>
            <a:r>
              <a:rPr lang="hu-HU" sz="1200" dirty="0" smtClean="0">
                <a:solidFill>
                  <a:srgbClr val="FFFF99"/>
                </a:solidFill>
              </a:rPr>
              <a:t> feszültség környezetében itt elég meredek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Kicsi a dinamikus ellenállás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diódán eső – kimeneti – feszültség csak kis mértékben változik</a:t>
            </a:r>
          </a:p>
        </p:txBody>
      </p:sp>
      <p:sp>
        <p:nvSpPr>
          <p:cNvPr id="5120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38523-2C77-4BCD-A2A6-2494C937C104}" type="slidenum">
              <a:rPr lang="hu-HU"/>
              <a:pPr>
                <a:defRPr/>
              </a:pPr>
              <a:t>45</a:t>
            </a:fld>
            <a:endParaRPr lang="hu-HU"/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3702050"/>
            <a:ext cx="6802437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Egyszerű passzív </a:t>
            </a:r>
            <a:r>
              <a:rPr lang="hu-HU" sz="1800" dirty="0" err="1" smtClean="0">
                <a:solidFill>
                  <a:srgbClr val="FFFF99"/>
                </a:solidFill>
              </a:rPr>
              <a:t>feszültségstabilizátor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err="1" smtClean="0"/>
              <a:t>Zéner</a:t>
            </a:r>
            <a:r>
              <a:rPr lang="hu-HU" sz="1400" dirty="0" smtClean="0"/>
              <a:t> diódás stabilizátor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Pontosan </a:t>
            </a:r>
            <a:r>
              <a:rPr lang="hu-HU" sz="1200" dirty="0" err="1" smtClean="0">
                <a:solidFill>
                  <a:srgbClr val="FFFF99"/>
                </a:solidFill>
              </a:rPr>
              <a:t>beállítótt</a:t>
            </a:r>
            <a:r>
              <a:rPr lang="hu-HU" sz="1200" dirty="0" smtClean="0">
                <a:solidFill>
                  <a:srgbClr val="FFFF99"/>
                </a:solidFill>
              </a:rPr>
              <a:t> letörési feszültségű dióda – </a:t>
            </a:r>
            <a:r>
              <a:rPr lang="hu-HU" sz="1200" dirty="0" err="1" smtClean="0">
                <a:solidFill>
                  <a:srgbClr val="FFFF99"/>
                </a:solidFill>
              </a:rPr>
              <a:t>Zéner</a:t>
            </a:r>
            <a:r>
              <a:rPr lang="hu-HU" sz="1200" dirty="0" smtClean="0">
                <a:solidFill>
                  <a:srgbClr val="FFFF99"/>
                </a:solidFill>
              </a:rPr>
              <a:t> </a:t>
            </a:r>
            <a:r>
              <a:rPr lang="hu-HU" sz="1200" dirty="0" err="1" smtClean="0">
                <a:solidFill>
                  <a:srgbClr val="FFFF99"/>
                </a:solidFill>
              </a:rPr>
              <a:t>dióda</a:t>
            </a: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bemenő feszültség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Nagyobb mint a </a:t>
            </a:r>
            <a:r>
              <a:rPr lang="hu-HU" sz="1200" dirty="0" err="1" smtClean="0">
                <a:solidFill>
                  <a:srgbClr val="FFFF99"/>
                </a:solidFill>
              </a:rPr>
              <a:t>zéner</a:t>
            </a:r>
            <a:r>
              <a:rPr lang="hu-HU" sz="1200" dirty="0" smtClean="0">
                <a:solidFill>
                  <a:srgbClr val="FFFF99"/>
                </a:solidFill>
              </a:rPr>
              <a:t> feszültség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Lüktető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változó bemenő feszültség miatt változik a körben az áram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dióda karakterisztikája azonban a </a:t>
            </a:r>
            <a:r>
              <a:rPr lang="hu-HU" sz="1200" dirty="0" err="1" smtClean="0">
                <a:solidFill>
                  <a:srgbClr val="FFFF99"/>
                </a:solidFill>
              </a:rPr>
              <a:t>zéner</a:t>
            </a:r>
            <a:r>
              <a:rPr lang="hu-HU" sz="1200" dirty="0" smtClean="0">
                <a:solidFill>
                  <a:srgbClr val="FFFF99"/>
                </a:solidFill>
              </a:rPr>
              <a:t> feszültség környezetében itt elég meredek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Kicsi a dinamikus ellenállás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diódán eső – kimeneti – feszültség csak kis mértékben változik</a:t>
            </a:r>
          </a:p>
        </p:txBody>
      </p:sp>
      <p:sp>
        <p:nvSpPr>
          <p:cNvPr id="5222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6B9A1-B9B3-48D5-925F-257EC5E783F5}" type="slidenum">
              <a:rPr lang="hu-HU"/>
              <a:pPr>
                <a:defRPr/>
              </a:pPr>
              <a:t>46</a:t>
            </a:fld>
            <a:endParaRPr lang="hu-HU"/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3649663"/>
            <a:ext cx="61499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Egyszerű passzív </a:t>
            </a:r>
            <a:r>
              <a:rPr lang="hu-HU" sz="1800" dirty="0" err="1" smtClean="0">
                <a:solidFill>
                  <a:srgbClr val="FFFF99"/>
                </a:solidFill>
              </a:rPr>
              <a:t>feszültségstabilizátor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err="1" smtClean="0"/>
              <a:t>Zéner</a:t>
            </a:r>
            <a:r>
              <a:rPr lang="hu-HU" sz="1400" dirty="0" smtClean="0"/>
              <a:t> diódás stabilizátor hátránya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dióda </a:t>
            </a:r>
            <a:r>
              <a:rPr lang="hu-HU" sz="1200" dirty="0" err="1" smtClean="0">
                <a:solidFill>
                  <a:srgbClr val="FFFF99"/>
                </a:solidFill>
              </a:rPr>
              <a:t>zéner</a:t>
            </a:r>
            <a:r>
              <a:rPr lang="hu-HU" sz="1200" dirty="0" smtClean="0">
                <a:solidFill>
                  <a:srgbClr val="FFFF99"/>
                </a:solidFill>
              </a:rPr>
              <a:t> feszültsége hőmérsékletfüggő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Csak kis terhelőáramok esetén használható</a:t>
            </a:r>
          </a:p>
        </p:txBody>
      </p:sp>
      <p:sp>
        <p:nvSpPr>
          <p:cNvPr id="5325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AF6E3-3215-4134-88AF-2AC8203FCE6C}" type="slidenum">
              <a:rPr lang="hu-HU"/>
              <a:pPr>
                <a:defRPr/>
              </a:pPr>
              <a:t>47</a:t>
            </a:fld>
            <a:endParaRPr lang="hu-HU"/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3702050"/>
            <a:ext cx="6802437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Diódás kapcsolások</a:t>
            </a:r>
          </a:p>
        </p:txBody>
      </p:sp>
      <p:sp>
        <p:nvSpPr>
          <p:cNvPr id="54275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FD73B-3BC0-4C6E-B0DD-E7958DC314CE}" type="slidenum">
              <a:rPr lang="hu-HU"/>
              <a:pPr>
                <a:defRPr/>
              </a:pPr>
              <a:t>48</a:t>
            </a:fld>
            <a:endParaRPr lang="hu-HU"/>
          </a:p>
        </p:txBody>
      </p:sp>
      <p:pic>
        <p:nvPicPr>
          <p:cNvPr id="6" name="graetz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82638" y="1597025"/>
            <a:ext cx="8361362" cy="4814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1948-49 Bell laboratórium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J.R. Haynes és W. Shockley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Ma már főleg Si alapú tranzisztorok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Vezérelhető eszköz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FF"/>
                </a:solidFill>
              </a:rPr>
              <a:t> </a:t>
            </a:r>
            <a:r>
              <a:rPr lang="hu-HU" sz="1400" dirty="0" smtClean="0">
                <a:solidFill>
                  <a:srgbClr val="FFFFFF"/>
                </a:solidFill>
              </a:rPr>
              <a:t>teljesítmény erősítésre alkalmas</a:t>
            </a:r>
            <a:endParaRPr lang="hu-HU" sz="1200" dirty="0" smtClean="0">
              <a:solidFill>
                <a:srgbClr val="FFFFFF"/>
              </a:solidFill>
            </a:endParaRPr>
          </a:p>
        </p:txBody>
      </p:sp>
      <p:sp>
        <p:nvSpPr>
          <p:cNvPr id="5530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77647-C2EA-4360-82A9-A744C5700A95}" type="slidenum">
              <a:rPr lang="hu-HU"/>
              <a:pPr>
                <a:defRPr/>
              </a:pPr>
              <a:t>49</a:t>
            </a:fld>
            <a:endParaRPr lang="hu-HU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3951288"/>
            <a:ext cx="337661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0688" y="2551113"/>
            <a:ext cx="163988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0463" y="2990850"/>
            <a:ext cx="3417887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9525" y="1641475"/>
            <a:ext cx="144621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Félvezetők fizikája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718550" cy="2278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Vezetők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A tiltott sáv szélessége közel nulla </a:t>
            </a:r>
            <a:r>
              <a:rPr lang="hu-HU" sz="1200" dirty="0" smtClean="0">
                <a:solidFill>
                  <a:srgbClr val="FFFF99"/>
                </a:solidFill>
              </a:rPr>
              <a:t>(&lt; 0,2 eV)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Sok vezetési elektron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Félvezetők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A tiltott sáv széles </a:t>
            </a:r>
            <a:r>
              <a:rPr lang="hu-HU" sz="1200" dirty="0" smtClean="0">
                <a:solidFill>
                  <a:srgbClr val="FFFF99"/>
                </a:solidFill>
              </a:rPr>
              <a:t>(0,7..1,2 eV)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Szobahőmérsékleten, vegytiszta állapotban rossz vezetők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Növekvő hőmérséklettel </a:t>
            </a:r>
            <a:r>
              <a:rPr lang="hu-HU" sz="1200" dirty="0" smtClean="0">
                <a:solidFill>
                  <a:srgbClr val="FFFF99"/>
                </a:solidFill>
              </a:rPr>
              <a:t>(energiaközléssel) </a:t>
            </a:r>
            <a:r>
              <a:rPr lang="hu-HU" sz="1200" dirty="0" smtClean="0"/>
              <a:t>egyre jobb vezetők, egyre több vezetési elektron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Szennyezés hatására a vezetőképesség ugrásszerűen megnövekszik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Szigetelők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Igen széles tiltott sáv </a:t>
            </a:r>
            <a:r>
              <a:rPr lang="hu-HU" sz="1200" dirty="0" smtClean="0">
                <a:solidFill>
                  <a:srgbClr val="FFFF99"/>
                </a:solidFill>
              </a:rPr>
              <a:t>( &gt; 1,5 eV)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Igen nagy energiaközlés hatására is csak elhanyagolható mennyiségű vezetési elektron keletkezik</a:t>
            </a: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1DC0D-0395-46B7-8234-D6A3E93F7681}" type="slidenum">
              <a:rPr lang="hu-HU"/>
              <a:pPr>
                <a:defRPr/>
              </a:pPr>
              <a:t>5</a:t>
            </a:fld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1884363" y="3906838"/>
            <a:ext cx="5349875" cy="25892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2171700" y="6261100"/>
            <a:ext cx="4445000" cy="1588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2171700" y="5329238"/>
            <a:ext cx="1022350" cy="9334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3594100" y="5551488"/>
            <a:ext cx="1022350" cy="711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4972050" y="5773738"/>
            <a:ext cx="1022350" cy="488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2171700" y="4484688"/>
            <a:ext cx="1022350" cy="488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3594100" y="4484688"/>
            <a:ext cx="1022350" cy="488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4972050" y="4484688"/>
            <a:ext cx="1022350" cy="488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" name="Szövegdoboz 29"/>
          <p:cNvSpPr txBox="1">
            <a:spLocks noChangeArrowheads="1"/>
          </p:cNvSpPr>
          <p:nvPr/>
        </p:nvSpPr>
        <p:spPr bwMode="auto">
          <a:xfrm>
            <a:off x="3594100" y="4262438"/>
            <a:ext cx="1022350" cy="261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>
                <a:solidFill>
                  <a:srgbClr val="000000"/>
                </a:solidFill>
              </a:rPr>
              <a:t>Félvezető</a:t>
            </a:r>
          </a:p>
        </p:txBody>
      </p:sp>
      <p:sp>
        <p:nvSpPr>
          <p:cNvPr id="10255" name="Szövegdoboz 30"/>
          <p:cNvSpPr txBox="1">
            <a:spLocks noChangeArrowheads="1"/>
          </p:cNvSpPr>
          <p:nvPr/>
        </p:nvSpPr>
        <p:spPr bwMode="auto">
          <a:xfrm>
            <a:off x="2171700" y="4262438"/>
            <a:ext cx="1022350" cy="261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>
                <a:solidFill>
                  <a:srgbClr val="000000"/>
                </a:solidFill>
              </a:rPr>
              <a:t>Vezető</a:t>
            </a:r>
          </a:p>
        </p:txBody>
      </p:sp>
      <p:sp>
        <p:nvSpPr>
          <p:cNvPr id="32" name="Szövegdoboz 31"/>
          <p:cNvSpPr txBox="1">
            <a:spLocks noChangeArrowheads="1"/>
          </p:cNvSpPr>
          <p:nvPr/>
        </p:nvSpPr>
        <p:spPr bwMode="auto">
          <a:xfrm>
            <a:off x="4972050" y="4262438"/>
            <a:ext cx="1022350" cy="261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>
                <a:solidFill>
                  <a:srgbClr val="000000"/>
                </a:solidFill>
              </a:rPr>
              <a:t>Szigetelő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rot="5400000" flipH="1" flipV="1">
            <a:off x="1104901" y="5149850"/>
            <a:ext cx="2133600" cy="3175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8" name="Szövegdoboz 32"/>
          <p:cNvSpPr txBox="1">
            <a:spLocks noChangeArrowheads="1"/>
          </p:cNvSpPr>
          <p:nvPr/>
        </p:nvSpPr>
        <p:spPr bwMode="auto">
          <a:xfrm>
            <a:off x="2305050" y="5018088"/>
            <a:ext cx="7556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&lt; 0,2 eV</a:t>
            </a:r>
          </a:p>
        </p:txBody>
      </p:sp>
      <p:sp>
        <p:nvSpPr>
          <p:cNvPr id="34" name="Szövegdoboz 33"/>
          <p:cNvSpPr txBox="1">
            <a:spLocks noChangeArrowheads="1"/>
          </p:cNvSpPr>
          <p:nvPr/>
        </p:nvSpPr>
        <p:spPr bwMode="auto">
          <a:xfrm>
            <a:off x="3594100" y="5195888"/>
            <a:ext cx="1022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0,7 ... 1,2 eV</a:t>
            </a:r>
          </a:p>
        </p:txBody>
      </p:sp>
      <p:sp>
        <p:nvSpPr>
          <p:cNvPr id="35" name="Szövegdoboz 34"/>
          <p:cNvSpPr txBox="1">
            <a:spLocks noChangeArrowheads="1"/>
          </p:cNvSpPr>
          <p:nvPr/>
        </p:nvSpPr>
        <p:spPr bwMode="auto">
          <a:xfrm>
            <a:off x="5105400" y="5373688"/>
            <a:ext cx="7556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&gt; 1,5 eV</a:t>
            </a:r>
          </a:p>
        </p:txBody>
      </p:sp>
      <p:sp>
        <p:nvSpPr>
          <p:cNvPr id="10261" name="Szövegdoboz 35"/>
          <p:cNvSpPr txBox="1">
            <a:spLocks noChangeArrowheads="1"/>
          </p:cNvSpPr>
          <p:nvPr/>
        </p:nvSpPr>
        <p:spPr bwMode="auto">
          <a:xfrm>
            <a:off x="6083300" y="4618038"/>
            <a:ext cx="1155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Vezetési sáv</a:t>
            </a:r>
          </a:p>
        </p:txBody>
      </p:sp>
      <p:sp>
        <p:nvSpPr>
          <p:cNvPr id="10262" name="Szövegdoboz 36"/>
          <p:cNvSpPr txBox="1">
            <a:spLocks noChangeArrowheads="1"/>
          </p:cNvSpPr>
          <p:nvPr/>
        </p:nvSpPr>
        <p:spPr bwMode="auto">
          <a:xfrm>
            <a:off x="6083300" y="5240338"/>
            <a:ext cx="1155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Tiltott zóna</a:t>
            </a:r>
          </a:p>
        </p:txBody>
      </p:sp>
      <p:sp>
        <p:nvSpPr>
          <p:cNvPr id="10263" name="Szövegdoboz 37"/>
          <p:cNvSpPr txBox="1">
            <a:spLocks noChangeArrowheads="1"/>
          </p:cNvSpPr>
          <p:nvPr/>
        </p:nvSpPr>
        <p:spPr bwMode="auto">
          <a:xfrm>
            <a:off x="6083300" y="5862638"/>
            <a:ext cx="1155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Vegyértéksáv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30" grpId="0" animBg="1"/>
      <p:bldP spid="32" grpId="0" animBg="1"/>
      <p:bldP spid="34" grpId="0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82638" y="1597025"/>
            <a:ext cx="8361362" cy="4814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bipoláris tranzisztor felépítése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Három szennyezett félvezető rétegből kialakított eszköz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n-p-n szennyezés vagy p-n-p szennyezés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Emitter </a:t>
            </a:r>
            <a:r>
              <a:rPr lang="hu-HU" sz="1400" dirty="0" smtClean="0">
                <a:solidFill>
                  <a:srgbClr val="FFFF99"/>
                </a:solidFill>
              </a:rPr>
              <a:t>(E)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elektróda emelyből a töltéshordozók kiindulnak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Bázis </a:t>
            </a:r>
            <a:r>
              <a:rPr lang="hu-HU" sz="1400" dirty="0" smtClean="0">
                <a:solidFill>
                  <a:srgbClr val="FFFF99"/>
                </a:solidFill>
              </a:rPr>
              <a:t>(B)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bázis vékonyabb és gyengébben szennyezett –  jóval kevesebb töltéshordozó mint E, C-ban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Kollektor </a:t>
            </a:r>
            <a:r>
              <a:rPr lang="hu-HU" sz="1400" dirty="0" smtClean="0">
                <a:solidFill>
                  <a:srgbClr val="FFFF99"/>
                </a:solidFill>
              </a:rPr>
              <a:t>(C)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töltéshordozókat gyűjtő elektróda</a:t>
            </a:r>
          </a:p>
        </p:txBody>
      </p:sp>
      <p:sp>
        <p:nvSpPr>
          <p:cNvPr id="5632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9BCA6-E209-46DA-ABA6-2D20E4A045EF}" type="slidenum">
              <a:rPr lang="hu-HU"/>
              <a:pPr>
                <a:defRPr/>
              </a:pPr>
              <a:t>50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1073150" y="3775075"/>
            <a:ext cx="7326313" cy="2746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463" y="3883025"/>
            <a:ext cx="303688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25" y="3902075"/>
            <a:ext cx="30353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TextBox 53"/>
          <p:cNvSpPr txBox="1">
            <a:spLocks noChangeArrowheads="1"/>
          </p:cNvSpPr>
          <p:nvPr/>
        </p:nvSpPr>
        <p:spPr bwMode="auto">
          <a:xfrm>
            <a:off x="2028825" y="4521200"/>
            <a:ext cx="47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n</a:t>
            </a:r>
            <a:r>
              <a:rPr lang="hu-HU" sz="14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6330" name="TextBox 58"/>
          <p:cNvSpPr txBox="1">
            <a:spLocks noChangeArrowheads="1"/>
          </p:cNvSpPr>
          <p:nvPr/>
        </p:nvSpPr>
        <p:spPr bwMode="auto">
          <a:xfrm>
            <a:off x="5789613" y="4524375"/>
            <a:ext cx="40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p</a:t>
            </a:r>
            <a:r>
              <a:rPr lang="hu-HU" sz="14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6331" name="TextBox 59"/>
          <p:cNvSpPr txBox="1">
            <a:spLocks noChangeArrowheads="1"/>
          </p:cNvSpPr>
          <p:nvPr/>
        </p:nvSpPr>
        <p:spPr bwMode="auto">
          <a:xfrm>
            <a:off x="6915150" y="4537075"/>
            <a:ext cx="40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p</a:t>
            </a:r>
            <a:r>
              <a:rPr lang="hu-HU" sz="14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6332" name="TextBox 60"/>
          <p:cNvSpPr txBox="1">
            <a:spLocks noChangeArrowheads="1"/>
          </p:cNvSpPr>
          <p:nvPr/>
        </p:nvSpPr>
        <p:spPr bwMode="auto">
          <a:xfrm>
            <a:off x="3175000" y="4527550"/>
            <a:ext cx="474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n</a:t>
            </a:r>
            <a:r>
              <a:rPr lang="hu-HU" sz="14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6333" name="TextBox 61"/>
          <p:cNvSpPr txBox="1">
            <a:spLocks noChangeArrowheads="1"/>
          </p:cNvSpPr>
          <p:nvPr/>
        </p:nvSpPr>
        <p:spPr bwMode="auto">
          <a:xfrm>
            <a:off x="2605088" y="4533900"/>
            <a:ext cx="47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p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56334" name="TextBox 62"/>
          <p:cNvSpPr txBox="1">
            <a:spLocks noChangeArrowheads="1"/>
          </p:cNvSpPr>
          <p:nvPr/>
        </p:nvSpPr>
        <p:spPr bwMode="auto">
          <a:xfrm>
            <a:off x="6392863" y="4548188"/>
            <a:ext cx="47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n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pic>
        <p:nvPicPr>
          <p:cNvPr id="5633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4738" y="5500688"/>
            <a:ext cx="89535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6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813" y="5561013"/>
            <a:ext cx="8826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7" name="TextBox 58"/>
          <p:cNvSpPr txBox="1">
            <a:spLocks noChangeArrowheads="1"/>
          </p:cNvSpPr>
          <p:nvPr/>
        </p:nvSpPr>
        <p:spPr bwMode="auto">
          <a:xfrm>
            <a:off x="2184400" y="5570538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56338" name="TextBox 58"/>
          <p:cNvSpPr txBox="1">
            <a:spLocks noChangeArrowheads="1"/>
          </p:cNvSpPr>
          <p:nvPr/>
        </p:nvSpPr>
        <p:spPr bwMode="auto">
          <a:xfrm>
            <a:off x="5946775" y="5594350"/>
            <a:ext cx="406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56339" name="TextBox 58"/>
          <p:cNvSpPr txBox="1">
            <a:spLocks noChangeArrowheads="1"/>
          </p:cNvSpPr>
          <p:nvPr/>
        </p:nvSpPr>
        <p:spPr bwMode="auto">
          <a:xfrm>
            <a:off x="6496050" y="6184900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B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56340" name="TextBox 58"/>
          <p:cNvSpPr txBox="1">
            <a:spLocks noChangeArrowheads="1"/>
          </p:cNvSpPr>
          <p:nvPr/>
        </p:nvSpPr>
        <p:spPr bwMode="auto">
          <a:xfrm>
            <a:off x="2720975" y="6170613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B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56341" name="TextBox 58"/>
          <p:cNvSpPr txBox="1">
            <a:spLocks noChangeArrowheads="1"/>
          </p:cNvSpPr>
          <p:nvPr/>
        </p:nvSpPr>
        <p:spPr bwMode="auto">
          <a:xfrm>
            <a:off x="3103563" y="5559425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C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56342" name="TextBox 58"/>
          <p:cNvSpPr txBox="1">
            <a:spLocks noChangeArrowheads="1"/>
          </p:cNvSpPr>
          <p:nvPr/>
        </p:nvSpPr>
        <p:spPr bwMode="auto">
          <a:xfrm>
            <a:off x="6881813" y="5592763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C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82638" y="1597025"/>
            <a:ext cx="8361362" cy="4814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bipoláris tranzisztor felépítése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Diszkrét  (nem IC-beli) bipoláris tranzisztor felépítése</a:t>
            </a:r>
          </a:p>
        </p:txBody>
      </p:sp>
      <p:sp>
        <p:nvSpPr>
          <p:cNvPr id="5734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5C202-60EC-4C83-8A1B-A897CE71C89F}" type="slidenum">
              <a:rPr lang="hu-HU"/>
              <a:pPr>
                <a:defRPr/>
              </a:pPr>
              <a:t>51</a:t>
            </a:fld>
            <a:endParaRPr lang="hu-HU"/>
          </a:p>
        </p:txBody>
      </p:sp>
      <p:pic>
        <p:nvPicPr>
          <p:cNvPr id="57350" name="Picture 4" descr="bjtcr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38" y="2454275"/>
            <a:ext cx="7543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82638" y="1597025"/>
            <a:ext cx="8361362" cy="4814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bipoláris tranzisztor felépítése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Diszkrét  (nem IC-beli) bipoláris tranzisztor felépítése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Kisteljesítményű</a:t>
            </a:r>
          </a:p>
        </p:txBody>
      </p:sp>
      <p:sp>
        <p:nvSpPr>
          <p:cNvPr id="5837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B6B37-C718-4BC3-980B-43CAFEC1F3F4}" type="slidenum">
              <a:rPr lang="hu-HU"/>
              <a:pPr>
                <a:defRPr/>
              </a:pPr>
              <a:t>52</a:t>
            </a:fld>
            <a:endParaRPr lang="hu-HU"/>
          </a:p>
        </p:txBody>
      </p:sp>
      <p:pic>
        <p:nvPicPr>
          <p:cNvPr id="58374" name="Picture 3" descr="BC10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2503488"/>
            <a:ext cx="4714875" cy="3848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8375" name="Picture 4" descr="bjtcr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5738" y="4638675"/>
            <a:ext cx="374491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Szövegdoboz 7"/>
          <p:cNvSpPr txBox="1">
            <a:spLocks noChangeArrowheads="1"/>
          </p:cNvSpPr>
          <p:nvPr/>
        </p:nvSpPr>
        <p:spPr bwMode="auto">
          <a:xfrm>
            <a:off x="701675" y="3771900"/>
            <a:ext cx="36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8377" name="Szövegdoboz 9"/>
          <p:cNvSpPr txBox="1">
            <a:spLocks noChangeArrowheads="1"/>
          </p:cNvSpPr>
          <p:nvPr/>
        </p:nvSpPr>
        <p:spPr bwMode="auto">
          <a:xfrm>
            <a:off x="4740275" y="3508375"/>
            <a:ext cx="34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0000"/>
                </a:solidFill>
              </a:rPr>
              <a:t>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82638" y="1597025"/>
            <a:ext cx="8361362" cy="4814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bipoláris tranzisztor felépítése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Diszkrét  (nem IC-beli) bipoláris tranzisztor felépítése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Közepes teljesítményű</a:t>
            </a:r>
          </a:p>
        </p:txBody>
      </p:sp>
      <p:sp>
        <p:nvSpPr>
          <p:cNvPr id="5939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07CA2-06D1-43BC-960A-C08848080F2B}" type="slidenum">
              <a:rPr lang="hu-HU"/>
              <a:pPr>
                <a:defRPr/>
              </a:pPr>
              <a:t>53</a:t>
            </a:fld>
            <a:endParaRPr lang="hu-HU"/>
          </a:p>
        </p:txBody>
      </p:sp>
      <p:pic>
        <p:nvPicPr>
          <p:cNvPr id="59398" name="Picture 4" descr="BF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138" y="2205038"/>
            <a:ext cx="51308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Szövegdoboz 7"/>
          <p:cNvSpPr txBox="1">
            <a:spLocks noChangeArrowheads="1"/>
          </p:cNvSpPr>
          <p:nvPr/>
        </p:nvSpPr>
        <p:spPr bwMode="auto">
          <a:xfrm>
            <a:off x="8442325" y="3094038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9400" name="Szövegdoboz 9"/>
          <p:cNvSpPr txBox="1">
            <a:spLocks noChangeArrowheads="1"/>
          </p:cNvSpPr>
          <p:nvPr/>
        </p:nvSpPr>
        <p:spPr bwMode="auto">
          <a:xfrm>
            <a:off x="6275388" y="6088063"/>
            <a:ext cx="341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0000"/>
                </a:solidFill>
              </a:rPr>
              <a:t>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82638" y="1597025"/>
            <a:ext cx="8361362" cy="4814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bipoláris tranzisztor felépítése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IC-beli bipoláris tranzisztor felépítése</a:t>
            </a:r>
          </a:p>
        </p:txBody>
      </p:sp>
      <p:sp>
        <p:nvSpPr>
          <p:cNvPr id="6042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E6FD7-D790-49B4-A0EC-4E7A143FA255}" type="slidenum">
              <a:rPr lang="hu-HU"/>
              <a:pPr>
                <a:defRPr/>
              </a:pPr>
              <a:t>54</a:t>
            </a:fld>
            <a:endParaRPr lang="hu-HU"/>
          </a:p>
        </p:txBody>
      </p:sp>
      <p:pic>
        <p:nvPicPr>
          <p:cNvPr id="60422" name="Picture 3" descr="bjticc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2179638"/>
            <a:ext cx="72532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82638" y="1597025"/>
            <a:ext cx="8361362" cy="4814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bipoláris tranzisztor felépítése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IC-beli bipoláris tranzisztor felépítése</a:t>
            </a:r>
          </a:p>
        </p:txBody>
      </p:sp>
      <p:sp>
        <p:nvSpPr>
          <p:cNvPr id="6144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12E27-D958-4D01-9DE1-CDF3C669517E}" type="slidenum">
              <a:rPr lang="hu-HU"/>
              <a:pPr>
                <a:defRPr/>
              </a:pPr>
              <a:t>55</a:t>
            </a:fld>
            <a:endParaRPr lang="hu-HU"/>
          </a:p>
        </p:txBody>
      </p:sp>
      <p:pic>
        <p:nvPicPr>
          <p:cNvPr id="61446" name="Picture 3" descr="bipolnpn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906963" y="1617663"/>
            <a:ext cx="3894137" cy="48672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5334000" y="2454275"/>
            <a:ext cx="152400" cy="34290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5486400" y="5807075"/>
            <a:ext cx="2590800" cy="762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 flipV="1">
            <a:off x="7924800" y="2378075"/>
            <a:ext cx="152400" cy="34290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5334000" y="2378075"/>
            <a:ext cx="2590800" cy="762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6148388" y="3222625"/>
            <a:ext cx="762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6224588" y="4518025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 flipV="1">
            <a:off x="7062788" y="3222625"/>
            <a:ext cx="762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6148388" y="3222625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6300788" y="4289425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6986588" y="3832225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6300788" y="3832225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6300788" y="3832225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61459" name="Picture 3" descr="bjticc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8" y="2835275"/>
            <a:ext cx="405447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937125" y="16033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00FF00"/>
                </a:solidFill>
              </a:rPr>
              <a:t>Kollektor</a:t>
            </a:r>
            <a:endParaRPr lang="en-US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153150" y="17145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</a:t>
            </a:r>
            <a:r>
              <a:rPr lang="hu-HU">
                <a:solidFill>
                  <a:srgbClr val="FFFF00"/>
                </a:solidFill>
              </a:rPr>
              <a:t>ázis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5205413" y="1893888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Emitter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/>
      <p:bldP spid="27" grpId="0"/>
      <p:bldP spid="2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/>
          <p:nvPr/>
        </p:nvSpPr>
        <p:spPr>
          <a:xfrm>
            <a:off x="1630363" y="3155950"/>
            <a:ext cx="6159500" cy="336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A diódánál tapasztalt kiürített réteg alakul ki a határrétegek között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Külső feszültség nélkül a BE és BC dióda is zárt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drift és diffúziós áramok kiegyenlítik egymást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gyengén szennyezett bázisban sokkal szélesebb kiürített réteg</a:t>
            </a:r>
          </a:p>
        </p:txBody>
      </p:sp>
      <p:sp>
        <p:nvSpPr>
          <p:cNvPr id="62469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FF3F-7361-4F05-80CF-CCD70B300737}" type="slidenum">
              <a:rPr lang="hu-HU"/>
              <a:pPr>
                <a:defRPr/>
              </a:pPr>
              <a:t>56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3054350" y="3605213"/>
            <a:ext cx="344170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4483100" y="3608388"/>
            <a:ext cx="53975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2901950" y="4030663"/>
            <a:ext cx="152400" cy="78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6496050" y="4035425"/>
            <a:ext cx="152400" cy="7826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4597400" y="5303838"/>
            <a:ext cx="346075" cy="1301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476" name="TextBox 49"/>
          <p:cNvSpPr txBox="1">
            <a:spLocks noChangeArrowheads="1"/>
          </p:cNvSpPr>
          <p:nvPr/>
        </p:nvSpPr>
        <p:spPr bwMode="auto">
          <a:xfrm>
            <a:off x="3603625" y="3163888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62477" name="TextBox 50"/>
          <p:cNvSpPr txBox="1">
            <a:spLocks noChangeArrowheads="1"/>
          </p:cNvSpPr>
          <p:nvPr/>
        </p:nvSpPr>
        <p:spPr bwMode="auto">
          <a:xfrm>
            <a:off x="4554538" y="3173413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2478" name="TextBox 51"/>
          <p:cNvSpPr txBox="1">
            <a:spLocks noChangeArrowheads="1"/>
          </p:cNvSpPr>
          <p:nvPr/>
        </p:nvSpPr>
        <p:spPr bwMode="auto">
          <a:xfrm>
            <a:off x="5524500" y="31686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2479" name="TextBox 58"/>
          <p:cNvSpPr txBox="1">
            <a:spLocks noChangeArrowheads="1"/>
          </p:cNvSpPr>
          <p:nvPr/>
        </p:nvSpPr>
        <p:spPr bwMode="auto">
          <a:xfrm>
            <a:off x="3003550" y="3271838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2480" name="TextBox 59"/>
          <p:cNvSpPr txBox="1">
            <a:spLocks noChangeArrowheads="1"/>
          </p:cNvSpPr>
          <p:nvPr/>
        </p:nvSpPr>
        <p:spPr bwMode="auto">
          <a:xfrm>
            <a:off x="6181725" y="3267075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2481" name="TextBox 62"/>
          <p:cNvSpPr txBox="1">
            <a:spLocks noChangeArrowheads="1"/>
          </p:cNvSpPr>
          <p:nvPr/>
        </p:nvSpPr>
        <p:spPr bwMode="auto">
          <a:xfrm>
            <a:off x="4762500" y="3313113"/>
            <a:ext cx="47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n</a:t>
            </a:r>
            <a:endParaRPr lang="hu-HU" sz="1600" i="1" baseline="3000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10800000" flipH="1" flipV="1">
            <a:off x="6577013" y="4430713"/>
            <a:ext cx="503237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H="1" flipV="1">
            <a:off x="2519363" y="4429125"/>
            <a:ext cx="503237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V="1">
            <a:off x="4519612" y="5567363"/>
            <a:ext cx="504825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032375" y="3614738"/>
            <a:ext cx="133350" cy="1681162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1" name="Rectangle 40"/>
          <p:cNvSpPr/>
          <p:nvPr/>
        </p:nvSpPr>
        <p:spPr>
          <a:xfrm>
            <a:off x="4344988" y="3600450"/>
            <a:ext cx="131762" cy="1682750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Rectangle 37"/>
          <p:cNvSpPr/>
          <p:nvPr/>
        </p:nvSpPr>
        <p:spPr>
          <a:xfrm>
            <a:off x="4497388" y="3622675"/>
            <a:ext cx="522287" cy="1662113"/>
          </a:xfrm>
          <a:prstGeom prst="rect">
            <a:avLst/>
          </a:prstGeom>
          <a:solidFill>
            <a:srgbClr val="FF33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6"/>
          <p:cNvSpPr/>
          <p:nvPr/>
        </p:nvSpPr>
        <p:spPr>
          <a:xfrm>
            <a:off x="1630363" y="3155950"/>
            <a:ext cx="6159500" cy="336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 (pnp)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Külső előfeszítés – BE nyitó irányban – BC záró irányban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lezárt BC diódán csak a kis értékű (Si: 0,1 – 100nA) drift áram folyik – kisebbségi töltéshordozó lyukáram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vékony, gyengén szennyezett bázis majdnem teljes szélességében kiürített réteg</a:t>
            </a:r>
          </a:p>
        </p:txBody>
      </p:sp>
      <p:sp>
        <p:nvSpPr>
          <p:cNvPr id="63493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55334-B070-4566-9915-1FDF9F77A9AD}" type="slidenum">
              <a:rPr lang="hu-HU"/>
              <a:pPr>
                <a:defRPr/>
              </a:pPr>
              <a:t>57</a:t>
            </a:fld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4483100" y="3608388"/>
            <a:ext cx="53975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5" name="Oval 44"/>
          <p:cNvSpPr/>
          <p:nvPr/>
        </p:nvSpPr>
        <p:spPr>
          <a:xfrm>
            <a:off x="4711700" y="6121400"/>
            <a:ext cx="95250" cy="95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6" name="Oval 45"/>
          <p:cNvSpPr/>
          <p:nvPr/>
        </p:nvSpPr>
        <p:spPr>
          <a:xfrm>
            <a:off x="5845175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498" name="TextBox 50"/>
          <p:cNvSpPr txBox="1">
            <a:spLocks noChangeArrowheads="1"/>
          </p:cNvSpPr>
          <p:nvPr/>
        </p:nvSpPr>
        <p:spPr bwMode="auto">
          <a:xfrm>
            <a:off x="4554538" y="3173413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3499" name="TextBox 51"/>
          <p:cNvSpPr txBox="1">
            <a:spLocks noChangeArrowheads="1"/>
          </p:cNvSpPr>
          <p:nvPr/>
        </p:nvSpPr>
        <p:spPr bwMode="auto">
          <a:xfrm>
            <a:off x="5524500" y="31686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3500" name="TextBox 59"/>
          <p:cNvSpPr txBox="1">
            <a:spLocks noChangeArrowheads="1"/>
          </p:cNvSpPr>
          <p:nvPr/>
        </p:nvSpPr>
        <p:spPr bwMode="auto">
          <a:xfrm>
            <a:off x="6181725" y="3267075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3501" name="TextBox 62"/>
          <p:cNvSpPr txBox="1">
            <a:spLocks noChangeArrowheads="1"/>
          </p:cNvSpPr>
          <p:nvPr/>
        </p:nvSpPr>
        <p:spPr bwMode="auto">
          <a:xfrm>
            <a:off x="4762500" y="3313113"/>
            <a:ext cx="47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n</a:t>
            </a:r>
            <a:endParaRPr lang="hu-HU" sz="1600" i="1" baseline="30000">
              <a:solidFill>
                <a:srgbClr val="000000"/>
              </a:solidFill>
            </a:endParaRPr>
          </a:p>
        </p:txBody>
      </p:sp>
      <p:sp>
        <p:nvSpPr>
          <p:cNvPr id="63502" name="TextBox 53"/>
          <p:cNvSpPr txBox="1">
            <a:spLocks noChangeArrowheads="1"/>
          </p:cNvSpPr>
          <p:nvPr/>
        </p:nvSpPr>
        <p:spPr bwMode="auto">
          <a:xfrm>
            <a:off x="5519738" y="586422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63503" name="TextBox 53"/>
          <p:cNvSpPr txBox="1">
            <a:spLocks noChangeArrowheads="1"/>
          </p:cNvSpPr>
          <p:nvPr/>
        </p:nvSpPr>
        <p:spPr bwMode="auto">
          <a:xfrm>
            <a:off x="6197600" y="5886450"/>
            <a:ext cx="33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7388" y="3616325"/>
            <a:ext cx="522287" cy="1676400"/>
          </a:xfrm>
          <a:prstGeom prst="rect">
            <a:avLst/>
          </a:prstGeom>
          <a:solidFill>
            <a:srgbClr val="FF33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5" name="Rectangle 34"/>
          <p:cNvSpPr/>
          <p:nvPr/>
        </p:nvSpPr>
        <p:spPr>
          <a:xfrm>
            <a:off x="5032375" y="3614738"/>
            <a:ext cx="133350" cy="1681162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0" name="Straight Connector 39"/>
          <p:cNvCxnSpPr/>
          <p:nvPr/>
        </p:nvCxnSpPr>
        <p:spPr>
          <a:xfrm rot="10800000" flipH="1" flipV="1">
            <a:off x="471646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zis 135"/>
          <p:cNvSpPr/>
          <p:nvPr/>
        </p:nvSpPr>
        <p:spPr>
          <a:xfrm>
            <a:off x="4760913" y="533400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0" name="Ellipszis 135"/>
          <p:cNvSpPr/>
          <p:nvPr/>
        </p:nvSpPr>
        <p:spPr>
          <a:xfrm>
            <a:off x="4760913" y="533400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1" name="Ellipszis 135"/>
          <p:cNvSpPr/>
          <p:nvPr/>
        </p:nvSpPr>
        <p:spPr>
          <a:xfrm>
            <a:off x="3541713" y="396875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3" name="Ellipszis 135"/>
          <p:cNvSpPr/>
          <p:nvPr/>
        </p:nvSpPr>
        <p:spPr>
          <a:xfrm>
            <a:off x="3548063" y="438785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5" name="Ellipszis 135"/>
          <p:cNvSpPr/>
          <p:nvPr/>
        </p:nvSpPr>
        <p:spPr>
          <a:xfrm>
            <a:off x="3554413" y="474980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9" name="Ellipszis 135"/>
          <p:cNvSpPr/>
          <p:nvPr/>
        </p:nvSpPr>
        <p:spPr>
          <a:xfrm>
            <a:off x="3732213" y="422910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1" name="Ellipszis 135"/>
          <p:cNvSpPr/>
          <p:nvPr/>
        </p:nvSpPr>
        <p:spPr>
          <a:xfrm>
            <a:off x="3744913" y="461010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Ellipszis 135"/>
          <p:cNvSpPr/>
          <p:nvPr/>
        </p:nvSpPr>
        <p:spPr>
          <a:xfrm>
            <a:off x="3725863" y="380365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Ellipszis 135"/>
          <p:cNvSpPr/>
          <p:nvPr/>
        </p:nvSpPr>
        <p:spPr>
          <a:xfrm>
            <a:off x="3721100" y="4984750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6" name="Ellipszis 135"/>
          <p:cNvSpPr/>
          <p:nvPr/>
        </p:nvSpPr>
        <p:spPr>
          <a:xfrm>
            <a:off x="3370263" y="423545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8" name="Ellipszis 135"/>
          <p:cNvSpPr/>
          <p:nvPr/>
        </p:nvSpPr>
        <p:spPr>
          <a:xfrm>
            <a:off x="3382963" y="461645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0" name="Ellipszis 135"/>
          <p:cNvSpPr/>
          <p:nvPr/>
        </p:nvSpPr>
        <p:spPr>
          <a:xfrm>
            <a:off x="3363913" y="381000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1" name="Ellipszis 135"/>
          <p:cNvSpPr/>
          <p:nvPr/>
        </p:nvSpPr>
        <p:spPr>
          <a:xfrm>
            <a:off x="3382963" y="499110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2" name="Ellipszis 135"/>
          <p:cNvSpPr/>
          <p:nvPr/>
        </p:nvSpPr>
        <p:spPr>
          <a:xfrm>
            <a:off x="3903663" y="398145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4" name="Ellipszis 135"/>
          <p:cNvSpPr/>
          <p:nvPr/>
        </p:nvSpPr>
        <p:spPr>
          <a:xfrm>
            <a:off x="3910013" y="440055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6" name="Ellipszis 135"/>
          <p:cNvSpPr/>
          <p:nvPr/>
        </p:nvSpPr>
        <p:spPr>
          <a:xfrm>
            <a:off x="3916363" y="476250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0" name="Ellipszis 135"/>
          <p:cNvSpPr/>
          <p:nvPr/>
        </p:nvSpPr>
        <p:spPr>
          <a:xfrm>
            <a:off x="4062413" y="4244975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2" name="Ellipszis 135"/>
          <p:cNvSpPr/>
          <p:nvPr/>
        </p:nvSpPr>
        <p:spPr>
          <a:xfrm>
            <a:off x="4075113" y="4625975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4" name="Ellipszis 135"/>
          <p:cNvSpPr/>
          <p:nvPr/>
        </p:nvSpPr>
        <p:spPr>
          <a:xfrm>
            <a:off x="4056063" y="3819525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5" name="Ellipszis 135"/>
          <p:cNvSpPr/>
          <p:nvPr/>
        </p:nvSpPr>
        <p:spPr>
          <a:xfrm>
            <a:off x="4051300" y="500062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3" name="Ellipszis 135"/>
          <p:cNvSpPr/>
          <p:nvPr/>
        </p:nvSpPr>
        <p:spPr>
          <a:xfrm>
            <a:off x="3198813" y="3967163"/>
            <a:ext cx="46037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5" name="Ellipszis 135"/>
          <p:cNvSpPr/>
          <p:nvPr/>
        </p:nvSpPr>
        <p:spPr>
          <a:xfrm>
            <a:off x="3205163" y="4386263"/>
            <a:ext cx="46037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7" name="Ellipszis 135"/>
          <p:cNvSpPr/>
          <p:nvPr/>
        </p:nvSpPr>
        <p:spPr>
          <a:xfrm>
            <a:off x="3211513" y="4748213"/>
            <a:ext cx="46037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0" name="Ellipszis 135"/>
          <p:cNvSpPr/>
          <p:nvPr/>
        </p:nvSpPr>
        <p:spPr>
          <a:xfrm>
            <a:off x="4232275" y="397192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2" name="Ellipszis 135"/>
          <p:cNvSpPr/>
          <p:nvPr/>
        </p:nvSpPr>
        <p:spPr>
          <a:xfrm>
            <a:off x="4238625" y="439102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4" name="Ellipszis 135"/>
          <p:cNvSpPr/>
          <p:nvPr/>
        </p:nvSpPr>
        <p:spPr>
          <a:xfrm>
            <a:off x="4244975" y="475297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7" name="Ellipszis 135"/>
          <p:cNvSpPr/>
          <p:nvPr/>
        </p:nvSpPr>
        <p:spPr>
          <a:xfrm>
            <a:off x="3565525" y="5130800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0" name="Ellipszis 135"/>
          <p:cNvSpPr/>
          <p:nvPr/>
        </p:nvSpPr>
        <p:spPr>
          <a:xfrm>
            <a:off x="3927475" y="5143500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2" name="Ellipszis 135"/>
          <p:cNvSpPr/>
          <p:nvPr/>
        </p:nvSpPr>
        <p:spPr>
          <a:xfrm>
            <a:off x="3246438" y="5129213"/>
            <a:ext cx="46037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3" name="Ellipszis 135"/>
          <p:cNvSpPr/>
          <p:nvPr/>
        </p:nvSpPr>
        <p:spPr>
          <a:xfrm>
            <a:off x="4256088" y="5133975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5" name="Ellipszis 135"/>
          <p:cNvSpPr/>
          <p:nvPr/>
        </p:nvSpPr>
        <p:spPr>
          <a:xfrm>
            <a:off x="2343150" y="419417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7" name="Ellipszis 135"/>
          <p:cNvSpPr/>
          <p:nvPr/>
        </p:nvSpPr>
        <p:spPr>
          <a:xfrm>
            <a:off x="2355850" y="457517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9" name="Ellipszis 135"/>
          <p:cNvSpPr/>
          <p:nvPr/>
        </p:nvSpPr>
        <p:spPr>
          <a:xfrm>
            <a:off x="2336800" y="376872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0" name="Ellipszis 135"/>
          <p:cNvSpPr/>
          <p:nvPr/>
        </p:nvSpPr>
        <p:spPr>
          <a:xfrm>
            <a:off x="2332038" y="4949825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1" name="Ellipszis 135"/>
          <p:cNvSpPr/>
          <p:nvPr/>
        </p:nvSpPr>
        <p:spPr>
          <a:xfrm>
            <a:off x="2520950" y="398462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3" name="Ellipszis 135"/>
          <p:cNvSpPr/>
          <p:nvPr/>
        </p:nvSpPr>
        <p:spPr>
          <a:xfrm>
            <a:off x="2527300" y="440372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5" name="Ellipszis 135"/>
          <p:cNvSpPr/>
          <p:nvPr/>
        </p:nvSpPr>
        <p:spPr>
          <a:xfrm>
            <a:off x="2533650" y="476567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8" name="Ellipszis 135"/>
          <p:cNvSpPr/>
          <p:nvPr/>
        </p:nvSpPr>
        <p:spPr>
          <a:xfrm>
            <a:off x="2159000" y="399097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0" name="Ellipszis 135"/>
          <p:cNvSpPr/>
          <p:nvPr/>
        </p:nvSpPr>
        <p:spPr>
          <a:xfrm>
            <a:off x="2165350" y="441007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2" name="Ellipszis 135"/>
          <p:cNvSpPr/>
          <p:nvPr/>
        </p:nvSpPr>
        <p:spPr>
          <a:xfrm>
            <a:off x="2171700" y="477202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6" name="Ellipszis 135"/>
          <p:cNvSpPr/>
          <p:nvPr/>
        </p:nvSpPr>
        <p:spPr>
          <a:xfrm>
            <a:off x="2705100" y="420687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8" name="Ellipszis 135"/>
          <p:cNvSpPr/>
          <p:nvPr/>
        </p:nvSpPr>
        <p:spPr>
          <a:xfrm>
            <a:off x="2717800" y="458787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0" name="Ellipszis 135"/>
          <p:cNvSpPr/>
          <p:nvPr/>
        </p:nvSpPr>
        <p:spPr>
          <a:xfrm>
            <a:off x="2698750" y="378142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1" name="Ellipszis 135"/>
          <p:cNvSpPr/>
          <p:nvPr/>
        </p:nvSpPr>
        <p:spPr>
          <a:xfrm>
            <a:off x="2693988" y="4962525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2" name="Ellipszis 135"/>
          <p:cNvSpPr/>
          <p:nvPr/>
        </p:nvSpPr>
        <p:spPr>
          <a:xfrm>
            <a:off x="2851150" y="4000500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4" name="Ellipszis 135"/>
          <p:cNvSpPr/>
          <p:nvPr/>
        </p:nvSpPr>
        <p:spPr>
          <a:xfrm>
            <a:off x="2857500" y="4419600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6" name="Ellipszis 135"/>
          <p:cNvSpPr/>
          <p:nvPr/>
        </p:nvSpPr>
        <p:spPr>
          <a:xfrm>
            <a:off x="2863850" y="4781550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0" name="Ellipszis 135"/>
          <p:cNvSpPr/>
          <p:nvPr/>
        </p:nvSpPr>
        <p:spPr>
          <a:xfrm>
            <a:off x="2000250" y="4192588"/>
            <a:ext cx="46038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2" name="Ellipszis 135"/>
          <p:cNvSpPr/>
          <p:nvPr/>
        </p:nvSpPr>
        <p:spPr>
          <a:xfrm>
            <a:off x="2012950" y="4573588"/>
            <a:ext cx="46038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4" name="Ellipszis 135"/>
          <p:cNvSpPr/>
          <p:nvPr/>
        </p:nvSpPr>
        <p:spPr>
          <a:xfrm>
            <a:off x="1993900" y="3767138"/>
            <a:ext cx="46038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5" name="Ellipszis 135"/>
          <p:cNvSpPr/>
          <p:nvPr/>
        </p:nvSpPr>
        <p:spPr>
          <a:xfrm>
            <a:off x="2012950" y="4948238"/>
            <a:ext cx="46038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7" name="Ellipszis 135"/>
          <p:cNvSpPr/>
          <p:nvPr/>
        </p:nvSpPr>
        <p:spPr>
          <a:xfrm>
            <a:off x="3033713" y="419735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9" name="Ellipszis 135"/>
          <p:cNvSpPr/>
          <p:nvPr/>
        </p:nvSpPr>
        <p:spPr>
          <a:xfrm>
            <a:off x="3046413" y="457835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1" name="Ellipszis 135"/>
          <p:cNvSpPr/>
          <p:nvPr/>
        </p:nvSpPr>
        <p:spPr>
          <a:xfrm>
            <a:off x="3027363" y="3771900"/>
            <a:ext cx="46037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2" name="Ellipszis 135"/>
          <p:cNvSpPr/>
          <p:nvPr/>
        </p:nvSpPr>
        <p:spPr>
          <a:xfrm>
            <a:off x="3022600" y="4953000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3" name="Ellipszis 135"/>
          <p:cNvSpPr/>
          <p:nvPr/>
        </p:nvSpPr>
        <p:spPr>
          <a:xfrm>
            <a:off x="1844675" y="399097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5" name="Ellipszis 135"/>
          <p:cNvSpPr/>
          <p:nvPr/>
        </p:nvSpPr>
        <p:spPr>
          <a:xfrm>
            <a:off x="1851025" y="441007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7" name="Ellipszis 135"/>
          <p:cNvSpPr/>
          <p:nvPr/>
        </p:nvSpPr>
        <p:spPr>
          <a:xfrm>
            <a:off x="1857375" y="4772025"/>
            <a:ext cx="46038" cy="4921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1" name="Ellipszis 135"/>
          <p:cNvSpPr/>
          <p:nvPr/>
        </p:nvSpPr>
        <p:spPr>
          <a:xfrm>
            <a:off x="1685925" y="4192588"/>
            <a:ext cx="46038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3" name="Ellipszis 135"/>
          <p:cNvSpPr/>
          <p:nvPr/>
        </p:nvSpPr>
        <p:spPr>
          <a:xfrm>
            <a:off x="1698625" y="4573588"/>
            <a:ext cx="46038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5" name="Ellipszis 135"/>
          <p:cNvSpPr/>
          <p:nvPr/>
        </p:nvSpPr>
        <p:spPr>
          <a:xfrm>
            <a:off x="1679575" y="3767138"/>
            <a:ext cx="46038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6" name="Ellipszis 135"/>
          <p:cNvSpPr/>
          <p:nvPr/>
        </p:nvSpPr>
        <p:spPr>
          <a:xfrm>
            <a:off x="1698625" y="4948238"/>
            <a:ext cx="46038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8" name="Ellipszis 135"/>
          <p:cNvSpPr/>
          <p:nvPr/>
        </p:nvSpPr>
        <p:spPr>
          <a:xfrm>
            <a:off x="2563813" y="5141913"/>
            <a:ext cx="46037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9" name="Ellipszis 135"/>
          <p:cNvSpPr/>
          <p:nvPr/>
        </p:nvSpPr>
        <p:spPr>
          <a:xfrm>
            <a:off x="2225675" y="5148263"/>
            <a:ext cx="46038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1" name="Ellipszis 135"/>
          <p:cNvSpPr/>
          <p:nvPr/>
        </p:nvSpPr>
        <p:spPr>
          <a:xfrm>
            <a:off x="2894013" y="5157788"/>
            <a:ext cx="46037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5" name="Ellipszis 135"/>
          <p:cNvSpPr/>
          <p:nvPr/>
        </p:nvSpPr>
        <p:spPr>
          <a:xfrm>
            <a:off x="1889125" y="5110163"/>
            <a:ext cx="46038" cy="492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6" name="Téglalap 185"/>
          <p:cNvSpPr/>
          <p:nvPr/>
        </p:nvSpPr>
        <p:spPr>
          <a:xfrm>
            <a:off x="4467225" y="5305425"/>
            <a:ext cx="2971800" cy="590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7" name="Téglalap 186"/>
          <p:cNvSpPr/>
          <p:nvPr/>
        </p:nvSpPr>
        <p:spPr>
          <a:xfrm>
            <a:off x="6500813" y="3619500"/>
            <a:ext cx="1285875" cy="15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8" name="Téglalap 187"/>
          <p:cNvSpPr/>
          <p:nvPr/>
        </p:nvSpPr>
        <p:spPr>
          <a:xfrm>
            <a:off x="1638300" y="3706813"/>
            <a:ext cx="1509713" cy="1533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3054350" y="3605213"/>
            <a:ext cx="344170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9" name="Rectangle 10"/>
          <p:cNvSpPr/>
          <p:nvPr/>
        </p:nvSpPr>
        <p:spPr>
          <a:xfrm>
            <a:off x="2901950" y="4030663"/>
            <a:ext cx="152400" cy="78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0" name="Rectangle 11"/>
          <p:cNvSpPr/>
          <p:nvPr/>
        </p:nvSpPr>
        <p:spPr>
          <a:xfrm>
            <a:off x="6496050" y="4035425"/>
            <a:ext cx="152400" cy="7826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1" name="Rectangle 12"/>
          <p:cNvSpPr/>
          <p:nvPr/>
        </p:nvSpPr>
        <p:spPr>
          <a:xfrm>
            <a:off x="4597400" y="5303838"/>
            <a:ext cx="346075" cy="1301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92" name="Shape 17"/>
          <p:cNvCxnSpPr>
            <a:stCxn id="189" idx="1"/>
          </p:cNvCxnSpPr>
          <p:nvPr/>
        </p:nvCxnSpPr>
        <p:spPr>
          <a:xfrm rot="10800000" flipV="1">
            <a:off x="2241550" y="44211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36"/>
          <p:cNvCxnSpPr/>
          <p:nvPr/>
        </p:nvCxnSpPr>
        <p:spPr>
          <a:xfrm rot="5400000" flipH="1" flipV="1">
            <a:off x="4365626" y="5772150"/>
            <a:ext cx="792162" cy="1587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hape 43"/>
          <p:cNvCxnSpPr/>
          <p:nvPr/>
        </p:nvCxnSpPr>
        <p:spPr>
          <a:xfrm rot="10800000" flipH="1" flipV="1">
            <a:off x="6565900" y="44338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83" name="TextBox 49"/>
          <p:cNvSpPr txBox="1">
            <a:spLocks noChangeArrowheads="1"/>
          </p:cNvSpPr>
          <p:nvPr/>
        </p:nvSpPr>
        <p:spPr bwMode="auto">
          <a:xfrm>
            <a:off x="3603625" y="3163888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63584" name="TextBox 58"/>
          <p:cNvSpPr txBox="1">
            <a:spLocks noChangeArrowheads="1"/>
          </p:cNvSpPr>
          <p:nvPr/>
        </p:nvSpPr>
        <p:spPr bwMode="auto">
          <a:xfrm>
            <a:off x="3003550" y="3271838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18" name="Oval 19"/>
          <p:cNvSpPr/>
          <p:nvPr/>
        </p:nvSpPr>
        <p:spPr>
          <a:xfrm>
            <a:off x="2859088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586" name="TextBox 53"/>
          <p:cNvSpPr txBox="1">
            <a:spLocks noChangeArrowheads="1"/>
          </p:cNvSpPr>
          <p:nvPr/>
        </p:nvSpPr>
        <p:spPr bwMode="auto">
          <a:xfrm>
            <a:off x="2516188" y="585787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63587" name="TextBox 53"/>
          <p:cNvSpPr txBox="1">
            <a:spLocks noChangeArrowheads="1"/>
          </p:cNvSpPr>
          <p:nvPr/>
        </p:nvSpPr>
        <p:spPr bwMode="auto">
          <a:xfrm>
            <a:off x="3195638" y="5881688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0800000" flipH="1" flipV="1">
            <a:off x="223361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0093 C 0.01094 -0.00509 0.00712 -0.01505 0.01927 -0.01898 C 0.02465 -0.02269 0.02951 -0.02361 0.03872 -0.02454 C 0.04115 -0.02477 0.04444 -0.02639 0.04688 -0.02662 C 0.06337 -0.02685 0.07951 -0.02685 0.09601 -0.02685 C 0.10122 -0.02731 0.09792 -0.02731 0.10642 -0.02731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9 0 C 0.0092 -0.00579 0.00521 -0.01574 0.01754 -0.01944 C 0.02309 -0.02315 0.02795 -0.02407 0.03715 -0.02477 C 0.0401 -0.02523 0.0434 -0.02662 0.04583 -0.02685 C 0.0625 -0.02708 0.07917 -0.02708 0.09583 -0.02708 C 0.10104 -0.02755 0.09774 -0.02755 0.1066 -0.02755 " pathEditMode="relative" rAng="0" ptsTypes="fffff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17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19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21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23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2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27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29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31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33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3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37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39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41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43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45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47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49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51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53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55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57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59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61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63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65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67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69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71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73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75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77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79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81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83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85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87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89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91" dur="5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93" dur="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95" dur="5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97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99" dur="5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101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103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105" dur="5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107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109" dur="5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291 0 " pathEditMode="relative" ptsTypes="AA">
                                      <p:cBhvr>
                                        <p:cTn id="111" dur="5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C 0.00729 0.00324 0.02049 0.00093 0.0276 0.0007 C 0.03628 0.00209 0.04236 0.00417 0.04948 0.01042 C 0.05 0.01343 0.04983 0.01505 0.05208 0.01597 C 0.05278 0.01852 0.05451 0.02153 0.05625 0.02292 C 0.05746 0.02755 0.05573 0.02246 0.05833 0.02639 C 0.06076 0.03009 0.06007 0.03102 0.06354 0.03264 C 0.06476 0.03496 0.06562 0.03588 0.06771 0.03681 C 0.0691 0.03959 0.07101 0.04074 0.07292 0.04306 C 0.07639 0.04699 0.07847 0.05185 0.08281 0.05417 C 0.0849 0.05695 0.08698 0.05718 0.08958 0.05903 C 0.0941 0.06227 0.09514 0.06551 0.10052 0.06736 C 0.10104 0.06783 0.10174 0.06806 0.10208 0.06875 C 0.10243 0.06922 0.10226 0.07037 0.1026 0.07084 C 0.10434 0.07315 0.10972 0.07431 0.11198 0.075 C 0.11562 0.07824 0.1191 0.07801 0.12344 0.07847 C 0.13177 0.08218 0.14097 0.08542 0.14948 0.08681 C 0.16424 0.09329 0.18108 0.09167 0.19635 0.09236 C 0.21875 0.0919 0.23941 0.09121 0.26146 0.09028 C 0.26736 0.08959 0.27344 0.08982 0.27917 0.0882 C 0.29601 0.08843 0.32969 0.08889 0.32969 0.08889 " pathEditMode="relative" ptsTypes="ffffffffffffffffffffA">
                                      <p:cBhvr>
                                        <p:cTn id="113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7 C 0.01546 -2.22222E-6 0.03056 -0.00069 0.04566 -0.00139 C 0.05504 -0.00231 0.0632 -0.00254 0.07275 -0.00208 C 0.07587 -0.00092 0.07813 0.00139 0.08108 0.00278 C 0.08316 0.00556 0.08438 0.00834 0.08681 0.01042 C 0.08803 0.01297 0.08803 0.01435 0.08994 0.01597 C 0.09028 0.01736 0.09063 0.01898 0.0915 0.02014 C 0.09237 0.0213 0.09462 0.02292 0.09462 0.02292 C 0.09566 0.025 0.09879 0.02778 0.09879 0.02778 C 0.09983 0.02986 0.10296 0.03264 0.10296 0.03264 C 0.104 0.03681 0.10782 0.04121 0.11025 0.04445 C 0.11146 0.04607 0.11216 0.04792 0.11337 0.04931 C 0.11632 0.05278 0.12049 0.0544 0.12379 0.05695 C 0.12553 0.05834 0.12674 0.06042 0.12848 0.06181 C 0.12969 0.06528 0.13039 0.06574 0.13316 0.06667 C 0.13612 0.06922 0.13733 0.0706 0.14098 0.07153 C 0.15313 0.08218 0.16615 0.08264 0.18056 0.08334 C 0.20886 0.08959 0.23837 0.08634 0.26702 0.0875 C 0.29237 0.09236 0.26945 0.0882 0.33629 0.0882 " pathEditMode="relative" ptsTypes="ffffffffffffffffffA">
                                      <p:cBhvr>
                                        <p:cTn id="115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59259E-6 C 0.03889 0.00023 0.07796 -0.00371 0.11667 0.00139 C 0.11841 0.00162 0.12379 0.00856 0.12657 0.00972 C 0.12987 0.0162 0.13108 0.02315 0.13699 0.02569 C 0.14133 0.03148 0.1349 0.02361 0.14167 0.02916 C 0.14219 0.02963 0.14219 0.03078 0.14271 0.03125 C 0.14341 0.03217 0.14445 0.03264 0.14532 0.03333 C 0.14619 0.03495 0.15226 0.04213 0.15417 0.04305 C 0.15574 0.04745 0.1566 0.04606 0.15938 0.04861 C 0.16146 0.05046 0.16598 0.05509 0.16824 0.05764 C 0.16962 0.05926 0.16997 0.0618 0.17136 0.06319 C 0.17223 0.06389 0.17344 0.06366 0.17449 0.06389 C 0.17917 0.07014 0.18768 0.07245 0.19428 0.07361 C 0.1974 0.0743 0.20365 0.075 0.20365 0.075 C 0.21181 0.07801 0.22032 0.07824 0.22865 0.07986 C 0.24219 0.08241 0.25539 0.08565 0.26928 0.0868 C 0.28021 0.09051 0.29376 0.08981 0.30469 0.09028 C 0.31789 0.09213 0.33091 0.0919 0.34428 0.09236 C 0.34949 0.09166 0.34792 0.09305 0.35001 0.09028 " pathEditMode="relative" ptsTypes="ffffffffffffffffffA">
                                      <p:cBhvr>
                                        <p:cTn id="117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1.11111E-6 C 0.03385 0.00139 0.0684 0.00069 0.10295 -0.0007 C 0.11718 1.11111E-6 0.13142 -0.00023 0.14566 0.00139 C 0.14756 0.00231 0.14965 0.00185 0.15138 0.00278 C 0.15381 0.00393 0.15572 0.00648 0.15816 0.00764 C 0.15954 0.01042 0.16076 0.00949 0.16232 0.0118 C 0.16493 0.01551 0.16788 0.02315 0.17118 0.02639 C 0.17656 0.03148 0.18246 0.03518 0.18784 0.04028 C 0.19357 0.04583 0.19947 0.05324 0.20659 0.05486 C 0.21024 0.05671 0.21336 0.05903 0.21701 0.05972 C 0.2217 0.0618 0.22447 0.06574 0.22951 0.06667 C 0.23941 0.07315 0.25295 0.0713 0.26336 0.07222 C 0.26822 0.07361 0.27309 0.07407 0.27795 0.075 C 0.28819 0.07963 0.29895 0.08217 0.30972 0.08403 C 0.31909 0.08819 0.33559 0.08634 0.34513 0.0868 C 0.3493 0.08866 0.35364 0.09097 0.35816 0.09097 " pathEditMode="relative" ptsTypes="fffffffffffffffA">
                                      <p:cBhvr>
                                        <p:cTn id="119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C 0.04549 0.00509 0.09722 0.00116 0.14271 0.00069 C 0.15295 -4.44444E-6 0.1632 -0.00023 0.17344 -0.00208 C 0.17847 -0.00185 0.18351 -0.00185 0.18854 -0.00139 C 0.19306 -0.00093 0.19879 0.01366 0.20209 0.01806 C 0.20452 0.02801 0.20625 0.02778 0.21146 0.03403 C 0.21476 0.03796 0.21684 0.04097 0.22032 0.04444 C 0.22674 0.05093 0.22153 0.04815 0.22552 0.05 C 0.22917 0.0537 0.2316 0.05556 0.23594 0.05694 C 0.23629 0.05787 0.23629 0.05926 0.23698 0.05972 C 0.2382 0.06065 0.23976 0.05995 0.24115 0.06042 C 0.24167 0.06065 0.24219 0.06157 0.24271 0.06181 C 0.24358 0.06227 0.24445 0.06227 0.24532 0.0625 C 0.25365 0.06991 0.27101 0.06991 0.28125 0.07292 C 0.2849 0.07662 0.29132 0.07639 0.29584 0.07708 C 0.30243 0.08009 0.30799 0.08009 0.31511 0.08056 C 0.33056 0.08356 0.34722 0.08264 0.36302 0.08264 " pathEditMode="relative" ptsTypes="ffffffffffffffffA">
                                      <p:cBhvr>
                                        <p:cTn id="121" dur="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0.03802 -0.00417 0.08108 -0.00092 0.11667 -0.00069 C 0.12292 -0.00069 0.17535 -0.00139 0.18854 -0.00208 C 0.19514 -0.00231 0.20833 -0.00417 0.20833 -0.00417 C 0.2382 -0.00324 0.22326 -0.00787 0.23438 0.00208 C 0.24011 0.01343 0.24497 0.02477 0.25313 0.03333 C 0.25677 0.03727 0.2592 0.04283 0.26354 0.04583 C 0.26719 0.05208 0.27431 0.05995 0.28021 0.0625 C 0.28264 0.06736 0.28316 0.06667 0.28698 0.06875 C 0.29375 0.07778 0.30261 0.07732 0.3125 0.07847 C 0.31528 0.07894 0.32083 0.07986 0.32083 0.07986 C 0.3349 0.08611 0.35538 0.0831 0.36719 0.08333 C 0.3691 0.0838 0.37309 0.08542 0.37552 0.08542 " pathEditMode="relative" ptsTypes="ffffffffffffA">
                                      <p:cBhvr>
                                        <p:cTn id="123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C 0.03681 0.00023 0.07188 -0.00047 0.10782 -0.00139 C 0.11337 0.0037 0.10868 3.33333E-6 0.12396 -0.0007 C 0.14809 -0.00162 0.15018 -0.00162 0.17917 -0.00209 C 0.20834 -0.00602 0.24132 -0.00301 0.26875 -0.00278 C 0.27361 -0.0007 0.27466 0.00439 0.27813 0.00902 C 0.27952 0.01435 0.27743 0.0081 0.28021 0.0125 C 0.28247 0.0162 0.28212 0.02083 0.28542 0.02361 C 0.28664 0.02824 0.28837 0.0287 0.29167 0.02986 C 0.29566 0.03518 0.29844 0.04421 0.30417 0.04583 C 0.30764 0.05046 0.3125 0.05694 0.31719 0.05902 C 0.31875 0.06111 0.32014 0.06227 0.3224 0.06319 C 0.32917 0.07014 0.31945 0.06088 0.32709 0.06597 C 0.329 0.06713 0.32969 0.07037 0.33125 0.07222 C 0.33282 0.07407 0.3342 0.0743 0.33594 0.07569 C 0.3441 0.08264 0.35209 0.08796 0.36198 0.08889 C 0.36563 0.09051 0.36511 0.09051 0.37136 0.09027 C 0.37795 0.09004 0.39115 0.08889 0.39115 0.08889 " pathEditMode="relative" ptsTypes="fffffffffffffffffA">
                                      <p:cBhvr>
                                        <p:cTn id="125" dur="5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69 C 0.00642 0.0037 0.01875 0.00162 0.02639 0.00208 C 0.04896 0.00648 0.08646 0.00394 0.10503 0.00417 C 0.1691 0.00463 0.29722 0.00556 0.29722 0.00556 C 0.30069 0.00718 0.29653 0.00533 0.30243 0.00695 C 0.30416 0.00741 0.30538 0.00903 0.30712 0.00972 C 0.30764 0.01181 0.31076 0.01458 0.31076 0.01458 C 0.31146 0.01783 0.31285 0.01852 0.31389 0.02153 C 0.3158 0.02685 0.31944 0.03565 0.32378 0.0375 C 0.32621 0.04074 0.32864 0.04468 0.3316 0.04722 C 0.33194 0.04792 0.33246 0.04861 0.33264 0.04931 C 0.33298 0.05046 0.33264 0.05185 0.33316 0.05278 C 0.33368 0.05394 0.33785 0.05857 0.33889 0.05903 C 0.34097 0.06181 0.34253 0.06551 0.34462 0.06806 C 0.35243 0.07732 0.36389 0.08079 0.37378 0.08195 C 0.3809 0.08426 0.3842 0.08542 0.39201 0.08611 C 0.39739 0.08796 0.4026 0.08889 0.40816 0.08889 " pathEditMode="relative" ptsTypes="ffffffffffffffffA">
                                      <p:cBhvr>
                                        <p:cTn id="127" dur="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3.7037E-7 C 0.01683 -0.00139 0.03281 0.00069 0.0493 0.00278 C 0.05312 0.0044 0.05624 0.00486 0.06041 0.00555 C 0.06249 0.00741 0.06458 0.00833 0.06666 0.01018 C 0.06788 0.01481 0.06944 0.0206 0.07291 0.02222 C 0.07482 0.02593 0.07725 0.03032 0.07985 0.03333 C 0.08194 0.03565 0.08229 0.03472 0.08402 0.03796 C 0.08715 0.04398 0.08333 0.03981 0.08749 0.04352 C 0.08854 0.04792 0.08975 0.05139 0.09305 0.05278 C 0.09739 0.06157 0.10242 0.0618 0.10902 0.06667 C 0.11041 0.06782 0.1118 0.06921 0.11319 0.07037 C 0.11388 0.07106 0.11527 0.07222 0.11527 0.07222 C 0.11718 0.07616 0.11909 0.075 0.12222 0.07685 C 0.12777 0.08009 0.13211 0.0831 0.13819 0.08426 C 0.16041 0.09421 0.20729 0.08796 0.21388 0.08796 C 0.25676 0.08866 0.29947 0.08958 0.34235 0.09074 C 0.34635 0.09259 0.34374 0.09167 0.35069 0.09167 " pathEditMode="relative" ptsTypes="ffffffffffffffffA">
                                      <p:cBhvr>
                                        <p:cTn id="129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4 C 0.03039 0.00162 0.06112 0.00024 0.09202 0.00116 C 0.09513 0.00209 0.0974 0.00417 0.10035 0.00579 C 0.10209 0.00926 0.10417 0.01065 0.10591 0.01412 C 0.10799 0.01806 0.10903 0.02199 0.11146 0.02524 C 0.11233 0.02894 0.1132 0.03056 0.11563 0.03264 C 0.11754 0.04028 0.12084 0.0426 0.12535 0.04653 C 0.12761 0.05116 0.13143 0.05556 0.13438 0.05949 C 0.13716 0.0632 0.13872 0.06783 0.14202 0.07061 C 0.14584 0.07801 0.14879 0.07732 0.15521 0.07801 C 0.17101 0.08334 0.17119 0.08195 0.1948 0.08264 C 0.20139 0.08565 0.20799 0.08658 0.21494 0.0882 C 0.2231 0.0926 0.23004 0.09213 0.23924 0.09283 C 0.24948 0.09746 0.24271 0.09468 0.26771 0.09468 C 0.29219 0.09468 0.31685 0.09399 0.34132 0.09375 C 0.35747 0.0926 0.35053 0.09283 0.36216 0.09283 " pathEditMode="relative" ptsTypes="fffffffffffffffA">
                                      <p:cBhvr>
                                        <p:cTn id="131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59259E-6 C 0.0453 -0.00764 0.09149 -0.00718 0.1361 0.00278 C 0.13732 0.0074 0.14201 0.0125 0.14444 0.01574 C 0.14965 0.02268 0.15017 0.03379 0.15694 0.03981 C 0.15833 0.04537 0.16041 0.0493 0.16319 0.0537 C 0.16579 0.05764 0.16649 0.06273 0.16944 0.06666 C 0.18975 0.09375 0.21787 0.09328 0.24513 0.09444 C 0.2868 0.09398 0.33142 0.09074 0.3736 0.09074 " pathEditMode="relative" ptsTypes="fffffffA">
                                      <p:cBhvr>
                                        <p:cTn id="133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71 -0.0074 0.07899 -0.00115 0.11805 0 C 0.13733 0.00139 0.15642 0.00255 0.17569 0.00371 C 0.17882 0.00486 0.18003 0.00695 0.18264 0.00926 C 0.18385 0.01412 0.18594 0.01852 0.1875 0.02315 C 0.18889 0.02732 0.18976 0.03334 0.19167 0.03704 C 0.19739 0.04861 0.20451 0.06088 0.21319 0.06852 C 0.21337 0.07014 0.21319 0.07176 0.21389 0.07315 C 0.21424 0.07408 0.21545 0.07338 0.21597 0.07408 C 0.21667 0.07477 0.21667 0.07616 0.21736 0.07686 C 0.22239 0.08195 0.21996 0.07801 0.22361 0.08056 C 0.22726 0.08311 0.23073 0.08611 0.23472 0.08797 C 0.23941 0.09422 0.24288 0.0926 0.25069 0.0926 C 0.29739 0.09283 0.34427 0.0926 0.39097 0.0926 " pathEditMode="relative" ptsTypes="fffffffffffffA">
                                      <p:cBhvr>
                                        <p:cTn id="135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C 0.00747 0.00024 0.01476 0.00093 0.02222 0.00093 C 0.04983 0.0007 0.10486 -0.00092 0.10486 -0.00092 C 0.11233 -0.00416 0.16823 -0.00162 0.17917 -0.00185 C 0.20521 -0.00092 0.20122 -0.00648 0.21389 0.00463 C 0.21528 0.01042 0.21841 0.01366 0.22084 0.01852 C 0.2224 0.02709 0.22084 0.02408 0.22431 0.02871 C 0.22518 0.03195 0.22535 0.03611 0.22709 0.03889 C 0.2283 0.04098 0.23125 0.04445 0.23125 0.04445 C 0.23368 0.05255 0.24184 0.0625 0.24861 0.06482 C 0.25174 0.0676 0.25521 0.06875 0.25834 0.0713 C 0.27136 0.08172 0.28472 0.08658 0.3 0.08797 C 0.32483 0.0963 0.36181 0.08611 0.38889 0.08611 " pathEditMode="relative" ptsTypes="ffffffffffffA">
                                      <p:cBhvr>
                                        <p:cTn id="137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C 0.04653 -0.00162 0.09323 -0.00278 0.13993 -0.00463 C 0.15226 -0.0088 0.16996 -0.00787 0.18229 -0.00833 C 0.18542 -0.00833 0.23142 -0.00833 0.24896 -0.00648 C 0.2559 -0.00579 0.26233 -0.00301 0.2691 -0.00093 C 0.27743 0.00162 0.2691 -0.00185 0.27743 0.00185 C 0.27812 0.00208 0.27951 0.00278 0.27951 0.00278 C 0.28194 0.00787 0.28733 0.00856 0.29062 0.01296 C 0.29201 0.01852 0.29792 0.02477 0.30035 0.02963 C 0.3026 0.03426 0.30312 0.03866 0.3066 0.04167 C 0.30816 0.05046 0.30556 0.04005 0.31076 0.04815 C 0.31667 0.05741 0.30625 0.04722 0.31354 0.0537 C 0.31406 0.05463 0.31441 0.05579 0.31493 0.05648 C 0.31545 0.05718 0.31649 0.05741 0.31701 0.05833 C 0.31806 0.05995 0.3184 0.06273 0.31979 0.06389 C 0.32378 0.06736 0.3276 0.07106 0.33229 0.07315 C 0.33542 0.0794 0.34219 0.0838 0.34757 0.08519 C 0.3566 0.09329 0.37708 0.09051 0.38368 0.09074 C 0.40955 0.0919 0.3941 0.09167 0.41146 0.09167 " pathEditMode="relative" ptsTypes="ffffffffffffffffffA">
                                      <p:cBhvr>
                                        <p:cTn id="139" dur="5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C 0.04601 -0.00093 0.09219 -0.00208 0.1382 -0.00093 C 0.19132 -0.00139 0.2441 -0.00162 0.29723 1.11022E-16 C 0.30417 0.00185 0.30764 0.00648 0.31389 0.00926 C 0.3165 0.01273 0.31789 0.0169 0.32153 0.01852 C 0.3224 0.02222 0.32466 0.02361 0.32639 0.02685 C 0.32726 0.03056 0.32813 0.03218 0.33056 0.03426 C 0.33143 0.03588 0.3316 0.03819 0.33264 0.03981 C 0.33403 0.04213 0.33611 0.04329 0.3375 0.04537 C 0.33959 0.04861 0.34098 0.05116 0.34375 0.0537 C 0.34462 0.05556 0.34636 0.05648 0.34723 0.05833 C 0.34775 0.05972 0.3474 0.06157 0.34792 0.06296 C 0.34879 0.06505 0.35087 0.06597 0.35209 0.06759 C 0.35313 0.07199 0.35348 0.07292 0.35695 0.07407 C 0.36025 0.07847 0.36511 0.07963 0.36945 0.08148 C 0.37431 0.08356 0.37032 0.08287 0.375 0.08611 C 0.37761 0.08796 0.38125 0.08866 0.38403 0.08981 C 0.39445 0.09444 0.41598 0.09167 0.42361 0.09167 " pathEditMode="relative" ptsTypes="fffffffffffffffffA">
                                      <p:cBhvr>
                                        <p:cTn id="141" dur="5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23 C 0.07013 -0.00116 0.13923 -0.00254 0.2085 -0.00023 C 0.22031 0.0007 0.23316 0.00023 0.24461 0.00533 C 0.25225 0.01296 0.24236 0.00394 0.25086 0.00903 C 0.25416 0.01111 0.25625 0.01482 0.2592 0.01736 C 0.26059 0.02037 0.26302 0.02246 0.26406 0.0257 C 0.26649 0.03287 0.26753 0.03982 0.271 0.04607 C 0.27204 0.05 0.27395 0.05023 0.27586 0.05347 C 0.27829 0.05718 0.27986 0.06181 0.28281 0.06458 C 0.28593 0.07083 0.28194 0.06458 0.28836 0.06644 C 0.28993 0.0669 0.29097 0.06945 0.29253 0.07014 C 0.29375 0.07246 0.29548 0.07431 0.2967 0.07662 C 0.29704 0.07755 0.29687 0.07871 0.29739 0.0794 C 0.29878 0.08079 0.30069 0.08056 0.30225 0.08125 C 0.30555 0.08796 0.31475 0.08796 0.32031 0.09051 C 0.34774 0.09005 0.37604 0.08866 0.40364 0.08866 " pathEditMode="relative" ptsTypes="fffffffffffffffA">
                                      <p:cBhvr>
                                        <p:cTn id="143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0" grpId="0" animBg="1"/>
      <p:bldP spid="51" grpId="0" animBg="1"/>
      <p:bldP spid="53" grpId="0" animBg="1"/>
      <p:bldP spid="55" grpId="0" animBg="1"/>
      <p:bldP spid="59" grpId="0" animBg="1"/>
      <p:bldP spid="61" grpId="0" animBg="1"/>
      <p:bldP spid="63" grpId="0" animBg="1"/>
      <p:bldP spid="64" grpId="0" animBg="1"/>
      <p:bldP spid="66" grpId="0" animBg="1"/>
      <p:bldP spid="68" grpId="0" animBg="1"/>
      <p:bldP spid="70" grpId="0" animBg="1"/>
      <p:bldP spid="71" grpId="0" animBg="1"/>
      <p:bldP spid="72" grpId="0" animBg="1"/>
      <p:bldP spid="74" grpId="0" animBg="1"/>
      <p:bldP spid="76" grpId="0" animBg="1"/>
      <p:bldP spid="80" grpId="0" animBg="1"/>
      <p:bldP spid="82" grpId="0" animBg="1"/>
      <p:bldP spid="84" grpId="0" animBg="1"/>
      <p:bldP spid="85" grpId="0" animBg="1"/>
      <p:bldP spid="93" grpId="0" animBg="1"/>
      <p:bldP spid="95" grpId="0" animBg="1"/>
      <p:bldP spid="97" grpId="0" animBg="1"/>
      <p:bldP spid="100" grpId="0" animBg="1"/>
      <p:bldP spid="102" grpId="0" animBg="1"/>
      <p:bldP spid="104" grpId="0" animBg="1"/>
      <p:bldP spid="107" grpId="0" animBg="1"/>
      <p:bldP spid="110" grpId="0" animBg="1"/>
      <p:bldP spid="112" grpId="0" animBg="1"/>
      <p:bldP spid="113" grpId="0" animBg="1"/>
      <p:bldP spid="115" grpId="0" animBg="1"/>
      <p:bldP spid="117" grpId="0" animBg="1"/>
      <p:bldP spid="119" grpId="0" animBg="1"/>
      <p:bldP spid="120" grpId="0" animBg="1"/>
      <p:bldP spid="121" grpId="0" animBg="1"/>
      <p:bldP spid="123" grpId="0" animBg="1"/>
      <p:bldP spid="125" grpId="0" animBg="1"/>
      <p:bldP spid="128" grpId="0" animBg="1"/>
      <p:bldP spid="130" grpId="0" animBg="1"/>
      <p:bldP spid="132" grpId="0" animBg="1"/>
      <p:bldP spid="136" grpId="0" animBg="1"/>
      <p:bldP spid="138" grpId="0" animBg="1"/>
      <p:bldP spid="140" grpId="0" animBg="1"/>
      <p:bldP spid="141" grpId="0" animBg="1"/>
      <p:bldP spid="142" grpId="0" animBg="1"/>
      <p:bldP spid="144" grpId="0" animBg="1"/>
      <p:bldP spid="146" grpId="0" animBg="1"/>
      <p:bldP spid="150" grpId="0" animBg="1"/>
      <p:bldP spid="152" grpId="0" animBg="1"/>
      <p:bldP spid="154" grpId="0" animBg="1"/>
      <p:bldP spid="155" grpId="0" animBg="1"/>
      <p:bldP spid="157" grpId="0" animBg="1"/>
      <p:bldP spid="159" grpId="0" animBg="1"/>
      <p:bldP spid="161" grpId="0" animBg="1"/>
      <p:bldP spid="162" grpId="0" animBg="1"/>
      <p:bldP spid="163" grpId="0" animBg="1"/>
      <p:bldP spid="165" grpId="0" animBg="1"/>
      <p:bldP spid="167" grpId="0" animBg="1"/>
      <p:bldP spid="171" grpId="0" animBg="1"/>
      <p:bldP spid="173" grpId="0" animBg="1"/>
      <p:bldP spid="175" grpId="0" animBg="1"/>
      <p:bldP spid="176" grpId="0" animBg="1"/>
      <p:bldP spid="178" grpId="0" animBg="1"/>
      <p:bldP spid="179" grpId="0" animBg="1"/>
      <p:bldP spid="181" grpId="0" animBg="1"/>
      <p:bldP spid="18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Külső előfeszítés – BE nyitó irányban – BC záró irányban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lezárt BC diódán csak a kis értékű (Si: 0,1 – 100nA) drift áram folyik – kisebbségi töltéshordozó lyukáram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vékony, gyengén szennyezett bázis majdnem teljes szélességében kiürített réteg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A nyitóirányú BE dióda I</a:t>
            </a:r>
            <a:r>
              <a:rPr lang="hu-HU" sz="1600" baseline="-25000" dirty="0" smtClean="0"/>
              <a:t>E</a:t>
            </a:r>
            <a:r>
              <a:rPr lang="hu-HU" sz="1600" dirty="0" smtClean="0"/>
              <a:t> árama szinte teljes egészében átfolyik a kollektorba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bázisban nagyon kevés a töltéshordozó – csak kevés lyuk tud </a:t>
            </a:r>
            <a:r>
              <a:rPr lang="hu-HU" sz="1400" dirty="0" err="1" smtClean="0">
                <a:solidFill>
                  <a:srgbClr val="FFFF99"/>
                </a:solidFill>
              </a:rPr>
              <a:t>rekombinálódni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6451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FC25E-6183-44F0-AF6F-D818919205DB}" type="slidenum">
              <a:rPr lang="hu-HU"/>
              <a:pPr>
                <a:defRPr/>
              </a:pPr>
              <a:t>58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1630363" y="3285340"/>
            <a:ext cx="6159500" cy="336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8" name="Rectangle 7"/>
          <p:cNvSpPr/>
          <p:nvPr/>
        </p:nvSpPr>
        <p:spPr>
          <a:xfrm>
            <a:off x="3054350" y="3734603"/>
            <a:ext cx="344170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4483100" y="3734603"/>
            <a:ext cx="53975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2901950" y="4160053"/>
            <a:ext cx="152400" cy="78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6496050" y="4164815"/>
            <a:ext cx="152400" cy="7826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4597400" y="5433228"/>
            <a:ext cx="346075" cy="1301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8" name="Shape 17"/>
          <p:cNvCxnSpPr>
            <a:stCxn id="11" idx="1"/>
          </p:cNvCxnSpPr>
          <p:nvPr/>
        </p:nvCxnSpPr>
        <p:spPr>
          <a:xfrm rot="10800000" flipV="1">
            <a:off x="2241550" y="455057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4365626" y="5901540"/>
            <a:ext cx="792162" cy="1587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43"/>
          <p:cNvCxnSpPr/>
          <p:nvPr/>
        </p:nvCxnSpPr>
        <p:spPr>
          <a:xfrm rot="10800000" flipH="1" flipV="1">
            <a:off x="6565900" y="456327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711700" y="6250790"/>
            <a:ext cx="95250" cy="95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6" name="Oval 45"/>
          <p:cNvSpPr/>
          <p:nvPr/>
        </p:nvSpPr>
        <p:spPr>
          <a:xfrm>
            <a:off x="5845175" y="613490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529" name="TextBox 49"/>
          <p:cNvSpPr txBox="1">
            <a:spLocks noChangeArrowheads="1"/>
          </p:cNvSpPr>
          <p:nvPr/>
        </p:nvSpPr>
        <p:spPr bwMode="auto">
          <a:xfrm>
            <a:off x="3603625" y="3293278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64530" name="TextBox 50"/>
          <p:cNvSpPr txBox="1">
            <a:spLocks noChangeArrowheads="1"/>
          </p:cNvSpPr>
          <p:nvPr/>
        </p:nvSpPr>
        <p:spPr bwMode="auto">
          <a:xfrm>
            <a:off x="4554538" y="3302803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4531" name="TextBox 51"/>
          <p:cNvSpPr txBox="1">
            <a:spLocks noChangeArrowheads="1"/>
          </p:cNvSpPr>
          <p:nvPr/>
        </p:nvSpPr>
        <p:spPr bwMode="auto">
          <a:xfrm>
            <a:off x="5524500" y="329804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4532" name="TextBox 58"/>
          <p:cNvSpPr txBox="1">
            <a:spLocks noChangeArrowheads="1"/>
          </p:cNvSpPr>
          <p:nvPr/>
        </p:nvSpPr>
        <p:spPr bwMode="auto">
          <a:xfrm>
            <a:off x="3003550" y="3401228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4533" name="TextBox 59"/>
          <p:cNvSpPr txBox="1">
            <a:spLocks noChangeArrowheads="1"/>
          </p:cNvSpPr>
          <p:nvPr/>
        </p:nvSpPr>
        <p:spPr bwMode="auto">
          <a:xfrm>
            <a:off x="6181725" y="3396465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4534" name="TextBox 62"/>
          <p:cNvSpPr txBox="1">
            <a:spLocks noChangeArrowheads="1"/>
          </p:cNvSpPr>
          <p:nvPr/>
        </p:nvSpPr>
        <p:spPr bwMode="auto">
          <a:xfrm>
            <a:off x="4762500" y="3442503"/>
            <a:ext cx="47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n</a:t>
            </a:r>
            <a:endParaRPr lang="hu-HU" sz="1600" i="1" baseline="30000">
              <a:solidFill>
                <a:srgbClr val="000000"/>
              </a:solidFill>
            </a:endParaRPr>
          </a:p>
        </p:txBody>
      </p:sp>
      <p:sp>
        <p:nvSpPr>
          <p:cNvPr id="64535" name="TextBox 53"/>
          <p:cNvSpPr txBox="1">
            <a:spLocks noChangeArrowheads="1"/>
          </p:cNvSpPr>
          <p:nvPr/>
        </p:nvSpPr>
        <p:spPr bwMode="auto">
          <a:xfrm>
            <a:off x="5519738" y="599361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64536" name="TextBox 53"/>
          <p:cNvSpPr txBox="1">
            <a:spLocks noChangeArrowheads="1"/>
          </p:cNvSpPr>
          <p:nvPr/>
        </p:nvSpPr>
        <p:spPr bwMode="auto">
          <a:xfrm>
            <a:off x="6197600" y="6015840"/>
            <a:ext cx="33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7388" y="3745715"/>
            <a:ext cx="522287" cy="1676400"/>
          </a:xfrm>
          <a:prstGeom prst="rect">
            <a:avLst/>
          </a:prstGeom>
          <a:solidFill>
            <a:srgbClr val="FF33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5" name="Rectangle 34"/>
          <p:cNvSpPr/>
          <p:nvPr/>
        </p:nvSpPr>
        <p:spPr>
          <a:xfrm>
            <a:off x="5032375" y="3744128"/>
            <a:ext cx="133350" cy="1681162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8" name="Bent Arrow 37"/>
          <p:cNvSpPr/>
          <p:nvPr/>
        </p:nvSpPr>
        <p:spPr>
          <a:xfrm>
            <a:off x="4851400" y="5215740"/>
            <a:ext cx="590550" cy="200025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42" name="Pentagon 41"/>
          <p:cNvSpPr/>
          <p:nvPr/>
        </p:nvSpPr>
        <p:spPr>
          <a:xfrm>
            <a:off x="3598863" y="4002890"/>
            <a:ext cx="2638425" cy="955675"/>
          </a:xfrm>
          <a:prstGeom prst="homePlate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3" name="Bent Arrow 42"/>
          <p:cNvSpPr/>
          <p:nvPr/>
        </p:nvSpPr>
        <p:spPr>
          <a:xfrm rot="5400000">
            <a:off x="3954462" y="4598203"/>
            <a:ext cx="428625" cy="1149350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0800000" flipH="1" flipV="1">
            <a:off x="4716463" y="630317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43" name="TextBox 58"/>
          <p:cNvSpPr txBox="1">
            <a:spLocks noChangeArrowheads="1"/>
          </p:cNvSpPr>
          <p:nvPr/>
        </p:nvSpPr>
        <p:spPr bwMode="auto">
          <a:xfrm>
            <a:off x="5381625" y="5088740"/>
            <a:ext cx="5699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CB0</a:t>
            </a:r>
          </a:p>
        </p:txBody>
      </p:sp>
      <p:sp>
        <p:nvSpPr>
          <p:cNvPr id="64544" name="TextBox 58"/>
          <p:cNvSpPr txBox="1">
            <a:spLocks noChangeArrowheads="1"/>
          </p:cNvSpPr>
          <p:nvPr/>
        </p:nvSpPr>
        <p:spPr bwMode="auto">
          <a:xfrm>
            <a:off x="5529263" y="4304515"/>
            <a:ext cx="858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4545" name="TextBox 58"/>
          <p:cNvSpPr txBox="1">
            <a:spLocks noChangeArrowheads="1"/>
          </p:cNvSpPr>
          <p:nvPr/>
        </p:nvSpPr>
        <p:spPr bwMode="auto">
          <a:xfrm>
            <a:off x="3632200" y="4356903"/>
            <a:ext cx="33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</a:p>
        </p:txBody>
      </p:sp>
      <p:cxnSp>
        <p:nvCxnSpPr>
          <p:cNvPr id="41" name="Egyenes összekötő nyíllal 40"/>
          <p:cNvCxnSpPr/>
          <p:nvPr/>
        </p:nvCxnSpPr>
        <p:spPr>
          <a:xfrm>
            <a:off x="2247900" y="4441040"/>
            <a:ext cx="406400" cy="1588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/>
          <p:nvPr/>
        </p:nvCxnSpPr>
        <p:spPr>
          <a:xfrm rot="5400000">
            <a:off x="4679951" y="5876140"/>
            <a:ext cx="406400" cy="3175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48" name="TextBox 58"/>
          <p:cNvSpPr txBox="1">
            <a:spLocks noChangeArrowheads="1"/>
          </p:cNvSpPr>
          <p:nvPr/>
        </p:nvSpPr>
        <p:spPr bwMode="auto">
          <a:xfrm>
            <a:off x="2171700" y="4131478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64549" name="TextBox 58"/>
          <p:cNvSpPr txBox="1">
            <a:spLocks noChangeArrowheads="1"/>
          </p:cNvSpPr>
          <p:nvPr/>
        </p:nvSpPr>
        <p:spPr bwMode="auto">
          <a:xfrm>
            <a:off x="4927600" y="5706278"/>
            <a:ext cx="1466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B</a:t>
            </a:r>
            <a:r>
              <a:rPr lang="hu-HU" sz="1200" i="1">
                <a:solidFill>
                  <a:srgbClr val="000000"/>
                </a:solidFill>
              </a:rPr>
              <a:t> = (1-A)·I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r>
              <a:rPr lang="hu-HU" sz="1200" i="1">
                <a:solidFill>
                  <a:srgbClr val="000000"/>
                </a:solidFill>
              </a:rPr>
              <a:t> – I</a:t>
            </a:r>
            <a:r>
              <a:rPr lang="hu-HU" sz="1200" i="1" baseline="-25000">
                <a:solidFill>
                  <a:srgbClr val="000000"/>
                </a:solidFill>
              </a:rPr>
              <a:t>CB0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64550" name="TextBox 58"/>
          <p:cNvSpPr txBox="1">
            <a:spLocks noChangeArrowheads="1"/>
          </p:cNvSpPr>
          <p:nvPr/>
        </p:nvSpPr>
        <p:spPr bwMode="auto">
          <a:xfrm>
            <a:off x="3702050" y="5071278"/>
            <a:ext cx="76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(1-A)·I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58" name="Egyenes összekötő 57"/>
          <p:cNvCxnSpPr/>
          <p:nvPr/>
        </p:nvCxnSpPr>
        <p:spPr>
          <a:xfrm rot="10800000" flipV="1">
            <a:off x="4375150" y="5133190"/>
            <a:ext cx="254000" cy="7620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19"/>
          <p:cNvSpPr/>
          <p:nvPr/>
        </p:nvSpPr>
        <p:spPr>
          <a:xfrm>
            <a:off x="2859088" y="613490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553" name="TextBox 53"/>
          <p:cNvSpPr txBox="1">
            <a:spLocks noChangeArrowheads="1"/>
          </p:cNvSpPr>
          <p:nvPr/>
        </p:nvSpPr>
        <p:spPr bwMode="auto">
          <a:xfrm>
            <a:off x="2516188" y="598726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64554" name="TextBox 53"/>
          <p:cNvSpPr txBox="1">
            <a:spLocks noChangeArrowheads="1"/>
          </p:cNvSpPr>
          <p:nvPr/>
        </p:nvSpPr>
        <p:spPr bwMode="auto">
          <a:xfrm>
            <a:off x="3195638" y="6011078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0800000" flipH="1" flipV="1">
            <a:off x="2233613" y="630317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56" name="TextBox 58"/>
          <p:cNvSpPr txBox="1">
            <a:spLocks noChangeArrowheads="1"/>
          </p:cNvSpPr>
          <p:nvPr/>
        </p:nvSpPr>
        <p:spPr bwMode="auto">
          <a:xfrm>
            <a:off x="6626225" y="4134653"/>
            <a:ext cx="1241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  <a:r>
              <a:rPr lang="hu-HU" sz="1200" i="1">
                <a:solidFill>
                  <a:srgbClr val="000000"/>
                </a:solidFill>
              </a:rPr>
              <a:t> = A·I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r>
              <a:rPr lang="hu-HU" sz="1200" i="1">
                <a:solidFill>
                  <a:srgbClr val="000000"/>
                </a:solidFill>
              </a:rPr>
              <a:t> + I</a:t>
            </a:r>
            <a:r>
              <a:rPr lang="hu-HU" sz="1200" i="1" baseline="-25000">
                <a:solidFill>
                  <a:srgbClr val="000000"/>
                </a:solidFill>
              </a:rPr>
              <a:t>CB0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66" name="Egyenes összekötő nyíllal 65"/>
          <p:cNvCxnSpPr/>
          <p:nvPr/>
        </p:nvCxnSpPr>
        <p:spPr>
          <a:xfrm>
            <a:off x="6735763" y="4448978"/>
            <a:ext cx="406400" cy="1587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Az „A” földelt bázisú egyenáramú áramerősítési tényező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Az I</a:t>
            </a:r>
            <a:r>
              <a:rPr lang="hu-HU" sz="1400" baseline="-25000" dirty="0" smtClean="0">
                <a:solidFill>
                  <a:srgbClr val="FFFF99"/>
                </a:solidFill>
              </a:rPr>
              <a:t>E</a:t>
            </a:r>
            <a:r>
              <a:rPr lang="hu-HU" sz="1400" dirty="0" smtClean="0">
                <a:solidFill>
                  <a:srgbClr val="FFFF99"/>
                </a:solidFill>
              </a:rPr>
              <a:t> áram elágazásának arányát mutatja meg – mekkora része érkezik meg a kollektorba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0,95…0,999 körüli érték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Jó tranzisztornál közel állandó - csak kis mértékben függ I</a:t>
            </a:r>
            <a:r>
              <a:rPr lang="hu-HU" sz="1400" baseline="-25000" dirty="0" smtClean="0">
                <a:solidFill>
                  <a:srgbClr val="FFFF99"/>
                </a:solidFill>
              </a:rPr>
              <a:t>CB0</a:t>
            </a:r>
            <a:r>
              <a:rPr lang="hu-HU" sz="1400" dirty="0" smtClean="0">
                <a:solidFill>
                  <a:srgbClr val="FFFF99"/>
                </a:solidFill>
              </a:rPr>
              <a:t>-tól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Az U</a:t>
            </a:r>
            <a:r>
              <a:rPr lang="hu-HU" sz="1600" baseline="-25000" dirty="0" smtClean="0"/>
              <a:t>BE</a:t>
            </a:r>
            <a:r>
              <a:rPr lang="hu-HU" sz="1600" dirty="0" smtClean="0"/>
              <a:t> nyitófeszültséggel vezérelhető az I</a:t>
            </a:r>
            <a:r>
              <a:rPr lang="hu-HU" sz="1600" baseline="-25000" dirty="0" smtClean="0"/>
              <a:t>E</a:t>
            </a:r>
            <a:r>
              <a:rPr lang="hu-HU" sz="1600" dirty="0" smtClean="0"/>
              <a:t> áram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Erősítés lehetősége!!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6554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1CE10-CE6B-4DE7-BAF2-2281879E5BC3}" type="slidenum">
              <a:rPr lang="hu-HU"/>
              <a:pPr>
                <a:defRPr/>
              </a:pPr>
              <a:t>59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1630363" y="3302592"/>
            <a:ext cx="6159500" cy="336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8" name="Rectangle 7"/>
          <p:cNvSpPr/>
          <p:nvPr/>
        </p:nvSpPr>
        <p:spPr>
          <a:xfrm>
            <a:off x="3054350" y="3751855"/>
            <a:ext cx="344170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4483100" y="3751855"/>
            <a:ext cx="53975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2901950" y="4177305"/>
            <a:ext cx="152400" cy="78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6496050" y="4182067"/>
            <a:ext cx="152400" cy="7826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4597400" y="5450480"/>
            <a:ext cx="346075" cy="1301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8" name="Shape 17"/>
          <p:cNvCxnSpPr>
            <a:stCxn id="11" idx="1"/>
          </p:cNvCxnSpPr>
          <p:nvPr/>
        </p:nvCxnSpPr>
        <p:spPr>
          <a:xfrm rot="10800000" flipV="1">
            <a:off x="2241550" y="4567830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859088" y="6152155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7" name="Straight Connector 36"/>
          <p:cNvCxnSpPr/>
          <p:nvPr/>
        </p:nvCxnSpPr>
        <p:spPr>
          <a:xfrm rot="5400000" flipH="1" flipV="1">
            <a:off x="4365626" y="5918792"/>
            <a:ext cx="792162" cy="1587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43"/>
          <p:cNvCxnSpPr/>
          <p:nvPr/>
        </p:nvCxnSpPr>
        <p:spPr>
          <a:xfrm rot="10800000" flipH="1" flipV="1">
            <a:off x="6565900" y="4580530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711700" y="6268042"/>
            <a:ext cx="95250" cy="95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6" name="Oval 45"/>
          <p:cNvSpPr/>
          <p:nvPr/>
        </p:nvSpPr>
        <p:spPr>
          <a:xfrm>
            <a:off x="5845175" y="6152155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554" name="TextBox 49"/>
          <p:cNvSpPr txBox="1">
            <a:spLocks noChangeArrowheads="1"/>
          </p:cNvSpPr>
          <p:nvPr/>
        </p:nvSpPr>
        <p:spPr bwMode="auto">
          <a:xfrm>
            <a:off x="3603625" y="3310530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65555" name="TextBox 50"/>
          <p:cNvSpPr txBox="1">
            <a:spLocks noChangeArrowheads="1"/>
          </p:cNvSpPr>
          <p:nvPr/>
        </p:nvSpPr>
        <p:spPr bwMode="auto">
          <a:xfrm>
            <a:off x="4554538" y="3320055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5556" name="TextBox 51"/>
          <p:cNvSpPr txBox="1">
            <a:spLocks noChangeArrowheads="1"/>
          </p:cNvSpPr>
          <p:nvPr/>
        </p:nvSpPr>
        <p:spPr bwMode="auto">
          <a:xfrm>
            <a:off x="5524500" y="3315292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5557" name="TextBox 53"/>
          <p:cNvSpPr txBox="1">
            <a:spLocks noChangeArrowheads="1"/>
          </p:cNvSpPr>
          <p:nvPr/>
        </p:nvSpPr>
        <p:spPr bwMode="auto">
          <a:xfrm>
            <a:off x="2516188" y="6004517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65558" name="TextBox 53"/>
          <p:cNvSpPr txBox="1">
            <a:spLocks noChangeArrowheads="1"/>
          </p:cNvSpPr>
          <p:nvPr/>
        </p:nvSpPr>
        <p:spPr bwMode="auto">
          <a:xfrm>
            <a:off x="3195638" y="6028330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65559" name="TextBox 58"/>
          <p:cNvSpPr txBox="1">
            <a:spLocks noChangeArrowheads="1"/>
          </p:cNvSpPr>
          <p:nvPr/>
        </p:nvSpPr>
        <p:spPr bwMode="auto">
          <a:xfrm>
            <a:off x="3003550" y="3418480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5560" name="TextBox 59"/>
          <p:cNvSpPr txBox="1">
            <a:spLocks noChangeArrowheads="1"/>
          </p:cNvSpPr>
          <p:nvPr/>
        </p:nvSpPr>
        <p:spPr bwMode="auto">
          <a:xfrm>
            <a:off x="6181725" y="3413717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5561" name="TextBox 62"/>
          <p:cNvSpPr txBox="1">
            <a:spLocks noChangeArrowheads="1"/>
          </p:cNvSpPr>
          <p:nvPr/>
        </p:nvSpPr>
        <p:spPr bwMode="auto">
          <a:xfrm>
            <a:off x="4762500" y="3459755"/>
            <a:ext cx="47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n</a:t>
            </a:r>
            <a:endParaRPr lang="hu-HU" sz="1600" i="1" baseline="30000">
              <a:solidFill>
                <a:srgbClr val="000000"/>
              </a:solidFill>
            </a:endParaRPr>
          </a:p>
        </p:txBody>
      </p:sp>
      <p:sp>
        <p:nvSpPr>
          <p:cNvPr id="65562" name="TextBox 53"/>
          <p:cNvSpPr txBox="1">
            <a:spLocks noChangeArrowheads="1"/>
          </p:cNvSpPr>
          <p:nvPr/>
        </p:nvSpPr>
        <p:spPr bwMode="auto">
          <a:xfrm>
            <a:off x="5519738" y="6010867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65563" name="TextBox 53"/>
          <p:cNvSpPr txBox="1">
            <a:spLocks noChangeArrowheads="1"/>
          </p:cNvSpPr>
          <p:nvPr/>
        </p:nvSpPr>
        <p:spPr bwMode="auto">
          <a:xfrm>
            <a:off x="6197600" y="6033092"/>
            <a:ext cx="33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7388" y="3762967"/>
            <a:ext cx="522287" cy="1676400"/>
          </a:xfrm>
          <a:prstGeom prst="rect">
            <a:avLst/>
          </a:prstGeom>
          <a:solidFill>
            <a:srgbClr val="FF33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5" name="Rectangle 34"/>
          <p:cNvSpPr/>
          <p:nvPr/>
        </p:nvSpPr>
        <p:spPr>
          <a:xfrm>
            <a:off x="5032375" y="3761380"/>
            <a:ext cx="133350" cy="1681162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8" name="Bent Arrow 37"/>
          <p:cNvSpPr/>
          <p:nvPr/>
        </p:nvSpPr>
        <p:spPr>
          <a:xfrm>
            <a:off x="4851400" y="5232992"/>
            <a:ext cx="590550" cy="200025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42" name="Pentagon 41"/>
          <p:cNvSpPr/>
          <p:nvPr/>
        </p:nvSpPr>
        <p:spPr>
          <a:xfrm>
            <a:off x="3598863" y="4020142"/>
            <a:ext cx="2638425" cy="955675"/>
          </a:xfrm>
          <a:prstGeom prst="homePlate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3" name="Bent Arrow 42"/>
          <p:cNvSpPr/>
          <p:nvPr/>
        </p:nvSpPr>
        <p:spPr>
          <a:xfrm rot="5400000">
            <a:off x="3954462" y="4615455"/>
            <a:ext cx="428625" cy="1149350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0800000" flipH="1" flipV="1">
            <a:off x="2233613" y="6320430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H="1" flipV="1">
            <a:off x="4716463" y="6320430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1" name="TextBox 58"/>
          <p:cNvSpPr txBox="1">
            <a:spLocks noChangeArrowheads="1"/>
          </p:cNvSpPr>
          <p:nvPr/>
        </p:nvSpPr>
        <p:spPr bwMode="auto">
          <a:xfrm>
            <a:off x="5381625" y="5105992"/>
            <a:ext cx="5699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CB0</a:t>
            </a:r>
          </a:p>
        </p:txBody>
      </p:sp>
      <p:sp>
        <p:nvSpPr>
          <p:cNvPr id="65572" name="TextBox 58"/>
          <p:cNvSpPr txBox="1">
            <a:spLocks noChangeArrowheads="1"/>
          </p:cNvSpPr>
          <p:nvPr/>
        </p:nvSpPr>
        <p:spPr bwMode="auto">
          <a:xfrm>
            <a:off x="5529263" y="4321767"/>
            <a:ext cx="858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5573" name="TextBox 58"/>
          <p:cNvSpPr txBox="1">
            <a:spLocks noChangeArrowheads="1"/>
          </p:cNvSpPr>
          <p:nvPr/>
        </p:nvSpPr>
        <p:spPr bwMode="auto">
          <a:xfrm>
            <a:off x="3632200" y="4374155"/>
            <a:ext cx="33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</a:p>
        </p:txBody>
      </p:sp>
      <p:cxnSp>
        <p:nvCxnSpPr>
          <p:cNvPr id="41" name="Egyenes összekötő nyíllal 40"/>
          <p:cNvCxnSpPr/>
          <p:nvPr/>
        </p:nvCxnSpPr>
        <p:spPr>
          <a:xfrm>
            <a:off x="2247900" y="4458292"/>
            <a:ext cx="406400" cy="1588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/>
          <p:nvPr/>
        </p:nvCxnSpPr>
        <p:spPr>
          <a:xfrm>
            <a:off x="6735763" y="4466230"/>
            <a:ext cx="406400" cy="1587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/>
          <p:nvPr/>
        </p:nvCxnSpPr>
        <p:spPr>
          <a:xfrm rot="5400000">
            <a:off x="4679951" y="5893392"/>
            <a:ext cx="406400" cy="3175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7" name="TextBox 58"/>
          <p:cNvSpPr txBox="1">
            <a:spLocks noChangeArrowheads="1"/>
          </p:cNvSpPr>
          <p:nvPr/>
        </p:nvSpPr>
        <p:spPr bwMode="auto">
          <a:xfrm>
            <a:off x="2171700" y="4148730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65578" name="TextBox 58"/>
          <p:cNvSpPr txBox="1">
            <a:spLocks noChangeArrowheads="1"/>
          </p:cNvSpPr>
          <p:nvPr/>
        </p:nvSpPr>
        <p:spPr bwMode="auto">
          <a:xfrm>
            <a:off x="6626225" y="4151905"/>
            <a:ext cx="1241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  <a:r>
              <a:rPr lang="hu-HU" sz="1200" i="1">
                <a:solidFill>
                  <a:srgbClr val="000000"/>
                </a:solidFill>
              </a:rPr>
              <a:t> = A·I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r>
              <a:rPr lang="hu-HU" sz="1200" i="1">
                <a:solidFill>
                  <a:srgbClr val="000000"/>
                </a:solidFill>
              </a:rPr>
              <a:t> + I</a:t>
            </a:r>
            <a:r>
              <a:rPr lang="hu-HU" sz="1200" i="1" baseline="-25000">
                <a:solidFill>
                  <a:srgbClr val="000000"/>
                </a:solidFill>
              </a:rPr>
              <a:t>CB0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65579" name="TextBox 58"/>
          <p:cNvSpPr txBox="1">
            <a:spLocks noChangeArrowheads="1"/>
          </p:cNvSpPr>
          <p:nvPr/>
        </p:nvSpPr>
        <p:spPr bwMode="auto">
          <a:xfrm>
            <a:off x="4927600" y="5723530"/>
            <a:ext cx="1466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B</a:t>
            </a:r>
            <a:r>
              <a:rPr lang="hu-HU" sz="1200" i="1">
                <a:solidFill>
                  <a:srgbClr val="000000"/>
                </a:solidFill>
              </a:rPr>
              <a:t> = (1-A)·I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r>
              <a:rPr lang="hu-HU" sz="1200" i="1">
                <a:solidFill>
                  <a:srgbClr val="000000"/>
                </a:solidFill>
              </a:rPr>
              <a:t> – I</a:t>
            </a:r>
            <a:r>
              <a:rPr lang="hu-HU" sz="1200" i="1" baseline="-25000">
                <a:solidFill>
                  <a:srgbClr val="000000"/>
                </a:solidFill>
              </a:rPr>
              <a:t>CB0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65580" name="TextBox 58"/>
          <p:cNvSpPr txBox="1">
            <a:spLocks noChangeArrowheads="1"/>
          </p:cNvSpPr>
          <p:nvPr/>
        </p:nvSpPr>
        <p:spPr bwMode="auto">
          <a:xfrm>
            <a:off x="3702050" y="5088530"/>
            <a:ext cx="76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(1-A)·I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58" name="Egyenes összekötő 57"/>
          <p:cNvCxnSpPr/>
          <p:nvPr/>
        </p:nvCxnSpPr>
        <p:spPr>
          <a:xfrm rot="10800000" flipV="1">
            <a:off x="4375150" y="5150442"/>
            <a:ext cx="254000" cy="7620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Tiszta félvezetők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718550" cy="2278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Leggyakrabban használt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500" dirty="0" smtClean="0"/>
              <a:t>Szilícium – </a:t>
            </a:r>
            <a:r>
              <a:rPr lang="hu-HU" sz="1500" dirty="0" err="1" smtClean="0">
                <a:solidFill>
                  <a:srgbClr val="FFFF99"/>
                </a:solidFill>
              </a:rPr>
              <a:t>Si</a:t>
            </a:r>
            <a:endParaRPr lang="hu-HU" sz="15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500" dirty="0" smtClean="0"/>
              <a:t>Germánium – </a:t>
            </a:r>
            <a:r>
              <a:rPr lang="hu-HU" sz="1500" dirty="0" err="1" smtClean="0">
                <a:solidFill>
                  <a:srgbClr val="FFFF99"/>
                </a:solidFill>
              </a:rPr>
              <a:t>Ge</a:t>
            </a:r>
            <a:endParaRPr lang="hu-HU" sz="15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500" dirty="0" err="1" smtClean="0">
                <a:solidFill>
                  <a:srgbClr val="FFFF99"/>
                </a:solidFill>
              </a:rPr>
              <a:t>GaAs</a:t>
            </a:r>
            <a:r>
              <a:rPr lang="hu-HU" sz="1500" dirty="0" smtClean="0">
                <a:solidFill>
                  <a:srgbClr val="FFFF99"/>
                </a:solidFill>
              </a:rPr>
              <a:t> – </a:t>
            </a:r>
            <a:r>
              <a:rPr lang="hu-HU" sz="1500" dirty="0" err="1" smtClean="0">
                <a:solidFill>
                  <a:srgbClr val="FFFF99"/>
                </a:solidFill>
              </a:rPr>
              <a:t>Gallium-arzenid</a:t>
            </a:r>
            <a:endParaRPr lang="hu-HU" sz="15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500" dirty="0" smtClean="0">
              <a:solidFill>
                <a:srgbClr val="FFFF99"/>
              </a:solidFill>
            </a:endParaRPr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84314-04DC-4E64-9A55-280AC9584F67}" type="slidenum">
              <a:rPr lang="hu-HU"/>
              <a:pPr>
                <a:defRPr/>
              </a:pPr>
              <a:t>6</a:t>
            </a:fld>
            <a:endParaRPr lang="hu-H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2584450"/>
            <a:ext cx="6405563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6216650" y="3384550"/>
            <a:ext cx="311150" cy="755650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6527800" y="3784600"/>
            <a:ext cx="666750" cy="711200"/>
          </a:xfrm>
          <a:prstGeom prst="rect">
            <a:avLst/>
          </a:prstGeom>
          <a:solidFill>
            <a:srgbClr val="00B0F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5905500" y="3009900"/>
            <a:ext cx="622300" cy="374650"/>
          </a:xfrm>
          <a:prstGeom prst="rect">
            <a:avLst/>
          </a:prstGeom>
          <a:solidFill>
            <a:srgbClr val="00B0F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6216650" y="4140200"/>
            <a:ext cx="311150" cy="355600"/>
          </a:xfrm>
          <a:prstGeom prst="rect">
            <a:avLst/>
          </a:prstGeom>
          <a:solidFill>
            <a:srgbClr val="00B0F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50" y="1162050"/>
            <a:ext cx="22225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églalap 14"/>
          <p:cNvSpPr/>
          <p:nvPr/>
        </p:nvSpPr>
        <p:spPr>
          <a:xfrm>
            <a:off x="1193800" y="1739900"/>
            <a:ext cx="120015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5030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A tranzisztor egyenletei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„B” egyenáramú földelt </a:t>
            </a:r>
            <a:r>
              <a:rPr lang="hu-HU" sz="1800" dirty="0" err="1" smtClean="0"/>
              <a:t>emitteres</a:t>
            </a:r>
            <a:r>
              <a:rPr lang="hu-HU" sz="1800" dirty="0" smtClean="0"/>
              <a:t> áramerősítési tényező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I</a:t>
            </a:r>
            <a:r>
              <a:rPr lang="hu-HU" sz="1800" baseline="-25000" dirty="0" smtClean="0"/>
              <a:t>CE0</a:t>
            </a:r>
            <a:r>
              <a:rPr lang="hu-HU" sz="1800" dirty="0" smtClean="0"/>
              <a:t> is maradékáram jellegű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Nem az I</a:t>
            </a:r>
            <a:r>
              <a:rPr lang="hu-HU" sz="1600" baseline="-25000" dirty="0" smtClean="0">
                <a:solidFill>
                  <a:srgbClr val="FFFF99"/>
                </a:solidFill>
              </a:rPr>
              <a:t>B</a:t>
            </a:r>
            <a:r>
              <a:rPr lang="hu-HU" sz="1600" dirty="0" smtClean="0">
                <a:solidFill>
                  <a:srgbClr val="FFFF99"/>
                </a:solidFill>
              </a:rPr>
              <a:t> áramtól, hanem az I</a:t>
            </a:r>
            <a:r>
              <a:rPr lang="hu-HU" sz="1600" baseline="-25000" dirty="0" smtClean="0">
                <a:solidFill>
                  <a:srgbClr val="FFFF99"/>
                </a:solidFill>
              </a:rPr>
              <a:t>CB0</a:t>
            </a:r>
            <a:r>
              <a:rPr lang="hu-HU" sz="1600" dirty="0" smtClean="0">
                <a:solidFill>
                  <a:srgbClr val="FFFF99"/>
                </a:solidFill>
              </a:rPr>
              <a:t>-tól függ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Nagy érték lehet (B ≈ 100…1000)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6656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EB93A-F83D-43AF-8B32-867AB82AD9EA}" type="slidenum">
              <a:rPr lang="hu-HU"/>
              <a:pPr>
                <a:defRPr/>
              </a:pPr>
              <a:t>60</a:t>
            </a:fld>
            <a:endParaRPr lang="hu-HU"/>
          </a:p>
        </p:txBody>
      </p:sp>
      <p:sp>
        <p:nvSpPr>
          <p:cNvPr id="53" name="Rectangle 6"/>
          <p:cNvSpPr/>
          <p:nvPr/>
        </p:nvSpPr>
        <p:spPr>
          <a:xfrm>
            <a:off x="1282700" y="2066925"/>
            <a:ext cx="5561013" cy="274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pic>
        <p:nvPicPr>
          <p:cNvPr id="665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963" y="2565400"/>
            <a:ext cx="12461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1775" y="2198688"/>
            <a:ext cx="1566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1238" y="2141538"/>
            <a:ext cx="11144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88" y="3041650"/>
            <a:ext cx="20272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1775" y="3487738"/>
            <a:ext cx="2273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2113" y="3522663"/>
            <a:ext cx="76676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67313" y="3630613"/>
            <a:ext cx="128746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Egyenes összekötő nyíllal 55"/>
          <p:cNvCxnSpPr/>
          <p:nvPr/>
        </p:nvCxnSpPr>
        <p:spPr>
          <a:xfrm>
            <a:off x="3133725" y="2395538"/>
            <a:ext cx="406400" cy="1587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/>
          <p:cNvCxnSpPr/>
          <p:nvPr/>
        </p:nvCxnSpPr>
        <p:spPr>
          <a:xfrm>
            <a:off x="1504950" y="2949575"/>
            <a:ext cx="1582738" cy="1588"/>
          </a:xfrm>
          <a:prstGeom prst="straightConnector1">
            <a:avLst/>
          </a:prstGeom>
          <a:ln w="127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nyíllal 62"/>
          <p:cNvCxnSpPr/>
          <p:nvPr/>
        </p:nvCxnSpPr>
        <p:spPr>
          <a:xfrm>
            <a:off x="1493838" y="4010025"/>
            <a:ext cx="2339975" cy="1588"/>
          </a:xfrm>
          <a:prstGeom prst="straightConnector1">
            <a:avLst/>
          </a:prstGeom>
          <a:ln w="127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46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8113" y="4159250"/>
            <a:ext cx="18605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Egyenes összekötő nyíllal 64"/>
          <p:cNvCxnSpPr/>
          <p:nvPr/>
        </p:nvCxnSpPr>
        <p:spPr>
          <a:xfrm flipH="1">
            <a:off x="3860800" y="3763963"/>
            <a:ext cx="252413" cy="1587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46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6013" y="4210050"/>
            <a:ext cx="1387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"/>
          <p:cNvSpPr/>
          <p:nvPr/>
        </p:nvSpPr>
        <p:spPr>
          <a:xfrm>
            <a:off x="1912938" y="4449763"/>
            <a:ext cx="1403350" cy="2047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pic>
        <p:nvPicPr>
          <p:cNvPr id="61461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0875" y="1581150"/>
            <a:ext cx="3168650" cy="173037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5030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Maradékáramok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600" dirty="0" smtClean="0"/>
              <a:t>I</a:t>
            </a:r>
            <a:r>
              <a:rPr lang="hu-HU" sz="1600" baseline="-25000" dirty="0" smtClean="0"/>
              <a:t>CB0</a:t>
            </a:r>
            <a:r>
              <a:rPr lang="hu-HU" sz="1600" dirty="0" smtClean="0"/>
              <a:t> </a:t>
            </a:r>
            <a:r>
              <a:rPr lang="hu-HU" sz="1600" dirty="0" smtClean="0">
                <a:solidFill>
                  <a:srgbClr val="FFFF99"/>
                </a:solidFill>
              </a:rPr>
              <a:t>–</a:t>
            </a:r>
            <a:r>
              <a:rPr lang="hu-HU" sz="1600" dirty="0" smtClean="0"/>
              <a:t> </a:t>
            </a:r>
            <a:r>
              <a:rPr lang="hu-HU" sz="1600" dirty="0" smtClean="0">
                <a:solidFill>
                  <a:srgbClr val="FFFF99"/>
                </a:solidFill>
              </a:rPr>
              <a:t>kollektor-bázis maradékáram </a:t>
            </a:r>
            <a:r>
              <a:rPr lang="hu-HU" sz="1600" dirty="0" smtClean="0"/>
              <a:t>	  I</a:t>
            </a:r>
            <a:r>
              <a:rPr lang="hu-HU" sz="1600" baseline="-25000" dirty="0" smtClean="0"/>
              <a:t>E</a:t>
            </a:r>
            <a:r>
              <a:rPr lang="hu-HU" sz="1600" dirty="0" smtClean="0"/>
              <a:t> = 0 – lezárt BC átmenet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400" dirty="0" smtClean="0"/>
              <a:t>Normál üzemi körülmények között is folyik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400" dirty="0" smtClean="0"/>
              <a:t>hőmérsékletfüggő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400" dirty="0" smtClean="0"/>
              <a:t>Leginkább zavaró  a tranzisztor működése szempontjából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400" dirty="0" smtClean="0"/>
              <a:t>nA nagyságrendű (Si), összemérhető a „hasznos” bázisárammal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6758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56CFF-4BB5-4EE4-AE9A-F7F89D06AEE3}" type="slidenum">
              <a:rPr lang="hu-HU"/>
              <a:pPr>
                <a:defRPr/>
              </a:pPr>
              <a:t>61</a:t>
            </a:fld>
            <a:endParaRPr lang="hu-HU"/>
          </a:p>
        </p:txBody>
      </p:sp>
      <p:sp>
        <p:nvSpPr>
          <p:cNvPr id="21" name="Rectangle 6"/>
          <p:cNvSpPr/>
          <p:nvPr/>
        </p:nvSpPr>
        <p:spPr>
          <a:xfrm>
            <a:off x="1630363" y="3155950"/>
            <a:ext cx="6159500" cy="336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2" name="Rectangle 7"/>
          <p:cNvSpPr/>
          <p:nvPr/>
        </p:nvSpPr>
        <p:spPr>
          <a:xfrm>
            <a:off x="3054350" y="3605213"/>
            <a:ext cx="344170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Rectangle 8"/>
          <p:cNvSpPr/>
          <p:nvPr/>
        </p:nvSpPr>
        <p:spPr>
          <a:xfrm>
            <a:off x="4483100" y="3605213"/>
            <a:ext cx="53975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Rectangle 10"/>
          <p:cNvSpPr/>
          <p:nvPr/>
        </p:nvSpPr>
        <p:spPr>
          <a:xfrm>
            <a:off x="2901950" y="4030663"/>
            <a:ext cx="152400" cy="78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Rectangle 11"/>
          <p:cNvSpPr/>
          <p:nvPr/>
        </p:nvSpPr>
        <p:spPr>
          <a:xfrm>
            <a:off x="6496050" y="4035425"/>
            <a:ext cx="152400" cy="7826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Rectangle 12"/>
          <p:cNvSpPr/>
          <p:nvPr/>
        </p:nvSpPr>
        <p:spPr>
          <a:xfrm>
            <a:off x="4597400" y="5303838"/>
            <a:ext cx="346075" cy="1301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9" name="Straight Connector 36"/>
          <p:cNvCxnSpPr/>
          <p:nvPr/>
        </p:nvCxnSpPr>
        <p:spPr>
          <a:xfrm rot="5400000" flipH="1" flipV="1">
            <a:off x="4365626" y="5772150"/>
            <a:ext cx="792162" cy="1587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43"/>
          <p:cNvCxnSpPr/>
          <p:nvPr/>
        </p:nvCxnSpPr>
        <p:spPr>
          <a:xfrm rot="10800000" flipH="1" flipV="1">
            <a:off x="6565900" y="44338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45"/>
          <p:cNvSpPr/>
          <p:nvPr/>
        </p:nvSpPr>
        <p:spPr>
          <a:xfrm>
            <a:off x="5845175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7599" name="TextBox 49"/>
          <p:cNvSpPr txBox="1">
            <a:spLocks noChangeArrowheads="1"/>
          </p:cNvSpPr>
          <p:nvPr/>
        </p:nvSpPr>
        <p:spPr bwMode="auto">
          <a:xfrm>
            <a:off x="3603625" y="3163888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67600" name="TextBox 50"/>
          <p:cNvSpPr txBox="1">
            <a:spLocks noChangeArrowheads="1"/>
          </p:cNvSpPr>
          <p:nvPr/>
        </p:nvSpPr>
        <p:spPr bwMode="auto">
          <a:xfrm>
            <a:off x="4554538" y="3173413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7601" name="TextBox 51"/>
          <p:cNvSpPr txBox="1">
            <a:spLocks noChangeArrowheads="1"/>
          </p:cNvSpPr>
          <p:nvPr/>
        </p:nvSpPr>
        <p:spPr bwMode="auto">
          <a:xfrm>
            <a:off x="5524500" y="31686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7602" name="TextBox 58"/>
          <p:cNvSpPr txBox="1">
            <a:spLocks noChangeArrowheads="1"/>
          </p:cNvSpPr>
          <p:nvPr/>
        </p:nvSpPr>
        <p:spPr bwMode="auto">
          <a:xfrm>
            <a:off x="3003550" y="3271838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7603" name="TextBox 59"/>
          <p:cNvSpPr txBox="1">
            <a:spLocks noChangeArrowheads="1"/>
          </p:cNvSpPr>
          <p:nvPr/>
        </p:nvSpPr>
        <p:spPr bwMode="auto">
          <a:xfrm>
            <a:off x="6181725" y="3267075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7604" name="TextBox 62"/>
          <p:cNvSpPr txBox="1">
            <a:spLocks noChangeArrowheads="1"/>
          </p:cNvSpPr>
          <p:nvPr/>
        </p:nvSpPr>
        <p:spPr bwMode="auto">
          <a:xfrm>
            <a:off x="4762500" y="3313113"/>
            <a:ext cx="47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n</a:t>
            </a:r>
            <a:endParaRPr lang="hu-HU" sz="1600" i="1" baseline="30000">
              <a:solidFill>
                <a:srgbClr val="000000"/>
              </a:solidFill>
            </a:endParaRPr>
          </a:p>
        </p:txBody>
      </p:sp>
      <p:sp>
        <p:nvSpPr>
          <p:cNvPr id="67605" name="TextBox 53"/>
          <p:cNvSpPr txBox="1">
            <a:spLocks noChangeArrowheads="1"/>
          </p:cNvSpPr>
          <p:nvPr/>
        </p:nvSpPr>
        <p:spPr bwMode="auto">
          <a:xfrm>
            <a:off x="5519738" y="586422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67606" name="TextBox 53"/>
          <p:cNvSpPr txBox="1">
            <a:spLocks noChangeArrowheads="1"/>
          </p:cNvSpPr>
          <p:nvPr/>
        </p:nvSpPr>
        <p:spPr bwMode="auto">
          <a:xfrm>
            <a:off x="6197600" y="5886450"/>
            <a:ext cx="33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43" name="Rectangle 33"/>
          <p:cNvSpPr/>
          <p:nvPr/>
        </p:nvSpPr>
        <p:spPr>
          <a:xfrm>
            <a:off x="4497388" y="3616325"/>
            <a:ext cx="522287" cy="1676400"/>
          </a:xfrm>
          <a:prstGeom prst="rect">
            <a:avLst/>
          </a:prstGeom>
          <a:solidFill>
            <a:srgbClr val="FF33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Rectangle 34"/>
          <p:cNvSpPr/>
          <p:nvPr/>
        </p:nvSpPr>
        <p:spPr>
          <a:xfrm>
            <a:off x="5032375" y="3614738"/>
            <a:ext cx="133350" cy="1681162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7609" name="TextBox 58"/>
          <p:cNvSpPr txBox="1">
            <a:spLocks noChangeArrowheads="1"/>
          </p:cNvSpPr>
          <p:nvPr/>
        </p:nvSpPr>
        <p:spPr bwMode="auto">
          <a:xfrm>
            <a:off x="5551488" y="4873625"/>
            <a:ext cx="5699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CB0</a:t>
            </a:r>
          </a:p>
        </p:txBody>
      </p:sp>
      <p:cxnSp>
        <p:nvCxnSpPr>
          <p:cNvPr id="55" name="Egyenes összekötő nyíllal 54"/>
          <p:cNvCxnSpPr/>
          <p:nvPr/>
        </p:nvCxnSpPr>
        <p:spPr>
          <a:xfrm rot="5400000">
            <a:off x="7138194" y="4736306"/>
            <a:ext cx="406400" cy="1588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Bent Arrow 49"/>
          <p:cNvSpPr/>
          <p:nvPr/>
        </p:nvSpPr>
        <p:spPr>
          <a:xfrm>
            <a:off x="4799013" y="4943475"/>
            <a:ext cx="676275" cy="342900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45" name="Straight Connector 39"/>
          <p:cNvCxnSpPr/>
          <p:nvPr/>
        </p:nvCxnSpPr>
        <p:spPr>
          <a:xfrm rot="10800000" flipH="1" flipV="1">
            <a:off x="4751388" y="6173788"/>
            <a:ext cx="2484437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613" name="Group 48"/>
          <p:cNvGrpSpPr>
            <a:grpSpLocks/>
          </p:cNvGrpSpPr>
          <p:nvPr/>
        </p:nvGrpSpPr>
        <p:grpSpPr bwMode="auto">
          <a:xfrm>
            <a:off x="7040563" y="5022850"/>
            <a:ext cx="465137" cy="339725"/>
            <a:chOff x="7010652" y="3780526"/>
            <a:chExt cx="464161" cy="339350"/>
          </a:xfrm>
        </p:grpSpPr>
        <p:sp>
          <p:nvSpPr>
            <p:cNvPr id="47" name="Oval 46"/>
            <p:cNvSpPr/>
            <p:nvPr/>
          </p:nvSpPr>
          <p:spPr>
            <a:xfrm>
              <a:off x="7028077" y="3783697"/>
              <a:ext cx="343765" cy="33617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67616" name="TextBox 47"/>
            <p:cNvSpPr txBox="1">
              <a:spLocks noChangeArrowheads="1"/>
            </p:cNvSpPr>
            <p:nvPr/>
          </p:nvSpPr>
          <p:spPr bwMode="auto">
            <a:xfrm>
              <a:off x="7010652" y="3780526"/>
              <a:ext cx="464161" cy="307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hu-HU" sz="1400">
                  <a:solidFill>
                    <a:srgbClr val="000000"/>
                  </a:solidFill>
                </a:rPr>
                <a:t>A</a:t>
              </a:r>
            </a:p>
          </p:txBody>
        </p:sp>
      </p:grpSp>
      <p:sp>
        <p:nvSpPr>
          <p:cNvPr id="53" name="Rectangle 34"/>
          <p:cNvSpPr/>
          <p:nvPr/>
        </p:nvSpPr>
        <p:spPr>
          <a:xfrm>
            <a:off x="4348163" y="3603625"/>
            <a:ext cx="133350" cy="1681163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5030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Maradékáramok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I</a:t>
            </a:r>
            <a:r>
              <a:rPr lang="hu-HU" sz="1400" baseline="-25000" dirty="0" smtClean="0"/>
              <a:t>EB0</a:t>
            </a:r>
            <a:r>
              <a:rPr lang="hu-HU" sz="1400" dirty="0" smtClean="0"/>
              <a:t> </a:t>
            </a:r>
            <a:r>
              <a:rPr lang="hu-HU" sz="1400" dirty="0" smtClean="0">
                <a:solidFill>
                  <a:srgbClr val="FFFF99"/>
                </a:solidFill>
              </a:rPr>
              <a:t>– emitter-bázis maradékáram </a:t>
            </a:r>
            <a:r>
              <a:rPr lang="hu-HU" sz="1400" dirty="0" smtClean="0"/>
              <a:t>	  I</a:t>
            </a:r>
            <a:r>
              <a:rPr lang="hu-HU" sz="1400" baseline="-25000" dirty="0" smtClean="0"/>
              <a:t>C</a:t>
            </a:r>
            <a:r>
              <a:rPr lang="hu-HU" sz="1400" dirty="0" smtClean="0"/>
              <a:t> = 0 – lezárt EB átmenet, nem üzemszerű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200" dirty="0" smtClean="0"/>
              <a:t>Normál működésnél nem fordul elő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6861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E1976-9806-461E-9D20-F79667CD9EF9}" type="slidenum">
              <a:rPr lang="hu-HU"/>
              <a:pPr>
                <a:defRPr/>
              </a:pPr>
              <a:t>62</a:t>
            </a:fld>
            <a:endParaRPr lang="hu-HU"/>
          </a:p>
        </p:txBody>
      </p:sp>
      <p:sp>
        <p:nvSpPr>
          <p:cNvPr id="21" name="Rectangle 6"/>
          <p:cNvSpPr/>
          <p:nvPr/>
        </p:nvSpPr>
        <p:spPr>
          <a:xfrm>
            <a:off x="1630363" y="3155950"/>
            <a:ext cx="6159500" cy="336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2" name="Rectangle 7"/>
          <p:cNvSpPr/>
          <p:nvPr/>
        </p:nvSpPr>
        <p:spPr>
          <a:xfrm>
            <a:off x="3054350" y="3605213"/>
            <a:ext cx="344170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Rectangle 8"/>
          <p:cNvSpPr/>
          <p:nvPr/>
        </p:nvSpPr>
        <p:spPr>
          <a:xfrm>
            <a:off x="4483100" y="3605213"/>
            <a:ext cx="53975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Rectangle 10"/>
          <p:cNvSpPr/>
          <p:nvPr/>
        </p:nvSpPr>
        <p:spPr>
          <a:xfrm>
            <a:off x="2901950" y="4030663"/>
            <a:ext cx="152400" cy="78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Rectangle 11"/>
          <p:cNvSpPr/>
          <p:nvPr/>
        </p:nvSpPr>
        <p:spPr>
          <a:xfrm>
            <a:off x="6496050" y="4035425"/>
            <a:ext cx="152400" cy="7826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Rectangle 12"/>
          <p:cNvSpPr/>
          <p:nvPr/>
        </p:nvSpPr>
        <p:spPr>
          <a:xfrm>
            <a:off x="4597400" y="5303838"/>
            <a:ext cx="346075" cy="1301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7" name="Shape 17"/>
          <p:cNvCxnSpPr>
            <a:stCxn id="24" idx="1"/>
          </p:cNvCxnSpPr>
          <p:nvPr/>
        </p:nvCxnSpPr>
        <p:spPr>
          <a:xfrm rot="10800000" flipV="1">
            <a:off x="2241550" y="44211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9"/>
          <p:cNvSpPr/>
          <p:nvPr/>
        </p:nvSpPr>
        <p:spPr>
          <a:xfrm>
            <a:off x="2859088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9" name="Straight Connector 36"/>
          <p:cNvCxnSpPr/>
          <p:nvPr/>
        </p:nvCxnSpPr>
        <p:spPr>
          <a:xfrm rot="5400000" flipH="1" flipV="1">
            <a:off x="4365626" y="5772150"/>
            <a:ext cx="792162" cy="1587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3" name="TextBox 49"/>
          <p:cNvSpPr txBox="1">
            <a:spLocks noChangeArrowheads="1"/>
          </p:cNvSpPr>
          <p:nvPr/>
        </p:nvSpPr>
        <p:spPr bwMode="auto">
          <a:xfrm>
            <a:off x="3603625" y="3163888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68624" name="TextBox 50"/>
          <p:cNvSpPr txBox="1">
            <a:spLocks noChangeArrowheads="1"/>
          </p:cNvSpPr>
          <p:nvPr/>
        </p:nvSpPr>
        <p:spPr bwMode="auto">
          <a:xfrm>
            <a:off x="4554538" y="3173413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8625" name="TextBox 51"/>
          <p:cNvSpPr txBox="1">
            <a:spLocks noChangeArrowheads="1"/>
          </p:cNvSpPr>
          <p:nvPr/>
        </p:nvSpPr>
        <p:spPr bwMode="auto">
          <a:xfrm>
            <a:off x="5524500" y="31686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8626" name="TextBox 53"/>
          <p:cNvSpPr txBox="1">
            <a:spLocks noChangeArrowheads="1"/>
          </p:cNvSpPr>
          <p:nvPr/>
        </p:nvSpPr>
        <p:spPr bwMode="auto">
          <a:xfrm>
            <a:off x="3198813" y="5815013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68627" name="TextBox 53"/>
          <p:cNvSpPr txBox="1">
            <a:spLocks noChangeArrowheads="1"/>
          </p:cNvSpPr>
          <p:nvPr/>
        </p:nvSpPr>
        <p:spPr bwMode="auto">
          <a:xfrm>
            <a:off x="2579688" y="5805488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68628" name="TextBox 58"/>
          <p:cNvSpPr txBox="1">
            <a:spLocks noChangeArrowheads="1"/>
          </p:cNvSpPr>
          <p:nvPr/>
        </p:nvSpPr>
        <p:spPr bwMode="auto">
          <a:xfrm>
            <a:off x="3003550" y="3271838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8629" name="TextBox 59"/>
          <p:cNvSpPr txBox="1">
            <a:spLocks noChangeArrowheads="1"/>
          </p:cNvSpPr>
          <p:nvPr/>
        </p:nvSpPr>
        <p:spPr bwMode="auto">
          <a:xfrm>
            <a:off x="6181725" y="3267075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8630" name="TextBox 62"/>
          <p:cNvSpPr txBox="1">
            <a:spLocks noChangeArrowheads="1"/>
          </p:cNvSpPr>
          <p:nvPr/>
        </p:nvSpPr>
        <p:spPr bwMode="auto">
          <a:xfrm>
            <a:off x="4762500" y="3313113"/>
            <a:ext cx="47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n</a:t>
            </a:r>
            <a:endParaRPr lang="hu-HU" sz="1600" i="1" baseline="30000">
              <a:solidFill>
                <a:srgbClr val="000000"/>
              </a:solidFill>
            </a:endParaRPr>
          </a:p>
        </p:txBody>
      </p:sp>
      <p:sp>
        <p:nvSpPr>
          <p:cNvPr id="43" name="Rectangle 33"/>
          <p:cNvSpPr/>
          <p:nvPr/>
        </p:nvSpPr>
        <p:spPr>
          <a:xfrm>
            <a:off x="4497388" y="3616325"/>
            <a:ext cx="522287" cy="1676400"/>
          </a:xfrm>
          <a:prstGeom prst="rect">
            <a:avLst/>
          </a:prstGeom>
          <a:solidFill>
            <a:srgbClr val="FF33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Rectangle 34"/>
          <p:cNvSpPr/>
          <p:nvPr/>
        </p:nvSpPr>
        <p:spPr>
          <a:xfrm>
            <a:off x="5032375" y="3614738"/>
            <a:ext cx="133350" cy="1681162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8" name="Straight Connector 31"/>
          <p:cNvCxnSpPr/>
          <p:nvPr/>
        </p:nvCxnSpPr>
        <p:spPr>
          <a:xfrm rot="10800000" flipH="1" flipV="1">
            <a:off x="2244725" y="6173788"/>
            <a:ext cx="2519363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4" name="TextBox 58"/>
          <p:cNvSpPr txBox="1">
            <a:spLocks noChangeArrowheads="1"/>
          </p:cNvSpPr>
          <p:nvPr/>
        </p:nvSpPr>
        <p:spPr bwMode="auto">
          <a:xfrm>
            <a:off x="3319463" y="4864100"/>
            <a:ext cx="5699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EB0</a:t>
            </a:r>
          </a:p>
        </p:txBody>
      </p:sp>
      <p:sp>
        <p:nvSpPr>
          <p:cNvPr id="52" name="Bent Arrow 51"/>
          <p:cNvSpPr/>
          <p:nvPr/>
        </p:nvSpPr>
        <p:spPr>
          <a:xfrm flipH="1">
            <a:off x="3943350" y="4933950"/>
            <a:ext cx="788988" cy="361950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grpSp>
        <p:nvGrpSpPr>
          <p:cNvPr id="68636" name="Group 48"/>
          <p:cNvGrpSpPr>
            <a:grpSpLocks/>
          </p:cNvGrpSpPr>
          <p:nvPr/>
        </p:nvGrpSpPr>
        <p:grpSpPr bwMode="auto">
          <a:xfrm>
            <a:off x="2044700" y="5030788"/>
            <a:ext cx="465138" cy="339725"/>
            <a:chOff x="7010652" y="3780526"/>
            <a:chExt cx="464161" cy="339350"/>
          </a:xfrm>
        </p:grpSpPr>
        <p:sp>
          <p:nvSpPr>
            <p:cNvPr id="42" name="Oval 41"/>
            <p:cNvSpPr/>
            <p:nvPr/>
          </p:nvSpPr>
          <p:spPr>
            <a:xfrm>
              <a:off x="7028078" y="3783697"/>
              <a:ext cx="343763" cy="33617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68640" name="TextBox 47"/>
            <p:cNvSpPr txBox="1">
              <a:spLocks noChangeArrowheads="1"/>
            </p:cNvSpPr>
            <p:nvPr/>
          </p:nvSpPr>
          <p:spPr bwMode="auto">
            <a:xfrm>
              <a:off x="7010652" y="3780526"/>
              <a:ext cx="464161" cy="307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hu-HU" sz="1400">
                  <a:solidFill>
                    <a:srgbClr val="000000"/>
                  </a:solidFill>
                </a:rPr>
                <a:t>A</a:t>
              </a:r>
            </a:p>
          </p:txBody>
        </p:sp>
      </p:grpSp>
      <p:cxnSp>
        <p:nvCxnSpPr>
          <p:cNvPr id="46" name="Egyenes összekötő nyíllal 54"/>
          <p:cNvCxnSpPr/>
          <p:nvPr/>
        </p:nvCxnSpPr>
        <p:spPr>
          <a:xfrm rot="5400000">
            <a:off x="1907382" y="4736306"/>
            <a:ext cx="406400" cy="1587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4"/>
          <p:cNvSpPr/>
          <p:nvPr/>
        </p:nvSpPr>
        <p:spPr>
          <a:xfrm>
            <a:off x="4348163" y="3603625"/>
            <a:ext cx="133350" cy="1681163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5030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Maradékáramok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600" dirty="0" smtClean="0"/>
              <a:t>I</a:t>
            </a:r>
            <a:r>
              <a:rPr lang="hu-HU" sz="1600" baseline="-25000" dirty="0" smtClean="0"/>
              <a:t>CE0</a:t>
            </a:r>
            <a:r>
              <a:rPr lang="hu-HU" sz="1600" dirty="0" smtClean="0"/>
              <a:t> </a:t>
            </a:r>
            <a:r>
              <a:rPr lang="hu-HU" sz="1600" dirty="0" smtClean="0">
                <a:solidFill>
                  <a:srgbClr val="FFFF99"/>
                </a:solidFill>
              </a:rPr>
              <a:t>– kollektor-emitter maradékáram</a:t>
            </a:r>
            <a:r>
              <a:rPr lang="hu-HU" sz="1600" dirty="0" smtClean="0"/>
              <a:t>	  I</a:t>
            </a:r>
            <a:r>
              <a:rPr lang="hu-HU" sz="1600" baseline="-25000" dirty="0" smtClean="0"/>
              <a:t>B</a:t>
            </a:r>
            <a:r>
              <a:rPr lang="hu-HU" sz="1600" dirty="0" smtClean="0"/>
              <a:t> = 0 – nyitott bázis kivezetés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/>
              <a:t>Ennél kisebb I</a:t>
            </a:r>
            <a:r>
              <a:rPr lang="hu-HU" sz="1100" baseline="-25000" dirty="0" smtClean="0"/>
              <a:t>C</a:t>
            </a:r>
            <a:r>
              <a:rPr lang="hu-HU" sz="1100" dirty="0" smtClean="0"/>
              <a:t> áram üzemszerűen sem folyik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/>
              <a:t>Az előző két maradékáramnál sokkal nagyobb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/>
              <a:t>Jelenléte nem túl zavaró, iránya megegyezik az üzemszerűen folyó kollektorárammal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/>
              <a:t>Nem vezérelhető közel konstans áram érték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6963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B443F-0CAA-4011-B26E-D78819D48D87}" type="slidenum">
              <a:rPr lang="hu-HU"/>
              <a:pPr>
                <a:defRPr/>
              </a:pPr>
              <a:t>63</a:t>
            </a:fld>
            <a:endParaRPr lang="hu-HU"/>
          </a:p>
        </p:txBody>
      </p:sp>
      <p:sp>
        <p:nvSpPr>
          <p:cNvPr id="21" name="Rectangle 6"/>
          <p:cNvSpPr/>
          <p:nvPr/>
        </p:nvSpPr>
        <p:spPr>
          <a:xfrm>
            <a:off x="1630363" y="3163888"/>
            <a:ext cx="6159500" cy="336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2" name="Rectangle 7"/>
          <p:cNvSpPr/>
          <p:nvPr/>
        </p:nvSpPr>
        <p:spPr>
          <a:xfrm>
            <a:off x="3054350" y="3605213"/>
            <a:ext cx="344170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Rectangle 8"/>
          <p:cNvSpPr/>
          <p:nvPr/>
        </p:nvSpPr>
        <p:spPr>
          <a:xfrm>
            <a:off x="4483100" y="3605213"/>
            <a:ext cx="53975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Rectangle 10"/>
          <p:cNvSpPr/>
          <p:nvPr/>
        </p:nvSpPr>
        <p:spPr>
          <a:xfrm>
            <a:off x="2901950" y="4030663"/>
            <a:ext cx="152400" cy="78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Rectangle 11"/>
          <p:cNvSpPr/>
          <p:nvPr/>
        </p:nvSpPr>
        <p:spPr>
          <a:xfrm>
            <a:off x="6496050" y="4035425"/>
            <a:ext cx="152400" cy="7826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Rectangle 12"/>
          <p:cNvSpPr/>
          <p:nvPr/>
        </p:nvSpPr>
        <p:spPr>
          <a:xfrm>
            <a:off x="4597400" y="5303838"/>
            <a:ext cx="346075" cy="1301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7" name="Shape 17"/>
          <p:cNvCxnSpPr>
            <a:stCxn id="24" idx="1"/>
          </p:cNvCxnSpPr>
          <p:nvPr/>
        </p:nvCxnSpPr>
        <p:spPr>
          <a:xfrm rot="10800000" flipV="1">
            <a:off x="2241550" y="44211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43"/>
          <p:cNvCxnSpPr/>
          <p:nvPr/>
        </p:nvCxnSpPr>
        <p:spPr>
          <a:xfrm rot="10800000" flipH="1" flipV="1">
            <a:off x="6565900" y="44338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45"/>
          <p:cNvSpPr/>
          <p:nvPr/>
        </p:nvSpPr>
        <p:spPr>
          <a:xfrm>
            <a:off x="4629150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9647" name="TextBox 49"/>
          <p:cNvSpPr txBox="1">
            <a:spLocks noChangeArrowheads="1"/>
          </p:cNvSpPr>
          <p:nvPr/>
        </p:nvSpPr>
        <p:spPr bwMode="auto">
          <a:xfrm>
            <a:off x="3603625" y="3163888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69648" name="TextBox 50"/>
          <p:cNvSpPr txBox="1">
            <a:spLocks noChangeArrowheads="1"/>
          </p:cNvSpPr>
          <p:nvPr/>
        </p:nvSpPr>
        <p:spPr bwMode="auto">
          <a:xfrm>
            <a:off x="4554538" y="3173413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9649" name="TextBox 51"/>
          <p:cNvSpPr txBox="1">
            <a:spLocks noChangeArrowheads="1"/>
          </p:cNvSpPr>
          <p:nvPr/>
        </p:nvSpPr>
        <p:spPr bwMode="auto">
          <a:xfrm>
            <a:off x="5524500" y="31686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9650" name="TextBox 58"/>
          <p:cNvSpPr txBox="1">
            <a:spLocks noChangeArrowheads="1"/>
          </p:cNvSpPr>
          <p:nvPr/>
        </p:nvSpPr>
        <p:spPr bwMode="auto">
          <a:xfrm>
            <a:off x="3003550" y="3271838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9651" name="TextBox 59"/>
          <p:cNvSpPr txBox="1">
            <a:spLocks noChangeArrowheads="1"/>
          </p:cNvSpPr>
          <p:nvPr/>
        </p:nvSpPr>
        <p:spPr bwMode="auto">
          <a:xfrm>
            <a:off x="6181725" y="3267075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9652" name="TextBox 62"/>
          <p:cNvSpPr txBox="1">
            <a:spLocks noChangeArrowheads="1"/>
          </p:cNvSpPr>
          <p:nvPr/>
        </p:nvSpPr>
        <p:spPr bwMode="auto">
          <a:xfrm>
            <a:off x="4762500" y="3313113"/>
            <a:ext cx="47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n</a:t>
            </a:r>
            <a:endParaRPr lang="hu-HU" sz="1600" i="1" baseline="30000">
              <a:solidFill>
                <a:srgbClr val="000000"/>
              </a:solidFill>
            </a:endParaRPr>
          </a:p>
        </p:txBody>
      </p:sp>
      <p:sp>
        <p:nvSpPr>
          <p:cNvPr id="69653" name="TextBox 53"/>
          <p:cNvSpPr txBox="1">
            <a:spLocks noChangeArrowheads="1"/>
          </p:cNvSpPr>
          <p:nvPr/>
        </p:nvSpPr>
        <p:spPr bwMode="auto">
          <a:xfrm>
            <a:off x="4303713" y="5872163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69654" name="TextBox 53"/>
          <p:cNvSpPr txBox="1">
            <a:spLocks noChangeArrowheads="1"/>
          </p:cNvSpPr>
          <p:nvPr/>
        </p:nvSpPr>
        <p:spPr bwMode="auto">
          <a:xfrm>
            <a:off x="4981575" y="5894388"/>
            <a:ext cx="33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43" name="Rectangle 33"/>
          <p:cNvSpPr/>
          <p:nvPr/>
        </p:nvSpPr>
        <p:spPr>
          <a:xfrm>
            <a:off x="4497388" y="3616325"/>
            <a:ext cx="522287" cy="1676400"/>
          </a:xfrm>
          <a:prstGeom prst="rect">
            <a:avLst/>
          </a:prstGeom>
          <a:solidFill>
            <a:srgbClr val="FF33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Rectangle 34"/>
          <p:cNvSpPr/>
          <p:nvPr/>
        </p:nvSpPr>
        <p:spPr>
          <a:xfrm>
            <a:off x="5032375" y="3614738"/>
            <a:ext cx="133350" cy="1681162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8" name="Straight Connector 31"/>
          <p:cNvCxnSpPr/>
          <p:nvPr/>
        </p:nvCxnSpPr>
        <p:spPr>
          <a:xfrm rot="10800000" flipH="1" flipV="1">
            <a:off x="223361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9"/>
          <p:cNvCxnSpPr/>
          <p:nvPr/>
        </p:nvCxnSpPr>
        <p:spPr>
          <a:xfrm rot="10800000" flipH="1" flipV="1">
            <a:off x="471646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659" name="Group 48"/>
          <p:cNvGrpSpPr>
            <a:grpSpLocks/>
          </p:cNvGrpSpPr>
          <p:nvPr/>
        </p:nvGrpSpPr>
        <p:grpSpPr bwMode="auto">
          <a:xfrm>
            <a:off x="2044700" y="5030788"/>
            <a:ext cx="465138" cy="339725"/>
            <a:chOff x="7010652" y="3780526"/>
            <a:chExt cx="464161" cy="339350"/>
          </a:xfrm>
        </p:grpSpPr>
        <p:sp>
          <p:nvSpPr>
            <p:cNvPr id="45" name="Oval 44"/>
            <p:cNvSpPr/>
            <p:nvPr/>
          </p:nvSpPr>
          <p:spPr>
            <a:xfrm>
              <a:off x="7028078" y="3783697"/>
              <a:ext cx="343763" cy="33617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69665" name="TextBox 47"/>
            <p:cNvSpPr txBox="1">
              <a:spLocks noChangeArrowheads="1"/>
            </p:cNvSpPr>
            <p:nvPr/>
          </p:nvSpPr>
          <p:spPr bwMode="auto">
            <a:xfrm>
              <a:off x="7010652" y="3780526"/>
              <a:ext cx="464161" cy="307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hu-HU" sz="1400">
                  <a:solidFill>
                    <a:srgbClr val="000000"/>
                  </a:solidFill>
                </a:rPr>
                <a:t>A</a:t>
              </a:r>
            </a:p>
          </p:txBody>
        </p:sp>
      </p:grpSp>
      <p:sp>
        <p:nvSpPr>
          <p:cNvPr id="47" name="Pentagon 46"/>
          <p:cNvSpPr/>
          <p:nvPr/>
        </p:nvSpPr>
        <p:spPr>
          <a:xfrm>
            <a:off x="3598863" y="3873500"/>
            <a:ext cx="2638425" cy="955675"/>
          </a:xfrm>
          <a:prstGeom prst="homePlate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9661" name="TextBox 58"/>
          <p:cNvSpPr txBox="1">
            <a:spLocks noChangeArrowheads="1"/>
          </p:cNvSpPr>
          <p:nvPr/>
        </p:nvSpPr>
        <p:spPr bwMode="auto">
          <a:xfrm>
            <a:off x="3698875" y="4268788"/>
            <a:ext cx="5699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CE0</a:t>
            </a:r>
          </a:p>
        </p:txBody>
      </p:sp>
      <p:pic>
        <p:nvPicPr>
          <p:cNvPr id="6966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600" y="5581650"/>
            <a:ext cx="11080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Egyenes összekötő nyíllal 54"/>
          <p:cNvCxnSpPr/>
          <p:nvPr/>
        </p:nvCxnSpPr>
        <p:spPr>
          <a:xfrm rot="16200000" flipV="1">
            <a:off x="2115344" y="5703094"/>
            <a:ext cx="406400" cy="1588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5030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Visszahatás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U</a:t>
            </a:r>
            <a:r>
              <a:rPr lang="hu-HU" sz="1200" baseline="-25000" dirty="0" smtClean="0">
                <a:solidFill>
                  <a:srgbClr val="FFFF99"/>
                </a:solidFill>
              </a:rPr>
              <a:t>BC</a:t>
            </a:r>
            <a:r>
              <a:rPr lang="hu-HU" sz="1200" dirty="0" smtClean="0">
                <a:solidFill>
                  <a:srgbClr val="FFFF99"/>
                </a:solidFill>
              </a:rPr>
              <a:t> záróirányú feszültség befolyásolja a nyitott BE átmenet áramát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FF"/>
                </a:solidFill>
              </a:rPr>
              <a:t>U</a:t>
            </a:r>
            <a:r>
              <a:rPr lang="hu-HU" sz="1000" baseline="-25000" dirty="0" smtClean="0">
                <a:solidFill>
                  <a:srgbClr val="FFFFFF"/>
                </a:solidFill>
              </a:rPr>
              <a:t>BC</a:t>
            </a:r>
            <a:r>
              <a:rPr lang="hu-HU" sz="1000" dirty="0" smtClean="0">
                <a:solidFill>
                  <a:srgbClr val="FFFFFF"/>
                </a:solidFill>
              </a:rPr>
              <a:t> növelévével U</a:t>
            </a:r>
            <a:r>
              <a:rPr lang="hu-HU" sz="1000" baseline="-25000" dirty="0" smtClean="0">
                <a:solidFill>
                  <a:srgbClr val="FFFFFF"/>
                </a:solidFill>
              </a:rPr>
              <a:t>CE</a:t>
            </a:r>
            <a:r>
              <a:rPr lang="hu-HU" sz="1000" dirty="0" smtClean="0">
                <a:solidFill>
                  <a:srgbClr val="FFFFFF"/>
                </a:solidFill>
              </a:rPr>
              <a:t> is nő, a megnövekedett villamos tér jobban kinyitja a BE átmenetet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FF"/>
                </a:solidFill>
              </a:rPr>
              <a:t>Ezzel együtt I</a:t>
            </a:r>
            <a:r>
              <a:rPr lang="hu-HU" sz="1000" baseline="-25000" dirty="0" smtClean="0">
                <a:solidFill>
                  <a:srgbClr val="FFFFFF"/>
                </a:solidFill>
              </a:rPr>
              <a:t>E</a:t>
            </a:r>
            <a:r>
              <a:rPr lang="hu-HU" sz="1000" dirty="0" smtClean="0">
                <a:solidFill>
                  <a:srgbClr val="FFFFFF"/>
                </a:solidFill>
              </a:rPr>
              <a:t> is nő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U</a:t>
            </a:r>
            <a:r>
              <a:rPr lang="hu-HU" sz="1200" baseline="-25000" dirty="0" smtClean="0">
                <a:solidFill>
                  <a:srgbClr val="FFFF99"/>
                </a:solidFill>
              </a:rPr>
              <a:t>BC</a:t>
            </a:r>
            <a:r>
              <a:rPr lang="hu-HU" sz="1200" dirty="0" smtClean="0">
                <a:solidFill>
                  <a:srgbClr val="FFFF99"/>
                </a:solidFill>
              </a:rPr>
              <a:t> záróirányú feszültség befolyásolja az „A” árameloszlási tényezőt is</a:t>
            </a:r>
            <a:endParaRPr lang="hu-HU" sz="1200" dirty="0" smtClean="0">
              <a:solidFill>
                <a:srgbClr val="FFFFFF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FF"/>
                </a:solidFill>
              </a:rPr>
              <a:t>U</a:t>
            </a:r>
            <a:r>
              <a:rPr lang="hu-HU" sz="1000" baseline="-25000" dirty="0" smtClean="0">
                <a:solidFill>
                  <a:srgbClr val="FFFFFF"/>
                </a:solidFill>
              </a:rPr>
              <a:t>BC </a:t>
            </a:r>
            <a:r>
              <a:rPr lang="hu-HU" sz="1000" dirty="0" smtClean="0">
                <a:solidFill>
                  <a:srgbClr val="FFFFFF"/>
                </a:solidFill>
              </a:rPr>
              <a:t> növelésével nő a bázisban a kiürített réteg szélessége – csökken a rekombinálódó töltéshordozók száma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FF"/>
                </a:solidFill>
              </a:rPr>
              <a:t>I</a:t>
            </a:r>
            <a:r>
              <a:rPr lang="hu-HU" sz="1000" baseline="-25000" dirty="0" smtClean="0">
                <a:solidFill>
                  <a:srgbClr val="FFFFFF"/>
                </a:solidFill>
              </a:rPr>
              <a:t>B </a:t>
            </a:r>
            <a:r>
              <a:rPr lang="hu-HU" sz="1000" dirty="0" smtClean="0">
                <a:solidFill>
                  <a:srgbClr val="FFFFFF"/>
                </a:solidFill>
              </a:rPr>
              <a:t> csökken – I</a:t>
            </a:r>
            <a:r>
              <a:rPr lang="hu-HU" sz="1000" baseline="-25000" dirty="0" smtClean="0">
                <a:solidFill>
                  <a:srgbClr val="FFFFFF"/>
                </a:solidFill>
              </a:rPr>
              <a:t>C</a:t>
            </a:r>
            <a:r>
              <a:rPr lang="hu-HU" sz="1000" dirty="0" smtClean="0">
                <a:solidFill>
                  <a:srgbClr val="FFFFFF"/>
                </a:solidFill>
              </a:rPr>
              <a:t> nő (több töltéshordozó jut a kollektorba) ezzel A is nő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7066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482E3-CEB1-4BE1-88A7-9A76C8F3255C}" type="slidenum">
              <a:rPr lang="hu-HU"/>
              <a:pPr>
                <a:defRPr/>
              </a:pPr>
              <a:t>64</a:t>
            </a:fld>
            <a:endParaRPr lang="hu-HU"/>
          </a:p>
        </p:txBody>
      </p:sp>
      <p:sp>
        <p:nvSpPr>
          <p:cNvPr id="59" name="Rectangle 58"/>
          <p:cNvSpPr/>
          <p:nvPr/>
        </p:nvSpPr>
        <p:spPr>
          <a:xfrm>
            <a:off x="1630363" y="3155950"/>
            <a:ext cx="6159500" cy="336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60" name="Rectangle 59"/>
          <p:cNvSpPr/>
          <p:nvPr/>
        </p:nvSpPr>
        <p:spPr>
          <a:xfrm>
            <a:off x="3054350" y="3605213"/>
            <a:ext cx="344170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1" name="Rectangle 60"/>
          <p:cNvSpPr/>
          <p:nvPr/>
        </p:nvSpPr>
        <p:spPr>
          <a:xfrm>
            <a:off x="4483100" y="3605213"/>
            <a:ext cx="53975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" name="Rectangle 61"/>
          <p:cNvSpPr/>
          <p:nvPr/>
        </p:nvSpPr>
        <p:spPr>
          <a:xfrm>
            <a:off x="2901950" y="4030663"/>
            <a:ext cx="152400" cy="78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Rectangle 62"/>
          <p:cNvSpPr/>
          <p:nvPr/>
        </p:nvSpPr>
        <p:spPr>
          <a:xfrm>
            <a:off x="6496050" y="4035425"/>
            <a:ext cx="152400" cy="7826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Rectangle 64"/>
          <p:cNvSpPr/>
          <p:nvPr/>
        </p:nvSpPr>
        <p:spPr>
          <a:xfrm>
            <a:off x="4597400" y="5303838"/>
            <a:ext cx="346075" cy="1301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6" name="Shape 65"/>
          <p:cNvCxnSpPr>
            <a:stCxn id="62" idx="1"/>
          </p:cNvCxnSpPr>
          <p:nvPr/>
        </p:nvCxnSpPr>
        <p:spPr>
          <a:xfrm rot="10800000" flipV="1">
            <a:off x="2241550" y="44211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859088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4365626" y="5772150"/>
            <a:ext cx="792162" cy="1587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/>
          <p:nvPr/>
        </p:nvCxnSpPr>
        <p:spPr>
          <a:xfrm rot="10800000" flipH="1" flipV="1">
            <a:off x="6565900" y="44338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711700" y="6121400"/>
            <a:ext cx="95250" cy="95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1" name="Oval 70"/>
          <p:cNvSpPr/>
          <p:nvPr/>
        </p:nvSpPr>
        <p:spPr>
          <a:xfrm>
            <a:off x="5845175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0674" name="TextBox 49"/>
          <p:cNvSpPr txBox="1">
            <a:spLocks noChangeArrowheads="1"/>
          </p:cNvSpPr>
          <p:nvPr/>
        </p:nvSpPr>
        <p:spPr bwMode="auto">
          <a:xfrm>
            <a:off x="3603625" y="3163888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0675" name="TextBox 50"/>
          <p:cNvSpPr txBox="1">
            <a:spLocks noChangeArrowheads="1"/>
          </p:cNvSpPr>
          <p:nvPr/>
        </p:nvSpPr>
        <p:spPr bwMode="auto">
          <a:xfrm>
            <a:off x="4554538" y="3173413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0676" name="TextBox 51"/>
          <p:cNvSpPr txBox="1">
            <a:spLocks noChangeArrowheads="1"/>
          </p:cNvSpPr>
          <p:nvPr/>
        </p:nvSpPr>
        <p:spPr bwMode="auto">
          <a:xfrm>
            <a:off x="5524500" y="31686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0677" name="TextBox 53"/>
          <p:cNvSpPr txBox="1">
            <a:spLocks noChangeArrowheads="1"/>
          </p:cNvSpPr>
          <p:nvPr/>
        </p:nvSpPr>
        <p:spPr bwMode="auto">
          <a:xfrm>
            <a:off x="2516188" y="585787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0678" name="TextBox 53"/>
          <p:cNvSpPr txBox="1">
            <a:spLocks noChangeArrowheads="1"/>
          </p:cNvSpPr>
          <p:nvPr/>
        </p:nvSpPr>
        <p:spPr bwMode="auto">
          <a:xfrm>
            <a:off x="3195638" y="5881688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0679" name="TextBox 58"/>
          <p:cNvSpPr txBox="1">
            <a:spLocks noChangeArrowheads="1"/>
          </p:cNvSpPr>
          <p:nvPr/>
        </p:nvSpPr>
        <p:spPr bwMode="auto">
          <a:xfrm>
            <a:off x="3003550" y="3271838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0680" name="TextBox 59"/>
          <p:cNvSpPr txBox="1">
            <a:spLocks noChangeArrowheads="1"/>
          </p:cNvSpPr>
          <p:nvPr/>
        </p:nvSpPr>
        <p:spPr bwMode="auto">
          <a:xfrm>
            <a:off x="6181725" y="3267075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0681" name="TextBox 62"/>
          <p:cNvSpPr txBox="1">
            <a:spLocks noChangeArrowheads="1"/>
          </p:cNvSpPr>
          <p:nvPr/>
        </p:nvSpPr>
        <p:spPr bwMode="auto">
          <a:xfrm>
            <a:off x="4762500" y="3313113"/>
            <a:ext cx="47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n</a:t>
            </a:r>
            <a:endParaRPr lang="hu-HU" sz="1600" i="1" baseline="30000">
              <a:solidFill>
                <a:srgbClr val="000000"/>
              </a:solidFill>
            </a:endParaRPr>
          </a:p>
        </p:txBody>
      </p:sp>
      <p:sp>
        <p:nvSpPr>
          <p:cNvPr id="70682" name="TextBox 53"/>
          <p:cNvSpPr txBox="1">
            <a:spLocks noChangeArrowheads="1"/>
          </p:cNvSpPr>
          <p:nvPr/>
        </p:nvSpPr>
        <p:spPr bwMode="auto">
          <a:xfrm>
            <a:off x="5519738" y="586422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0683" name="TextBox 53"/>
          <p:cNvSpPr txBox="1">
            <a:spLocks noChangeArrowheads="1"/>
          </p:cNvSpPr>
          <p:nvPr/>
        </p:nvSpPr>
        <p:spPr bwMode="auto">
          <a:xfrm>
            <a:off x="6197600" y="5886450"/>
            <a:ext cx="33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97388" y="3616325"/>
            <a:ext cx="522287" cy="1676400"/>
          </a:xfrm>
          <a:prstGeom prst="rect">
            <a:avLst/>
          </a:prstGeom>
          <a:solidFill>
            <a:srgbClr val="FF33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3" name="Rectangle 82"/>
          <p:cNvSpPr/>
          <p:nvPr/>
        </p:nvSpPr>
        <p:spPr>
          <a:xfrm>
            <a:off x="5032375" y="3614738"/>
            <a:ext cx="133350" cy="1681162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4" name="Bent Arrow 83"/>
          <p:cNvSpPr/>
          <p:nvPr/>
        </p:nvSpPr>
        <p:spPr>
          <a:xfrm>
            <a:off x="4851400" y="5086350"/>
            <a:ext cx="590550" cy="200025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85" name="Pentagon 84"/>
          <p:cNvSpPr/>
          <p:nvPr/>
        </p:nvSpPr>
        <p:spPr>
          <a:xfrm>
            <a:off x="3598863" y="3873500"/>
            <a:ext cx="2638425" cy="955675"/>
          </a:xfrm>
          <a:prstGeom prst="homePlate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6" name="Bent Arrow 85"/>
          <p:cNvSpPr/>
          <p:nvPr/>
        </p:nvSpPr>
        <p:spPr>
          <a:xfrm rot="5400000">
            <a:off x="3954462" y="4468813"/>
            <a:ext cx="428625" cy="1149350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rot="10800000" flipH="1" flipV="1">
            <a:off x="223361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H="1" flipV="1">
            <a:off x="471646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91" name="TextBox 58"/>
          <p:cNvSpPr txBox="1">
            <a:spLocks noChangeArrowheads="1"/>
          </p:cNvSpPr>
          <p:nvPr/>
        </p:nvSpPr>
        <p:spPr bwMode="auto">
          <a:xfrm>
            <a:off x="5381625" y="4959350"/>
            <a:ext cx="5699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CB0</a:t>
            </a:r>
          </a:p>
        </p:txBody>
      </p:sp>
      <p:sp>
        <p:nvSpPr>
          <p:cNvPr id="70692" name="TextBox 58"/>
          <p:cNvSpPr txBox="1">
            <a:spLocks noChangeArrowheads="1"/>
          </p:cNvSpPr>
          <p:nvPr/>
        </p:nvSpPr>
        <p:spPr bwMode="auto">
          <a:xfrm>
            <a:off x="5529263" y="4175125"/>
            <a:ext cx="858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0693" name="TextBox 58"/>
          <p:cNvSpPr txBox="1">
            <a:spLocks noChangeArrowheads="1"/>
          </p:cNvSpPr>
          <p:nvPr/>
        </p:nvSpPr>
        <p:spPr bwMode="auto">
          <a:xfrm>
            <a:off x="3632200" y="4227513"/>
            <a:ext cx="33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</a:p>
        </p:txBody>
      </p:sp>
      <p:cxnSp>
        <p:nvCxnSpPr>
          <p:cNvPr id="92" name="Egyenes összekötő nyíllal 40"/>
          <p:cNvCxnSpPr/>
          <p:nvPr/>
        </p:nvCxnSpPr>
        <p:spPr>
          <a:xfrm>
            <a:off x="2247900" y="4311650"/>
            <a:ext cx="406400" cy="1588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nyíllal 46"/>
          <p:cNvCxnSpPr/>
          <p:nvPr/>
        </p:nvCxnSpPr>
        <p:spPr>
          <a:xfrm>
            <a:off x="6735763" y="4319588"/>
            <a:ext cx="406400" cy="1587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47"/>
          <p:cNvCxnSpPr/>
          <p:nvPr/>
        </p:nvCxnSpPr>
        <p:spPr>
          <a:xfrm rot="5400000">
            <a:off x="4679951" y="5746750"/>
            <a:ext cx="406400" cy="3175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97" name="TextBox 58"/>
          <p:cNvSpPr txBox="1">
            <a:spLocks noChangeArrowheads="1"/>
          </p:cNvSpPr>
          <p:nvPr/>
        </p:nvSpPr>
        <p:spPr bwMode="auto">
          <a:xfrm>
            <a:off x="2171700" y="4002088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0698" name="TextBox 58"/>
          <p:cNvSpPr txBox="1">
            <a:spLocks noChangeArrowheads="1"/>
          </p:cNvSpPr>
          <p:nvPr/>
        </p:nvSpPr>
        <p:spPr bwMode="auto">
          <a:xfrm>
            <a:off x="6626225" y="4005263"/>
            <a:ext cx="1241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  <a:r>
              <a:rPr lang="hu-HU" sz="1200" i="1">
                <a:solidFill>
                  <a:srgbClr val="000000"/>
                </a:solidFill>
              </a:rPr>
              <a:t> = A·I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r>
              <a:rPr lang="hu-HU" sz="1200" i="1">
                <a:solidFill>
                  <a:srgbClr val="000000"/>
                </a:solidFill>
              </a:rPr>
              <a:t> + I</a:t>
            </a:r>
            <a:r>
              <a:rPr lang="hu-HU" sz="1200" i="1" baseline="-25000">
                <a:solidFill>
                  <a:srgbClr val="000000"/>
                </a:solidFill>
              </a:rPr>
              <a:t>CB0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0699" name="TextBox 58"/>
          <p:cNvSpPr txBox="1">
            <a:spLocks noChangeArrowheads="1"/>
          </p:cNvSpPr>
          <p:nvPr/>
        </p:nvSpPr>
        <p:spPr bwMode="auto">
          <a:xfrm>
            <a:off x="4927600" y="5576888"/>
            <a:ext cx="1466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B</a:t>
            </a:r>
            <a:r>
              <a:rPr lang="hu-HU" sz="1200" i="1">
                <a:solidFill>
                  <a:srgbClr val="000000"/>
                </a:solidFill>
              </a:rPr>
              <a:t> = (1-A)·I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r>
              <a:rPr lang="hu-HU" sz="1200" i="1">
                <a:solidFill>
                  <a:srgbClr val="000000"/>
                </a:solidFill>
              </a:rPr>
              <a:t> – I</a:t>
            </a:r>
            <a:r>
              <a:rPr lang="hu-HU" sz="1200" i="1" baseline="-25000">
                <a:solidFill>
                  <a:srgbClr val="000000"/>
                </a:solidFill>
              </a:rPr>
              <a:t>CB0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0700" name="TextBox 58"/>
          <p:cNvSpPr txBox="1">
            <a:spLocks noChangeArrowheads="1"/>
          </p:cNvSpPr>
          <p:nvPr/>
        </p:nvSpPr>
        <p:spPr bwMode="auto">
          <a:xfrm>
            <a:off x="3702050" y="4941888"/>
            <a:ext cx="76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(1-A)·I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99" name="Egyenes összekötő 57"/>
          <p:cNvCxnSpPr/>
          <p:nvPr/>
        </p:nvCxnSpPr>
        <p:spPr>
          <a:xfrm rot="10800000" flipV="1">
            <a:off x="4375150" y="5003800"/>
            <a:ext cx="254000" cy="7620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nyíllal 40"/>
          <p:cNvCxnSpPr/>
          <p:nvPr/>
        </p:nvCxnSpPr>
        <p:spPr>
          <a:xfrm>
            <a:off x="5842000" y="6423025"/>
            <a:ext cx="406400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Pentagon 101"/>
          <p:cNvSpPr/>
          <p:nvPr/>
        </p:nvSpPr>
        <p:spPr>
          <a:xfrm>
            <a:off x="3598863" y="3760788"/>
            <a:ext cx="2638425" cy="1068387"/>
          </a:xfrm>
          <a:prstGeom prst="homePlate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3" name="Bent Arrow 102"/>
          <p:cNvSpPr/>
          <p:nvPr/>
        </p:nvSpPr>
        <p:spPr>
          <a:xfrm rot="5400000">
            <a:off x="4034631" y="4388644"/>
            <a:ext cx="252413" cy="1133475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104" name="Egyenes összekötő nyíllal 40"/>
          <p:cNvCxnSpPr/>
          <p:nvPr/>
        </p:nvCxnSpPr>
        <p:spPr>
          <a:xfrm>
            <a:off x="5746750" y="6423025"/>
            <a:ext cx="612775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0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5030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jelerősítés folyamata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Teljesítményt erősítünk 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Kis teljesítményű bemenő jel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FF"/>
                </a:solidFill>
              </a:rPr>
              <a:t>Mikrofon jele, antenna jel, érzékelő jele ….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 A bemeneti jellel arányos nagyobb teljesítményű kimeneti jel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FF"/>
                </a:solidFill>
              </a:rPr>
              <a:t>Feszültség, áram vagy mindkettő növelése a cél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FF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Pl. a transzformátor nem erősítő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FF"/>
                </a:solidFill>
              </a:rPr>
              <a:t>A fesz. erősítés lehet &gt;1, de az áramerősítés ugyan ilyen arányban &lt;1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FF"/>
                </a:solidFill>
              </a:rPr>
              <a:t>A kimenő tejesítmény megegyezik a bemenővel – teljesítmény erősítés nincs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7168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7B98A-8533-45D2-A664-23285DB129D4}" type="slidenum">
              <a:rPr lang="hu-HU"/>
              <a:pPr>
                <a:defRPr/>
              </a:pPr>
              <a:t>65</a:t>
            </a:fld>
            <a:endParaRPr lang="hu-HU"/>
          </a:p>
        </p:txBody>
      </p:sp>
      <p:pic>
        <p:nvPicPr>
          <p:cNvPr id="66566" name="Picture 3"/>
          <p:cNvPicPr>
            <a:picLocks noChangeAspect="1" noChangeArrowheads="1"/>
          </p:cNvPicPr>
          <p:nvPr/>
        </p:nvPicPr>
        <p:blipFill>
          <a:blip r:embed="rId3" cstate="print"/>
          <a:srcRect l="3215" r="3215" b="9576"/>
          <a:stretch>
            <a:fillRect/>
          </a:stretch>
        </p:blipFill>
        <p:spPr bwMode="auto">
          <a:xfrm>
            <a:off x="2609850" y="3729038"/>
            <a:ext cx="34734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8450" y="3789363"/>
            <a:ext cx="539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" name="Egyenes összekötő nyíllal 10"/>
          <p:cNvCxnSpPr/>
          <p:nvPr/>
        </p:nvCxnSpPr>
        <p:spPr>
          <a:xfrm>
            <a:off x="3213100" y="3995738"/>
            <a:ext cx="390525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gyenes összekötő nyíllal 11"/>
          <p:cNvCxnSpPr/>
          <p:nvPr/>
        </p:nvCxnSpPr>
        <p:spPr>
          <a:xfrm>
            <a:off x="5059363" y="3997325"/>
            <a:ext cx="390525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gyenes összekötő nyíllal 12"/>
          <p:cNvCxnSpPr/>
          <p:nvPr/>
        </p:nvCxnSpPr>
        <p:spPr>
          <a:xfrm rot="5400000">
            <a:off x="3638550" y="4810125"/>
            <a:ext cx="611188" cy="1588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3"/>
          <p:cNvCxnSpPr/>
          <p:nvPr/>
        </p:nvCxnSpPr>
        <p:spPr>
          <a:xfrm rot="5400000">
            <a:off x="4514850" y="4819650"/>
            <a:ext cx="611188" cy="1588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7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4450" y="3732213"/>
            <a:ext cx="1857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5175" y="3757613"/>
            <a:ext cx="1397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2838" y="4672013"/>
            <a:ext cx="2000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0300" y="4659313"/>
            <a:ext cx="2397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00513" y="5789613"/>
            <a:ext cx="6064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14900" y="5632450"/>
            <a:ext cx="946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99038" y="5937250"/>
            <a:ext cx="6064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5030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jelerősítés folyamata – Földelt bázisú alapkapcsolás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U</a:t>
            </a:r>
            <a:r>
              <a:rPr lang="hu-HU" sz="1200" baseline="-25000" dirty="0" smtClean="0">
                <a:solidFill>
                  <a:srgbClr val="FFFF99"/>
                </a:solidFill>
              </a:rPr>
              <a:t>BC</a:t>
            </a:r>
            <a:r>
              <a:rPr lang="hu-HU" sz="1200" dirty="0" smtClean="0">
                <a:solidFill>
                  <a:srgbClr val="FFFF99"/>
                </a:solidFill>
              </a:rPr>
              <a:t> záróirányú feszültség (pl. 10V)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U</a:t>
            </a:r>
            <a:r>
              <a:rPr lang="hu-HU" sz="1200" baseline="-25000" dirty="0" smtClean="0">
                <a:solidFill>
                  <a:srgbClr val="FFFF99"/>
                </a:solidFill>
              </a:rPr>
              <a:t>BE</a:t>
            </a:r>
            <a:r>
              <a:rPr lang="hu-HU" sz="1200" dirty="0" smtClean="0">
                <a:solidFill>
                  <a:srgbClr val="FFFF99"/>
                </a:solidFill>
              </a:rPr>
              <a:t> nyitóirányú feszültség (pl. 0,6V)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BC körbe  soros ellenállás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„gyenge” jelű váltakozó áramú jelforrás a BE előfeszítést biztosító táppal sorosan</a:t>
            </a:r>
            <a:endParaRPr lang="hu-HU" sz="1200" dirty="0" smtClean="0">
              <a:solidFill>
                <a:srgbClr val="FFFFFF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FF"/>
                </a:solidFill>
              </a:rPr>
              <a:t>A BE dióda feszültsége: 0,6V + a generátor váltakozó feszültsége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FF"/>
                </a:solidFill>
              </a:rPr>
              <a:t>A generátor jelének függvényében kissé jobban kinyit, vagy kissé jobban lezár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0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7270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66D40-653F-428F-B078-64B8A17979F9}" type="slidenum">
              <a:rPr lang="hu-HU"/>
              <a:pPr>
                <a:defRPr/>
              </a:pPr>
              <a:t>66</a:t>
            </a:fld>
            <a:endParaRPr lang="hu-HU"/>
          </a:p>
        </p:txBody>
      </p:sp>
      <p:sp>
        <p:nvSpPr>
          <p:cNvPr id="59" name="Rectangle 58"/>
          <p:cNvSpPr/>
          <p:nvPr/>
        </p:nvSpPr>
        <p:spPr>
          <a:xfrm>
            <a:off x="1630363" y="3155950"/>
            <a:ext cx="6159500" cy="336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60" name="Rectangle 59"/>
          <p:cNvSpPr/>
          <p:nvPr/>
        </p:nvSpPr>
        <p:spPr>
          <a:xfrm>
            <a:off x="3054350" y="3605213"/>
            <a:ext cx="344170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1" name="Rectangle 60"/>
          <p:cNvSpPr/>
          <p:nvPr/>
        </p:nvSpPr>
        <p:spPr>
          <a:xfrm>
            <a:off x="4483100" y="3605213"/>
            <a:ext cx="53975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" name="Rectangle 61"/>
          <p:cNvSpPr/>
          <p:nvPr/>
        </p:nvSpPr>
        <p:spPr>
          <a:xfrm>
            <a:off x="2901950" y="4030663"/>
            <a:ext cx="152400" cy="78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Rectangle 62"/>
          <p:cNvSpPr/>
          <p:nvPr/>
        </p:nvSpPr>
        <p:spPr>
          <a:xfrm>
            <a:off x="6496050" y="4035425"/>
            <a:ext cx="152400" cy="7826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Rectangle 64"/>
          <p:cNvSpPr/>
          <p:nvPr/>
        </p:nvSpPr>
        <p:spPr>
          <a:xfrm>
            <a:off x="4597400" y="5303838"/>
            <a:ext cx="346075" cy="1301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6" name="Shape 65"/>
          <p:cNvCxnSpPr>
            <a:stCxn id="62" idx="1"/>
          </p:cNvCxnSpPr>
          <p:nvPr/>
        </p:nvCxnSpPr>
        <p:spPr>
          <a:xfrm rot="10800000" flipV="1">
            <a:off x="2241550" y="44211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859088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4275932" y="5861844"/>
            <a:ext cx="971550" cy="1587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/>
          <p:nvPr/>
        </p:nvCxnSpPr>
        <p:spPr>
          <a:xfrm rot="10800000" flipH="1" flipV="1">
            <a:off x="6565900" y="44338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711700" y="6121400"/>
            <a:ext cx="95250" cy="95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1" name="Oval 70"/>
          <p:cNvSpPr/>
          <p:nvPr/>
        </p:nvSpPr>
        <p:spPr>
          <a:xfrm>
            <a:off x="5845175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2722" name="TextBox 49"/>
          <p:cNvSpPr txBox="1">
            <a:spLocks noChangeArrowheads="1"/>
          </p:cNvSpPr>
          <p:nvPr/>
        </p:nvSpPr>
        <p:spPr bwMode="auto">
          <a:xfrm>
            <a:off x="3603625" y="3163888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2723" name="TextBox 50"/>
          <p:cNvSpPr txBox="1">
            <a:spLocks noChangeArrowheads="1"/>
          </p:cNvSpPr>
          <p:nvPr/>
        </p:nvSpPr>
        <p:spPr bwMode="auto">
          <a:xfrm>
            <a:off x="4554538" y="3173413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2724" name="TextBox 51"/>
          <p:cNvSpPr txBox="1">
            <a:spLocks noChangeArrowheads="1"/>
          </p:cNvSpPr>
          <p:nvPr/>
        </p:nvSpPr>
        <p:spPr bwMode="auto">
          <a:xfrm>
            <a:off x="5524500" y="31686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2725" name="TextBox 53"/>
          <p:cNvSpPr txBox="1">
            <a:spLocks noChangeArrowheads="1"/>
          </p:cNvSpPr>
          <p:nvPr/>
        </p:nvSpPr>
        <p:spPr bwMode="auto">
          <a:xfrm>
            <a:off x="2516188" y="585787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2726" name="TextBox 53"/>
          <p:cNvSpPr txBox="1">
            <a:spLocks noChangeArrowheads="1"/>
          </p:cNvSpPr>
          <p:nvPr/>
        </p:nvSpPr>
        <p:spPr bwMode="auto">
          <a:xfrm>
            <a:off x="3195638" y="5881688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2727" name="TextBox 58"/>
          <p:cNvSpPr txBox="1">
            <a:spLocks noChangeArrowheads="1"/>
          </p:cNvSpPr>
          <p:nvPr/>
        </p:nvSpPr>
        <p:spPr bwMode="auto">
          <a:xfrm>
            <a:off x="3003550" y="3271838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2728" name="TextBox 59"/>
          <p:cNvSpPr txBox="1">
            <a:spLocks noChangeArrowheads="1"/>
          </p:cNvSpPr>
          <p:nvPr/>
        </p:nvSpPr>
        <p:spPr bwMode="auto">
          <a:xfrm>
            <a:off x="6181725" y="3267075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2729" name="TextBox 62"/>
          <p:cNvSpPr txBox="1">
            <a:spLocks noChangeArrowheads="1"/>
          </p:cNvSpPr>
          <p:nvPr/>
        </p:nvSpPr>
        <p:spPr bwMode="auto">
          <a:xfrm>
            <a:off x="4762500" y="3313113"/>
            <a:ext cx="47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n</a:t>
            </a:r>
            <a:endParaRPr lang="hu-HU" sz="1600" i="1" baseline="30000">
              <a:solidFill>
                <a:srgbClr val="000000"/>
              </a:solidFill>
            </a:endParaRPr>
          </a:p>
        </p:txBody>
      </p:sp>
      <p:sp>
        <p:nvSpPr>
          <p:cNvPr id="72730" name="TextBox 53"/>
          <p:cNvSpPr txBox="1">
            <a:spLocks noChangeArrowheads="1"/>
          </p:cNvSpPr>
          <p:nvPr/>
        </p:nvSpPr>
        <p:spPr bwMode="auto">
          <a:xfrm>
            <a:off x="5519738" y="586422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2731" name="TextBox 53"/>
          <p:cNvSpPr txBox="1">
            <a:spLocks noChangeArrowheads="1"/>
          </p:cNvSpPr>
          <p:nvPr/>
        </p:nvSpPr>
        <p:spPr bwMode="auto">
          <a:xfrm>
            <a:off x="6197600" y="5886450"/>
            <a:ext cx="33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97388" y="3616325"/>
            <a:ext cx="522287" cy="1676400"/>
          </a:xfrm>
          <a:prstGeom prst="rect">
            <a:avLst/>
          </a:prstGeom>
          <a:solidFill>
            <a:srgbClr val="FF33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3" name="Rectangle 82"/>
          <p:cNvSpPr/>
          <p:nvPr/>
        </p:nvSpPr>
        <p:spPr>
          <a:xfrm>
            <a:off x="5032375" y="3614738"/>
            <a:ext cx="133350" cy="1681162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4" name="Bent Arrow 83"/>
          <p:cNvSpPr/>
          <p:nvPr/>
        </p:nvSpPr>
        <p:spPr>
          <a:xfrm>
            <a:off x="4851400" y="5086350"/>
            <a:ext cx="590550" cy="200025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85" name="Pentagon 84"/>
          <p:cNvSpPr/>
          <p:nvPr/>
        </p:nvSpPr>
        <p:spPr>
          <a:xfrm>
            <a:off x="3598863" y="3902075"/>
            <a:ext cx="2638425" cy="927100"/>
          </a:xfrm>
          <a:prstGeom prst="homePlate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6" name="Bent Arrow 85"/>
          <p:cNvSpPr/>
          <p:nvPr/>
        </p:nvSpPr>
        <p:spPr>
          <a:xfrm rot="5400000">
            <a:off x="4034631" y="4388644"/>
            <a:ext cx="252413" cy="1133475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rot="10800000" flipH="1" flipV="1">
            <a:off x="223361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H="1" flipV="1">
            <a:off x="471646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39" name="TextBox 58"/>
          <p:cNvSpPr txBox="1">
            <a:spLocks noChangeArrowheads="1"/>
          </p:cNvSpPr>
          <p:nvPr/>
        </p:nvSpPr>
        <p:spPr bwMode="auto">
          <a:xfrm>
            <a:off x="5381625" y="4959350"/>
            <a:ext cx="5699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CB0</a:t>
            </a:r>
          </a:p>
        </p:txBody>
      </p:sp>
      <p:sp>
        <p:nvSpPr>
          <p:cNvPr id="72740" name="TextBox 58"/>
          <p:cNvSpPr txBox="1">
            <a:spLocks noChangeArrowheads="1"/>
          </p:cNvSpPr>
          <p:nvPr/>
        </p:nvSpPr>
        <p:spPr bwMode="auto">
          <a:xfrm>
            <a:off x="5529263" y="4175125"/>
            <a:ext cx="858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2741" name="TextBox 58"/>
          <p:cNvSpPr txBox="1">
            <a:spLocks noChangeArrowheads="1"/>
          </p:cNvSpPr>
          <p:nvPr/>
        </p:nvSpPr>
        <p:spPr bwMode="auto">
          <a:xfrm>
            <a:off x="3632200" y="4227513"/>
            <a:ext cx="33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</a:p>
        </p:txBody>
      </p:sp>
      <p:cxnSp>
        <p:nvCxnSpPr>
          <p:cNvPr id="92" name="Egyenes összekötő nyíllal 40"/>
          <p:cNvCxnSpPr/>
          <p:nvPr/>
        </p:nvCxnSpPr>
        <p:spPr>
          <a:xfrm>
            <a:off x="2247900" y="4311650"/>
            <a:ext cx="406400" cy="1588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nyíllal 46"/>
          <p:cNvCxnSpPr/>
          <p:nvPr/>
        </p:nvCxnSpPr>
        <p:spPr>
          <a:xfrm>
            <a:off x="6735763" y="4319588"/>
            <a:ext cx="406400" cy="1587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47"/>
          <p:cNvCxnSpPr/>
          <p:nvPr/>
        </p:nvCxnSpPr>
        <p:spPr>
          <a:xfrm rot="5400000">
            <a:off x="4679951" y="5746750"/>
            <a:ext cx="406400" cy="3175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45" name="TextBox 58"/>
          <p:cNvSpPr txBox="1">
            <a:spLocks noChangeArrowheads="1"/>
          </p:cNvSpPr>
          <p:nvPr/>
        </p:nvSpPr>
        <p:spPr bwMode="auto">
          <a:xfrm>
            <a:off x="2266950" y="4002088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2746" name="TextBox 58"/>
          <p:cNvSpPr txBox="1">
            <a:spLocks noChangeArrowheads="1"/>
          </p:cNvSpPr>
          <p:nvPr/>
        </p:nvSpPr>
        <p:spPr bwMode="auto">
          <a:xfrm>
            <a:off x="6772275" y="4005263"/>
            <a:ext cx="369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2747" name="TextBox 58"/>
          <p:cNvSpPr txBox="1">
            <a:spLocks noChangeArrowheads="1"/>
          </p:cNvSpPr>
          <p:nvPr/>
        </p:nvSpPr>
        <p:spPr bwMode="auto">
          <a:xfrm>
            <a:off x="4892675" y="5576888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B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2748" name="TextBox 58"/>
          <p:cNvSpPr txBox="1">
            <a:spLocks noChangeArrowheads="1"/>
          </p:cNvSpPr>
          <p:nvPr/>
        </p:nvSpPr>
        <p:spPr bwMode="auto">
          <a:xfrm>
            <a:off x="3702050" y="4941888"/>
            <a:ext cx="76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(1-A)·I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99" name="Egyenes összekötő 57"/>
          <p:cNvCxnSpPr/>
          <p:nvPr/>
        </p:nvCxnSpPr>
        <p:spPr>
          <a:xfrm rot="10800000" flipV="1">
            <a:off x="4375150" y="5003800"/>
            <a:ext cx="254000" cy="7620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760788" y="5924550"/>
            <a:ext cx="368300" cy="461963"/>
            <a:chOff x="7004659" y="3707391"/>
            <a:chExt cx="367452" cy="461665"/>
          </a:xfrm>
        </p:grpSpPr>
        <p:sp>
          <p:nvSpPr>
            <p:cNvPr id="48" name="Oval 47"/>
            <p:cNvSpPr/>
            <p:nvPr/>
          </p:nvSpPr>
          <p:spPr>
            <a:xfrm>
              <a:off x="7028416" y="3783542"/>
              <a:ext cx="343695" cy="33633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72767" name="TextBox 47"/>
            <p:cNvSpPr txBox="1">
              <a:spLocks noChangeArrowheads="1"/>
            </p:cNvSpPr>
            <p:nvPr/>
          </p:nvSpPr>
          <p:spPr bwMode="auto">
            <a:xfrm>
              <a:off x="7004659" y="3707391"/>
              <a:ext cx="294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400">
                  <a:solidFill>
                    <a:srgbClr val="000000"/>
                  </a:solidFill>
                </a:rPr>
                <a:t>~</a:t>
              </a:r>
            </a:p>
          </p:txBody>
        </p:sp>
      </p:grpSp>
      <p:cxnSp>
        <p:nvCxnSpPr>
          <p:cNvPr id="50" name="Egyenes összekötő nyíllal 40"/>
          <p:cNvCxnSpPr/>
          <p:nvPr/>
        </p:nvCxnSpPr>
        <p:spPr>
          <a:xfrm>
            <a:off x="3871913" y="5889625"/>
            <a:ext cx="215900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40"/>
          <p:cNvCxnSpPr/>
          <p:nvPr/>
        </p:nvCxnSpPr>
        <p:spPr>
          <a:xfrm>
            <a:off x="5816600" y="5892800"/>
            <a:ext cx="395288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40"/>
          <p:cNvCxnSpPr/>
          <p:nvPr/>
        </p:nvCxnSpPr>
        <p:spPr>
          <a:xfrm>
            <a:off x="2847975" y="5892800"/>
            <a:ext cx="395288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34" name="TextBox 58"/>
          <p:cNvSpPr txBox="1">
            <a:spLocks noChangeArrowheads="1"/>
          </p:cNvSpPr>
          <p:nvPr/>
        </p:nvSpPr>
        <p:spPr bwMode="auto">
          <a:xfrm>
            <a:off x="3738563" y="5554663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u</a:t>
            </a:r>
            <a:r>
              <a:rPr lang="hu-HU" sz="1200" i="1" baseline="-25000">
                <a:solidFill>
                  <a:srgbClr val="000000"/>
                </a:solidFill>
              </a:rPr>
              <a:t>be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24700" y="5037138"/>
            <a:ext cx="190500" cy="5175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7636" name="TextBox 58"/>
          <p:cNvSpPr txBox="1">
            <a:spLocks noChangeArrowheads="1"/>
          </p:cNvSpPr>
          <p:nvPr/>
        </p:nvSpPr>
        <p:spPr bwMode="auto">
          <a:xfrm>
            <a:off x="7299325" y="5135563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R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56" name="Egyenes összekötő nyíllal 40"/>
          <p:cNvCxnSpPr/>
          <p:nvPr/>
        </p:nvCxnSpPr>
        <p:spPr>
          <a:xfrm rot="5400000">
            <a:off x="6814344" y="5306219"/>
            <a:ext cx="396875" cy="158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38" name="TextBox 58"/>
          <p:cNvSpPr txBox="1">
            <a:spLocks noChangeArrowheads="1"/>
          </p:cNvSpPr>
          <p:nvPr/>
        </p:nvSpPr>
        <p:spPr bwMode="auto">
          <a:xfrm>
            <a:off x="6634163" y="5118100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u</a:t>
            </a:r>
            <a:r>
              <a:rPr lang="hu-HU" sz="1200" i="1" baseline="-25000">
                <a:solidFill>
                  <a:srgbClr val="000000"/>
                </a:solidFill>
              </a:rPr>
              <a:t>ki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10800000" flipH="1" flipV="1">
            <a:off x="4662488" y="6351588"/>
            <a:ext cx="215900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H="1" flipV="1">
            <a:off x="4706938" y="6410325"/>
            <a:ext cx="107950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41" name="TextBox 58"/>
          <p:cNvSpPr txBox="1">
            <a:spLocks noChangeArrowheads="1"/>
          </p:cNvSpPr>
          <p:nvPr/>
        </p:nvSpPr>
        <p:spPr bwMode="auto">
          <a:xfrm>
            <a:off x="2774950" y="5568950"/>
            <a:ext cx="552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0,6V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67642" name="TextBox 58"/>
          <p:cNvSpPr txBox="1">
            <a:spLocks noChangeArrowheads="1"/>
          </p:cNvSpPr>
          <p:nvPr/>
        </p:nvSpPr>
        <p:spPr bwMode="auto">
          <a:xfrm>
            <a:off x="5745163" y="5592763"/>
            <a:ext cx="552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10V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6" name="Bent Arrow 85"/>
          <p:cNvSpPr/>
          <p:nvPr/>
        </p:nvSpPr>
        <p:spPr>
          <a:xfrm rot="5400000">
            <a:off x="3959225" y="4465638"/>
            <a:ext cx="428625" cy="1149350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77" name="Pentagon 101"/>
          <p:cNvSpPr/>
          <p:nvPr/>
        </p:nvSpPr>
        <p:spPr>
          <a:xfrm>
            <a:off x="3603625" y="3757613"/>
            <a:ext cx="2638425" cy="1068387"/>
          </a:xfrm>
          <a:prstGeom prst="homePlate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0" name="Egyenes összekötő nyíllal 40"/>
          <p:cNvCxnSpPr/>
          <p:nvPr/>
        </p:nvCxnSpPr>
        <p:spPr>
          <a:xfrm>
            <a:off x="3795713" y="5886450"/>
            <a:ext cx="396875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67634" grpId="0"/>
      <p:bldP spid="54" grpId="0" animBg="1"/>
      <p:bldP spid="67636" grpId="0"/>
      <p:bldP spid="67638" grpId="0"/>
      <p:bldP spid="67641" grpId="0"/>
      <p:bldP spid="67642" grpId="0"/>
      <p:bldP spid="7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5030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jelerősítés folyamata – Földelt bázisú alapkapcsolás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Ha </a:t>
            </a:r>
            <a:r>
              <a:rPr lang="hu-HU" sz="1200" dirty="0" err="1" smtClean="0">
                <a:solidFill>
                  <a:srgbClr val="FFFF99"/>
                </a:solidFill>
              </a:rPr>
              <a:t>u</a:t>
            </a:r>
            <a:r>
              <a:rPr lang="hu-HU" sz="1200" baseline="-25000" dirty="0" err="1" smtClean="0">
                <a:solidFill>
                  <a:srgbClr val="FFFF99"/>
                </a:solidFill>
              </a:rPr>
              <a:t>be</a:t>
            </a:r>
            <a:r>
              <a:rPr lang="hu-HU" sz="1200" dirty="0" smtClean="0">
                <a:solidFill>
                  <a:srgbClr val="FFFF99"/>
                </a:solidFill>
              </a:rPr>
              <a:t> pozitív, jobban kinyit a BE dióda, az I</a:t>
            </a:r>
            <a:r>
              <a:rPr lang="hu-HU" sz="1200" baseline="-25000" dirty="0" smtClean="0">
                <a:solidFill>
                  <a:srgbClr val="FFFF99"/>
                </a:solidFill>
              </a:rPr>
              <a:t>E</a:t>
            </a:r>
            <a:r>
              <a:rPr lang="hu-HU" sz="1200" dirty="0" smtClean="0">
                <a:solidFill>
                  <a:srgbClr val="FFFF99"/>
                </a:solidFill>
              </a:rPr>
              <a:t> áram exponenciálisan nő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I</a:t>
            </a:r>
            <a:r>
              <a:rPr lang="hu-HU" sz="1200" baseline="-25000" dirty="0" smtClean="0">
                <a:solidFill>
                  <a:srgbClr val="FFFF99"/>
                </a:solidFill>
              </a:rPr>
              <a:t>E</a:t>
            </a:r>
            <a:r>
              <a:rPr lang="hu-HU" sz="1200" dirty="0" smtClean="0">
                <a:solidFill>
                  <a:srgbClr val="FFFF99"/>
                </a:solidFill>
              </a:rPr>
              <a:t> áram növekedésével arányosan nő I</a:t>
            </a:r>
            <a:r>
              <a:rPr lang="hu-HU" sz="1200" baseline="-25000" dirty="0" smtClean="0">
                <a:solidFill>
                  <a:srgbClr val="FFFF99"/>
                </a:solidFill>
              </a:rPr>
              <a:t>B</a:t>
            </a:r>
            <a:r>
              <a:rPr lang="hu-HU" sz="1200" dirty="0" smtClean="0">
                <a:solidFill>
                  <a:srgbClr val="FFFF99"/>
                </a:solidFill>
              </a:rPr>
              <a:t> és I</a:t>
            </a:r>
            <a:r>
              <a:rPr lang="hu-HU" sz="1200" baseline="-25000" dirty="0" smtClean="0">
                <a:solidFill>
                  <a:srgbClr val="FFFF99"/>
                </a:solidFill>
              </a:rPr>
              <a:t>C</a:t>
            </a:r>
            <a:r>
              <a:rPr lang="hu-HU" sz="1200" dirty="0" smtClean="0">
                <a:solidFill>
                  <a:srgbClr val="FFFF99"/>
                </a:solidFill>
              </a:rPr>
              <a:t> is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megnövekedett I</a:t>
            </a:r>
            <a:r>
              <a:rPr lang="hu-HU" sz="1200" baseline="-25000" dirty="0" smtClean="0">
                <a:solidFill>
                  <a:srgbClr val="FFFF99"/>
                </a:solidFill>
              </a:rPr>
              <a:t>C</a:t>
            </a:r>
            <a:r>
              <a:rPr lang="hu-HU" sz="1200" dirty="0" smtClean="0">
                <a:solidFill>
                  <a:srgbClr val="FFFF99"/>
                </a:solidFill>
              </a:rPr>
              <a:t> áram az R</a:t>
            </a:r>
            <a:r>
              <a:rPr lang="hu-HU" sz="1200" baseline="-25000" dirty="0" smtClean="0">
                <a:solidFill>
                  <a:srgbClr val="FFFF99"/>
                </a:solidFill>
              </a:rPr>
              <a:t>C</a:t>
            </a:r>
            <a:r>
              <a:rPr lang="hu-HU" sz="1200" dirty="0" smtClean="0">
                <a:solidFill>
                  <a:srgbClr val="FFFF99"/>
                </a:solidFill>
              </a:rPr>
              <a:t> ellenálláson nagyobb feszültségesést eredményez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R</a:t>
            </a:r>
            <a:r>
              <a:rPr lang="hu-HU" sz="1200" baseline="-25000" dirty="0" smtClean="0">
                <a:solidFill>
                  <a:srgbClr val="FFFF99"/>
                </a:solidFill>
              </a:rPr>
              <a:t>C</a:t>
            </a:r>
            <a:r>
              <a:rPr lang="hu-HU" sz="1200" dirty="0" smtClean="0">
                <a:solidFill>
                  <a:srgbClr val="FFFF99"/>
                </a:solidFill>
              </a:rPr>
              <a:t> megfelelő megválasztásával ez a feszültségnövekedés sokszorosa lehet a bemeneti jel változásának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 BC dióda </a:t>
            </a:r>
            <a:r>
              <a:rPr lang="hu-HU" sz="1000" dirty="0" err="1" smtClean="0"/>
              <a:t>záróirányban</a:t>
            </a:r>
            <a:r>
              <a:rPr lang="hu-HU" sz="1000" dirty="0" smtClean="0"/>
              <a:t> van előfeszítve, így több 10..100V feszültség is rákapcsolható </a:t>
            </a:r>
            <a:r>
              <a:rPr lang="hu-HU" sz="1000" dirty="0" smtClean="0">
                <a:solidFill>
                  <a:srgbClr val="FFFF99"/>
                </a:solidFill>
              </a:rPr>
              <a:t>(nem 0,6V)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Az áramváltozás </a:t>
            </a:r>
            <a:r>
              <a:rPr lang="hu-HU" sz="1000" dirty="0" err="1" smtClean="0"/>
              <a:t>R</a:t>
            </a:r>
            <a:r>
              <a:rPr lang="hu-HU" sz="1000" baseline="-25000" dirty="0" err="1" smtClean="0"/>
              <a:t>C</a:t>
            </a:r>
            <a:r>
              <a:rPr lang="hu-HU" sz="1000" dirty="0" err="1" smtClean="0"/>
              <a:t>-n</a:t>
            </a:r>
            <a:r>
              <a:rPr lang="hu-HU" sz="1000" dirty="0" smtClean="0"/>
              <a:t>  kb. megegyezik a bemeneti áramváltozással, a feszültségváltozás azonban nagyobb lehet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7373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FAFA6-CBC1-4312-A4F3-4DB44379C307}" type="slidenum">
              <a:rPr lang="hu-HU"/>
              <a:pPr>
                <a:defRPr/>
              </a:pPr>
              <a:t>67</a:t>
            </a:fld>
            <a:endParaRPr lang="hu-HU"/>
          </a:p>
        </p:txBody>
      </p:sp>
      <p:sp>
        <p:nvSpPr>
          <p:cNvPr id="59" name="Rectangle 58"/>
          <p:cNvSpPr/>
          <p:nvPr/>
        </p:nvSpPr>
        <p:spPr>
          <a:xfrm>
            <a:off x="1630363" y="3155950"/>
            <a:ext cx="6159500" cy="336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60" name="Rectangle 59"/>
          <p:cNvSpPr/>
          <p:nvPr/>
        </p:nvSpPr>
        <p:spPr>
          <a:xfrm>
            <a:off x="3054350" y="3605213"/>
            <a:ext cx="344170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1" name="Rectangle 60"/>
          <p:cNvSpPr/>
          <p:nvPr/>
        </p:nvSpPr>
        <p:spPr>
          <a:xfrm>
            <a:off x="4483100" y="3605213"/>
            <a:ext cx="53975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" name="Rectangle 61"/>
          <p:cNvSpPr/>
          <p:nvPr/>
        </p:nvSpPr>
        <p:spPr>
          <a:xfrm>
            <a:off x="2901950" y="4030663"/>
            <a:ext cx="152400" cy="78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Rectangle 62"/>
          <p:cNvSpPr/>
          <p:nvPr/>
        </p:nvSpPr>
        <p:spPr>
          <a:xfrm>
            <a:off x="6496050" y="4035425"/>
            <a:ext cx="152400" cy="7826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Rectangle 64"/>
          <p:cNvSpPr/>
          <p:nvPr/>
        </p:nvSpPr>
        <p:spPr>
          <a:xfrm>
            <a:off x="4597400" y="5303838"/>
            <a:ext cx="346075" cy="1301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6" name="Shape 65"/>
          <p:cNvCxnSpPr>
            <a:stCxn id="62" idx="1"/>
          </p:cNvCxnSpPr>
          <p:nvPr/>
        </p:nvCxnSpPr>
        <p:spPr>
          <a:xfrm rot="10800000" flipV="1">
            <a:off x="2241550" y="44211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859088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4275932" y="5861844"/>
            <a:ext cx="971550" cy="1587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/>
          <p:nvPr/>
        </p:nvCxnSpPr>
        <p:spPr>
          <a:xfrm rot="10800000" flipH="1" flipV="1">
            <a:off x="6565900" y="44338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711700" y="6121400"/>
            <a:ext cx="95250" cy="95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1" name="Oval 70"/>
          <p:cNvSpPr/>
          <p:nvPr/>
        </p:nvSpPr>
        <p:spPr>
          <a:xfrm>
            <a:off x="5845175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3746" name="TextBox 49"/>
          <p:cNvSpPr txBox="1">
            <a:spLocks noChangeArrowheads="1"/>
          </p:cNvSpPr>
          <p:nvPr/>
        </p:nvSpPr>
        <p:spPr bwMode="auto">
          <a:xfrm>
            <a:off x="3603625" y="3163888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3747" name="TextBox 50"/>
          <p:cNvSpPr txBox="1">
            <a:spLocks noChangeArrowheads="1"/>
          </p:cNvSpPr>
          <p:nvPr/>
        </p:nvSpPr>
        <p:spPr bwMode="auto">
          <a:xfrm>
            <a:off x="4554538" y="3173413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3748" name="TextBox 51"/>
          <p:cNvSpPr txBox="1">
            <a:spLocks noChangeArrowheads="1"/>
          </p:cNvSpPr>
          <p:nvPr/>
        </p:nvSpPr>
        <p:spPr bwMode="auto">
          <a:xfrm>
            <a:off x="5524500" y="31686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3749" name="TextBox 53"/>
          <p:cNvSpPr txBox="1">
            <a:spLocks noChangeArrowheads="1"/>
          </p:cNvSpPr>
          <p:nvPr/>
        </p:nvSpPr>
        <p:spPr bwMode="auto">
          <a:xfrm>
            <a:off x="2516188" y="585787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3750" name="TextBox 53"/>
          <p:cNvSpPr txBox="1">
            <a:spLocks noChangeArrowheads="1"/>
          </p:cNvSpPr>
          <p:nvPr/>
        </p:nvSpPr>
        <p:spPr bwMode="auto">
          <a:xfrm>
            <a:off x="3195638" y="5881688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3751" name="TextBox 58"/>
          <p:cNvSpPr txBox="1">
            <a:spLocks noChangeArrowheads="1"/>
          </p:cNvSpPr>
          <p:nvPr/>
        </p:nvSpPr>
        <p:spPr bwMode="auto">
          <a:xfrm>
            <a:off x="3003550" y="3271838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3752" name="TextBox 59"/>
          <p:cNvSpPr txBox="1">
            <a:spLocks noChangeArrowheads="1"/>
          </p:cNvSpPr>
          <p:nvPr/>
        </p:nvSpPr>
        <p:spPr bwMode="auto">
          <a:xfrm>
            <a:off x="6181725" y="3267075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3753" name="TextBox 62"/>
          <p:cNvSpPr txBox="1">
            <a:spLocks noChangeArrowheads="1"/>
          </p:cNvSpPr>
          <p:nvPr/>
        </p:nvSpPr>
        <p:spPr bwMode="auto">
          <a:xfrm>
            <a:off x="4762500" y="3313113"/>
            <a:ext cx="47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n</a:t>
            </a:r>
            <a:endParaRPr lang="hu-HU" sz="1600" i="1" baseline="30000">
              <a:solidFill>
                <a:srgbClr val="000000"/>
              </a:solidFill>
            </a:endParaRPr>
          </a:p>
        </p:txBody>
      </p:sp>
      <p:sp>
        <p:nvSpPr>
          <p:cNvPr id="73754" name="TextBox 53"/>
          <p:cNvSpPr txBox="1">
            <a:spLocks noChangeArrowheads="1"/>
          </p:cNvSpPr>
          <p:nvPr/>
        </p:nvSpPr>
        <p:spPr bwMode="auto">
          <a:xfrm>
            <a:off x="5519738" y="586422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3755" name="TextBox 53"/>
          <p:cNvSpPr txBox="1">
            <a:spLocks noChangeArrowheads="1"/>
          </p:cNvSpPr>
          <p:nvPr/>
        </p:nvSpPr>
        <p:spPr bwMode="auto">
          <a:xfrm>
            <a:off x="6197600" y="5886450"/>
            <a:ext cx="33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97388" y="3616325"/>
            <a:ext cx="522287" cy="1676400"/>
          </a:xfrm>
          <a:prstGeom prst="rect">
            <a:avLst/>
          </a:prstGeom>
          <a:solidFill>
            <a:srgbClr val="FF33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3" name="Rectangle 82"/>
          <p:cNvSpPr/>
          <p:nvPr/>
        </p:nvSpPr>
        <p:spPr>
          <a:xfrm>
            <a:off x="5032375" y="3614738"/>
            <a:ext cx="133350" cy="1681162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4" name="Bent Arrow 83"/>
          <p:cNvSpPr/>
          <p:nvPr/>
        </p:nvSpPr>
        <p:spPr>
          <a:xfrm>
            <a:off x="4851400" y="5086350"/>
            <a:ext cx="590550" cy="200025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rot="10800000" flipH="1" flipV="1">
            <a:off x="223361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H="1" flipV="1">
            <a:off x="471646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61" name="TextBox 58"/>
          <p:cNvSpPr txBox="1">
            <a:spLocks noChangeArrowheads="1"/>
          </p:cNvSpPr>
          <p:nvPr/>
        </p:nvSpPr>
        <p:spPr bwMode="auto">
          <a:xfrm>
            <a:off x="5381625" y="4959350"/>
            <a:ext cx="5699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CB0</a:t>
            </a:r>
          </a:p>
        </p:txBody>
      </p:sp>
      <p:sp>
        <p:nvSpPr>
          <p:cNvPr id="73762" name="TextBox 58"/>
          <p:cNvSpPr txBox="1">
            <a:spLocks noChangeArrowheads="1"/>
          </p:cNvSpPr>
          <p:nvPr/>
        </p:nvSpPr>
        <p:spPr bwMode="auto">
          <a:xfrm>
            <a:off x="5529263" y="4175125"/>
            <a:ext cx="858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3763" name="TextBox 58"/>
          <p:cNvSpPr txBox="1">
            <a:spLocks noChangeArrowheads="1"/>
          </p:cNvSpPr>
          <p:nvPr/>
        </p:nvSpPr>
        <p:spPr bwMode="auto">
          <a:xfrm>
            <a:off x="3632200" y="4227513"/>
            <a:ext cx="33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</a:p>
        </p:txBody>
      </p:sp>
      <p:cxnSp>
        <p:nvCxnSpPr>
          <p:cNvPr id="92" name="Egyenes összekötő nyíllal 40"/>
          <p:cNvCxnSpPr/>
          <p:nvPr/>
        </p:nvCxnSpPr>
        <p:spPr>
          <a:xfrm>
            <a:off x="2247900" y="4311650"/>
            <a:ext cx="406400" cy="1588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nyíllal 46"/>
          <p:cNvCxnSpPr/>
          <p:nvPr/>
        </p:nvCxnSpPr>
        <p:spPr>
          <a:xfrm>
            <a:off x="6735763" y="4319588"/>
            <a:ext cx="406400" cy="1587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47"/>
          <p:cNvCxnSpPr/>
          <p:nvPr/>
        </p:nvCxnSpPr>
        <p:spPr>
          <a:xfrm rot="5400000">
            <a:off x="4679951" y="5746750"/>
            <a:ext cx="406400" cy="3175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67" name="TextBox 58"/>
          <p:cNvSpPr txBox="1">
            <a:spLocks noChangeArrowheads="1"/>
          </p:cNvSpPr>
          <p:nvPr/>
        </p:nvSpPr>
        <p:spPr bwMode="auto">
          <a:xfrm>
            <a:off x="2266950" y="4002088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3768" name="TextBox 58"/>
          <p:cNvSpPr txBox="1">
            <a:spLocks noChangeArrowheads="1"/>
          </p:cNvSpPr>
          <p:nvPr/>
        </p:nvSpPr>
        <p:spPr bwMode="auto">
          <a:xfrm>
            <a:off x="6772275" y="4005263"/>
            <a:ext cx="369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3769" name="TextBox 58"/>
          <p:cNvSpPr txBox="1">
            <a:spLocks noChangeArrowheads="1"/>
          </p:cNvSpPr>
          <p:nvPr/>
        </p:nvSpPr>
        <p:spPr bwMode="auto">
          <a:xfrm>
            <a:off x="4892675" y="5576888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B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3770" name="TextBox 58"/>
          <p:cNvSpPr txBox="1">
            <a:spLocks noChangeArrowheads="1"/>
          </p:cNvSpPr>
          <p:nvPr/>
        </p:nvSpPr>
        <p:spPr bwMode="auto">
          <a:xfrm>
            <a:off x="3702050" y="4941888"/>
            <a:ext cx="76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(1-A)·I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99" name="Egyenes összekötő 57"/>
          <p:cNvCxnSpPr/>
          <p:nvPr/>
        </p:nvCxnSpPr>
        <p:spPr>
          <a:xfrm rot="10800000" flipV="1">
            <a:off x="4375150" y="5003800"/>
            <a:ext cx="254000" cy="7620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772" name="Group 48"/>
          <p:cNvGrpSpPr>
            <a:grpSpLocks/>
          </p:cNvGrpSpPr>
          <p:nvPr/>
        </p:nvGrpSpPr>
        <p:grpSpPr bwMode="auto">
          <a:xfrm>
            <a:off x="3760788" y="5924550"/>
            <a:ext cx="368300" cy="461963"/>
            <a:chOff x="7004659" y="3707391"/>
            <a:chExt cx="367452" cy="461665"/>
          </a:xfrm>
        </p:grpSpPr>
        <p:sp>
          <p:nvSpPr>
            <p:cNvPr id="48" name="Oval 47"/>
            <p:cNvSpPr/>
            <p:nvPr/>
          </p:nvSpPr>
          <p:spPr>
            <a:xfrm>
              <a:off x="7028416" y="3783542"/>
              <a:ext cx="343695" cy="33633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73788" name="TextBox 47"/>
            <p:cNvSpPr txBox="1">
              <a:spLocks noChangeArrowheads="1"/>
            </p:cNvSpPr>
            <p:nvPr/>
          </p:nvSpPr>
          <p:spPr bwMode="auto">
            <a:xfrm>
              <a:off x="7004659" y="3707391"/>
              <a:ext cx="294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400">
                  <a:solidFill>
                    <a:srgbClr val="000000"/>
                  </a:solidFill>
                </a:rPr>
                <a:t>~</a:t>
              </a:r>
            </a:p>
          </p:txBody>
        </p:sp>
      </p:grpSp>
      <p:cxnSp>
        <p:nvCxnSpPr>
          <p:cNvPr id="51" name="Egyenes összekötő nyíllal 40"/>
          <p:cNvCxnSpPr/>
          <p:nvPr/>
        </p:nvCxnSpPr>
        <p:spPr>
          <a:xfrm>
            <a:off x="5816600" y="5892800"/>
            <a:ext cx="395288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40"/>
          <p:cNvCxnSpPr/>
          <p:nvPr/>
        </p:nvCxnSpPr>
        <p:spPr>
          <a:xfrm>
            <a:off x="2847975" y="5892800"/>
            <a:ext cx="395288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75" name="TextBox 58"/>
          <p:cNvSpPr txBox="1">
            <a:spLocks noChangeArrowheads="1"/>
          </p:cNvSpPr>
          <p:nvPr/>
        </p:nvSpPr>
        <p:spPr bwMode="auto">
          <a:xfrm>
            <a:off x="3738563" y="5554663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u</a:t>
            </a:r>
            <a:r>
              <a:rPr lang="hu-HU" sz="1200" i="1" baseline="-25000">
                <a:solidFill>
                  <a:srgbClr val="000000"/>
                </a:solidFill>
              </a:rPr>
              <a:t>be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24700" y="5037138"/>
            <a:ext cx="190500" cy="5175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3777" name="TextBox 58"/>
          <p:cNvSpPr txBox="1">
            <a:spLocks noChangeArrowheads="1"/>
          </p:cNvSpPr>
          <p:nvPr/>
        </p:nvSpPr>
        <p:spPr bwMode="auto">
          <a:xfrm>
            <a:off x="7299325" y="5135563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R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56" name="Egyenes összekötő nyíllal 40"/>
          <p:cNvCxnSpPr/>
          <p:nvPr/>
        </p:nvCxnSpPr>
        <p:spPr>
          <a:xfrm rot="5400000">
            <a:off x="6814344" y="5306219"/>
            <a:ext cx="396875" cy="158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79" name="TextBox 58"/>
          <p:cNvSpPr txBox="1">
            <a:spLocks noChangeArrowheads="1"/>
          </p:cNvSpPr>
          <p:nvPr/>
        </p:nvSpPr>
        <p:spPr bwMode="auto">
          <a:xfrm>
            <a:off x="6634163" y="5118100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u</a:t>
            </a:r>
            <a:r>
              <a:rPr lang="hu-HU" sz="1200" i="1" baseline="-25000">
                <a:solidFill>
                  <a:srgbClr val="000000"/>
                </a:solidFill>
              </a:rPr>
              <a:t>ki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10800000" flipH="1" flipV="1">
            <a:off x="4662488" y="6351588"/>
            <a:ext cx="215900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H="1" flipV="1">
            <a:off x="4706938" y="6410325"/>
            <a:ext cx="107950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82" name="TextBox 58"/>
          <p:cNvSpPr txBox="1">
            <a:spLocks noChangeArrowheads="1"/>
          </p:cNvSpPr>
          <p:nvPr/>
        </p:nvSpPr>
        <p:spPr bwMode="auto">
          <a:xfrm>
            <a:off x="2774950" y="5568950"/>
            <a:ext cx="552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0,6V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3783" name="TextBox 58"/>
          <p:cNvSpPr txBox="1">
            <a:spLocks noChangeArrowheads="1"/>
          </p:cNvSpPr>
          <p:nvPr/>
        </p:nvSpPr>
        <p:spPr bwMode="auto">
          <a:xfrm>
            <a:off x="5745163" y="5592763"/>
            <a:ext cx="552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10V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7" name="Pentagon 101"/>
          <p:cNvSpPr/>
          <p:nvPr/>
        </p:nvSpPr>
        <p:spPr>
          <a:xfrm>
            <a:off x="3603625" y="3757613"/>
            <a:ext cx="2638425" cy="1068387"/>
          </a:xfrm>
          <a:prstGeom prst="homePlate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2" name="Bent Arrow 85"/>
          <p:cNvSpPr/>
          <p:nvPr/>
        </p:nvSpPr>
        <p:spPr>
          <a:xfrm rot="5400000">
            <a:off x="3965575" y="4465638"/>
            <a:ext cx="428625" cy="1149350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73" name="Egyenes összekötő nyíllal 40"/>
          <p:cNvCxnSpPr/>
          <p:nvPr/>
        </p:nvCxnSpPr>
        <p:spPr>
          <a:xfrm>
            <a:off x="3795713" y="5886450"/>
            <a:ext cx="396875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156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jelerősítés folyamata – Földelt bázisú alapkapcsolás - Példa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I</a:t>
            </a:r>
            <a:r>
              <a:rPr lang="hu-HU" sz="1200" baseline="-25000" dirty="0" smtClean="0">
                <a:solidFill>
                  <a:srgbClr val="FFFF99"/>
                </a:solidFill>
              </a:rPr>
              <a:t>C</a:t>
            </a:r>
            <a:r>
              <a:rPr lang="hu-HU" sz="1200" dirty="0" smtClean="0">
                <a:solidFill>
                  <a:srgbClr val="FFFF99"/>
                </a:solidFill>
              </a:rPr>
              <a:t> </a:t>
            </a:r>
            <a:r>
              <a:rPr lang="hu-HU" sz="1200" dirty="0" smtClean="0">
                <a:solidFill>
                  <a:srgbClr val="FFFF99"/>
                </a:solidFill>
                <a:sym typeface="Symbol"/>
              </a:rPr>
              <a:t> I</a:t>
            </a:r>
            <a:r>
              <a:rPr lang="hu-HU" sz="1200" baseline="-25000" dirty="0" smtClean="0">
                <a:solidFill>
                  <a:srgbClr val="FFFF99"/>
                </a:solidFill>
                <a:sym typeface="Symbol"/>
              </a:rPr>
              <a:t>E</a:t>
            </a:r>
            <a:r>
              <a:rPr lang="hu-HU" sz="1200" dirty="0" smtClean="0">
                <a:solidFill>
                  <a:srgbClr val="FFFF99"/>
                </a:solidFill>
              </a:rPr>
              <a:t>, és I</a:t>
            </a:r>
            <a:r>
              <a:rPr lang="hu-HU" sz="1200" baseline="-25000" dirty="0" smtClean="0">
                <a:solidFill>
                  <a:srgbClr val="FFFF99"/>
                </a:solidFill>
              </a:rPr>
              <a:t>CB0</a:t>
            </a:r>
            <a:r>
              <a:rPr lang="hu-HU" sz="1200" dirty="0" smtClean="0">
                <a:solidFill>
                  <a:srgbClr val="FFFF99"/>
                </a:solidFill>
              </a:rPr>
              <a:t>-t elhanyagoljuk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Ha a BE előfeszítés megnő (0,605V-ra), megnő az I</a:t>
            </a:r>
            <a:r>
              <a:rPr lang="hu-HU" sz="1200" baseline="-25000" dirty="0" smtClean="0">
                <a:solidFill>
                  <a:srgbClr val="FFFF99"/>
                </a:solidFill>
              </a:rPr>
              <a:t>C</a:t>
            </a:r>
            <a:r>
              <a:rPr lang="hu-HU" sz="1200" dirty="0" smtClean="0">
                <a:solidFill>
                  <a:srgbClr val="FFFF99"/>
                </a:solidFill>
              </a:rPr>
              <a:t> áram és az </a:t>
            </a:r>
            <a:r>
              <a:rPr lang="hu-HU" sz="1200" dirty="0" err="1" smtClean="0">
                <a:solidFill>
                  <a:srgbClr val="FFFF99"/>
                </a:solidFill>
              </a:rPr>
              <a:t>R</a:t>
            </a:r>
            <a:r>
              <a:rPr lang="hu-HU" sz="1200" baseline="-25000" dirty="0" err="1" smtClean="0">
                <a:solidFill>
                  <a:srgbClr val="FFFF99"/>
                </a:solidFill>
              </a:rPr>
              <a:t>C</a:t>
            </a:r>
            <a:r>
              <a:rPr lang="hu-HU" sz="1200" dirty="0" err="1" smtClean="0">
                <a:solidFill>
                  <a:srgbClr val="FFFF99"/>
                </a:solidFill>
              </a:rPr>
              <a:t>-n</a:t>
            </a:r>
            <a:r>
              <a:rPr lang="hu-HU" sz="1200" dirty="0" smtClean="0">
                <a:solidFill>
                  <a:srgbClr val="FFFF99"/>
                </a:solidFill>
              </a:rPr>
              <a:t> eső feszültség is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5mV bemeneti fesz. változás hatására 1V kimeneti fesz. változás – 200 szoros fesz. erősítés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Teljesítmény erősítés – négyszögjelet feltételezve: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err="1" smtClean="0"/>
              <a:t>P</a:t>
            </a:r>
            <a:r>
              <a:rPr lang="hu-HU" sz="1000" baseline="-25000" dirty="0" err="1" smtClean="0"/>
              <a:t>be</a:t>
            </a:r>
            <a:r>
              <a:rPr lang="hu-HU" sz="1000" dirty="0" smtClean="0"/>
              <a:t> = </a:t>
            </a:r>
            <a:r>
              <a:rPr lang="hu-HU" sz="1000" dirty="0" smtClean="0">
                <a:sym typeface="Symbol"/>
              </a:rPr>
              <a:t></a:t>
            </a:r>
            <a:r>
              <a:rPr lang="hu-HU" sz="1000" dirty="0" smtClean="0"/>
              <a:t>U</a:t>
            </a:r>
            <a:r>
              <a:rPr lang="hu-HU" sz="1000" baseline="-25000" dirty="0" smtClean="0"/>
              <a:t>be</a:t>
            </a:r>
            <a:r>
              <a:rPr lang="hu-HU" sz="1000" dirty="0" smtClean="0"/>
              <a:t> ·</a:t>
            </a:r>
            <a:r>
              <a:rPr lang="hu-HU" sz="1000" dirty="0" smtClean="0">
                <a:sym typeface="Symbol"/>
              </a:rPr>
              <a:t></a:t>
            </a:r>
            <a:r>
              <a:rPr lang="hu-HU" sz="1000" dirty="0" err="1" smtClean="0"/>
              <a:t>I</a:t>
            </a:r>
            <a:r>
              <a:rPr lang="hu-HU" sz="1000" baseline="-25000" dirty="0" err="1" smtClean="0"/>
              <a:t>be</a:t>
            </a:r>
            <a:r>
              <a:rPr lang="hu-HU" sz="1000" dirty="0" smtClean="0"/>
              <a:t> = 5mV · 0.2mA = 1</a:t>
            </a:r>
            <a:r>
              <a:rPr lang="hu-HU" sz="1000" dirty="0" smtClean="0">
                <a:latin typeface="Symbol" pitchFamily="18" charset="2"/>
              </a:rPr>
              <a:t>m</a:t>
            </a:r>
            <a:r>
              <a:rPr lang="hu-HU" sz="1000" dirty="0" smtClean="0"/>
              <a:t>W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err="1" smtClean="0"/>
              <a:t>P</a:t>
            </a:r>
            <a:r>
              <a:rPr lang="hu-HU" sz="1000" baseline="-25000" dirty="0" err="1" smtClean="0"/>
              <a:t>ki</a:t>
            </a:r>
            <a:r>
              <a:rPr lang="hu-HU" sz="1000" dirty="0" smtClean="0"/>
              <a:t> = </a:t>
            </a:r>
            <a:r>
              <a:rPr lang="hu-HU" sz="1000" dirty="0" smtClean="0">
                <a:sym typeface="Symbol"/>
              </a:rPr>
              <a:t></a:t>
            </a:r>
            <a:r>
              <a:rPr lang="hu-HU" sz="1000" dirty="0" smtClean="0"/>
              <a:t>U</a:t>
            </a:r>
            <a:r>
              <a:rPr lang="hu-HU" sz="1000" baseline="-25000" dirty="0" smtClean="0"/>
              <a:t>ki</a:t>
            </a:r>
            <a:r>
              <a:rPr lang="hu-HU" sz="1000" dirty="0" smtClean="0"/>
              <a:t> ·</a:t>
            </a:r>
            <a:r>
              <a:rPr lang="hu-HU" sz="1000" dirty="0" smtClean="0">
                <a:sym typeface="Symbol"/>
              </a:rPr>
              <a:t></a:t>
            </a:r>
            <a:r>
              <a:rPr lang="hu-HU" sz="1000" dirty="0" err="1" smtClean="0"/>
              <a:t>I</a:t>
            </a:r>
            <a:r>
              <a:rPr lang="hu-HU" sz="1000" baseline="-25000" dirty="0" err="1" smtClean="0"/>
              <a:t>ki</a:t>
            </a:r>
            <a:r>
              <a:rPr lang="hu-HU" sz="1000" dirty="0" smtClean="0"/>
              <a:t> ≈ 1V · 0.2mA = 200</a:t>
            </a:r>
            <a:r>
              <a:rPr lang="hu-HU" sz="1000" dirty="0" smtClean="0">
                <a:latin typeface="Symbol" pitchFamily="18" charset="2"/>
              </a:rPr>
              <a:t>m</a:t>
            </a:r>
            <a:r>
              <a:rPr lang="hu-HU" sz="1000" dirty="0" smtClean="0"/>
              <a:t>W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7475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D3D87-8533-408F-955B-65E8772355C6}" type="slidenum">
              <a:rPr lang="hu-HU"/>
              <a:pPr>
                <a:defRPr/>
              </a:pPr>
              <a:t>68</a:t>
            </a:fld>
            <a:endParaRPr lang="hu-HU"/>
          </a:p>
        </p:txBody>
      </p:sp>
      <p:sp>
        <p:nvSpPr>
          <p:cNvPr id="142" name="Rectangle 58"/>
          <p:cNvSpPr/>
          <p:nvPr/>
        </p:nvSpPr>
        <p:spPr>
          <a:xfrm>
            <a:off x="1630363" y="3155950"/>
            <a:ext cx="6159500" cy="336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43" name="Rectangle 59"/>
          <p:cNvSpPr/>
          <p:nvPr/>
        </p:nvSpPr>
        <p:spPr>
          <a:xfrm>
            <a:off x="3054350" y="3605213"/>
            <a:ext cx="344170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4" name="Rectangle 60"/>
          <p:cNvSpPr/>
          <p:nvPr/>
        </p:nvSpPr>
        <p:spPr>
          <a:xfrm>
            <a:off x="4483100" y="3605213"/>
            <a:ext cx="53975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5" name="Rectangle 61"/>
          <p:cNvSpPr/>
          <p:nvPr/>
        </p:nvSpPr>
        <p:spPr>
          <a:xfrm>
            <a:off x="2901950" y="4030663"/>
            <a:ext cx="152400" cy="78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6" name="Rectangle 62"/>
          <p:cNvSpPr/>
          <p:nvPr/>
        </p:nvSpPr>
        <p:spPr>
          <a:xfrm>
            <a:off x="6496050" y="4035425"/>
            <a:ext cx="152400" cy="7826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7" name="Rectangle 64"/>
          <p:cNvSpPr/>
          <p:nvPr/>
        </p:nvSpPr>
        <p:spPr>
          <a:xfrm>
            <a:off x="4597400" y="5303838"/>
            <a:ext cx="346075" cy="1301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48" name="Shape 65"/>
          <p:cNvCxnSpPr>
            <a:stCxn id="145" idx="1"/>
          </p:cNvCxnSpPr>
          <p:nvPr/>
        </p:nvCxnSpPr>
        <p:spPr>
          <a:xfrm rot="10800000" flipV="1">
            <a:off x="2241550" y="44211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66"/>
          <p:cNvSpPr/>
          <p:nvPr/>
        </p:nvSpPr>
        <p:spPr>
          <a:xfrm>
            <a:off x="2859088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50" name="Straight Connector 67"/>
          <p:cNvCxnSpPr/>
          <p:nvPr/>
        </p:nvCxnSpPr>
        <p:spPr>
          <a:xfrm rot="5400000" flipH="1" flipV="1">
            <a:off x="4275932" y="5861844"/>
            <a:ext cx="971550" cy="1587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68"/>
          <p:cNvCxnSpPr/>
          <p:nvPr/>
        </p:nvCxnSpPr>
        <p:spPr>
          <a:xfrm rot="10800000" flipH="1" flipV="1">
            <a:off x="6565900" y="44338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69"/>
          <p:cNvSpPr/>
          <p:nvPr/>
        </p:nvSpPr>
        <p:spPr>
          <a:xfrm>
            <a:off x="4711700" y="6121400"/>
            <a:ext cx="95250" cy="95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3" name="Oval 70"/>
          <p:cNvSpPr/>
          <p:nvPr/>
        </p:nvSpPr>
        <p:spPr>
          <a:xfrm>
            <a:off x="5845175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4770" name="TextBox 49"/>
          <p:cNvSpPr txBox="1">
            <a:spLocks noChangeArrowheads="1"/>
          </p:cNvSpPr>
          <p:nvPr/>
        </p:nvSpPr>
        <p:spPr bwMode="auto">
          <a:xfrm>
            <a:off x="3603625" y="3163888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4771" name="TextBox 50"/>
          <p:cNvSpPr txBox="1">
            <a:spLocks noChangeArrowheads="1"/>
          </p:cNvSpPr>
          <p:nvPr/>
        </p:nvSpPr>
        <p:spPr bwMode="auto">
          <a:xfrm>
            <a:off x="4554538" y="3173413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4772" name="TextBox 51"/>
          <p:cNvSpPr txBox="1">
            <a:spLocks noChangeArrowheads="1"/>
          </p:cNvSpPr>
          <p:nvPr/>
        </p:nvSpPr>
        <p:spPr bwMode="auto">
          <a:xfrm>
            <a:off x="5524500" y="31686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4773" name="TextBox 53"/>
          <p:cNvSpPr txBox="1">
            <a:spLocks noChangeArrowheads="1"/>
          </p:cNvSpPr>
          <p:nvPr/>
        </p:nvSpPr>
        <p:spPr bwMode="auto">
          <a:xfrm>
            <a:off x="2516188" y="585787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4774" name="TextBox 53"/>
          <p:cNvSpPr txBox="1">
            <a:spLocks noChangeArrowheads="1"/>
          </p:cNvSpPr>
          <p:nvPr/>
        </p:nvSpPr>
        <p:spPr bwMode="auto">
          <a:xfrm>
            <a:off x="3195638" y="5881688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4775" name="TextBox 58"/>
          <p:cNvSpPr txBox="1">
            <a:spLocks noChangeArrowheads="1"/>
          </p:cNvSpPr>
          <p:nvPr/>
        </p:nvSpPr>
        <p:spPr bwMode="auto">
          <a:xfrm>
            <a:off x="3003550" y="3271838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4776" name="TextBox 59"/>
          <p:cNvSpPr txBox="1">
            <a:spLocks noChangeArrowheads="1"/>
          </p:cNvSpPr>
          <p:nvPr/>
        </p:nvSpPr>
        <p:spPr bwMode="auto">
          <a:xfrm>
            <a:off x="6181725" y="3267075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4777" name="TextBox 62"/>
          <p:cNvSpPr txBox="1">
            <a:spLocks noChangeArrowheads="1"/>
          </p:cNvSpPr>
          <p:nvPr/>
        </p:nvSpPr>
        <p:spPr bwMode="auto">
          <a:xfrm>
            <a:off x="4762500" y="3313113"/>
            <a:ext cx="47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n</a:t>
            </a:r>
            <a:endParaRPr lang="hu-HU" sz="1600" i="1" baseline="30000">
              <a:solidFill>
                <a:srgbClr val="000000"/>
              </a:solidFill>
            </a:endParaRPr>
          </a:p>
        </p:txBody>
      </p:sp>
      <p:sp>
        <p:nvSpPr>
          <p:cNvPr id="74778" name="TextBox 53"/>
          <p:cNvSpPr txBox="1">
            <a:spLocks noChangeArrowheads="1"/>
          </p:cNvSpPr>
          <p:nvPr/>
        </p:nvSpPr>
        <p:spPr bwMode="auto">
          <a:xfrm>
            <a:off x="5519738" y="586422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4779" name="TextBox 53"/>
          <p:cNvSpPr txBox="1">
            <a:spLocks noChangeArrowheads="1"/>
          </p:cNvSpPr>
          <p:nvPr/>
        </p:nvSpPr>
        <p:spPr bwMode="auto">
          <a:xfrm>
            <a:off x="6197600" y="5886450"/>
            <a:ext cx="33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164" name="Rectangle 81"/>
          <p:cNvSpPr/>
          <p:nvPr/>
        </p:nvSpPr>
        <p:spPr>
          <a:xfrm>
            <a:off x="4497388" y="3616325"/>
            <a:ext cx="522287" cy="1676400"/>
          </a:xfrm>
          <a:prstGeom prst="rect">
            <a:avLst/>
          </a:prstGeom>
          <a:solidFill>
            <a:srgbClr val="FF33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5" name="Rectangle 82"/>
          <p:cNvSpPr/>
          <p:nvPr/>
        </p:nvSpPr>
        <p:spPr>
          <a:xfrm>
            <a:off x="5032375" y="3614738"/>
            <a:ext cx="133350" cy="1681162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6" name="Bent Arrow 83"/>
          <p:cNvSpPr/>
          <p:nvPr/>
        </p:nvSpPr>
        <p:spPr>
          <a:xfrm>
            <a:off x="4851400" y="5086350"/>
            <a:ext cx="590550" cy="200025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169" name="Straight Connector 86"/>
          <p:cNvCxnSpPr/>
          <p:nvPr/>
        </p:nvCxnSpPr>
        <p:spPr>
          <a:xfrm rot="10800000" flipH="1" flipV="1">
            <a:off x="223361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87"/>
          <p:cNvCxnSpPr/>
          <p:nvPr/>
        </p:nvCxnSpPr>
        <p:spPr>
          <a:xfrm rot="10800000" flipH="1" flipV="1">
            <a:off x="471646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65" name="TextBox 58"/>
          <p:cNvSpPr txBox="1">
            <a:spLocks noChangeArrowheads="1"/>
          </p:cNvSpPr>
          <p:nvPr/>
        </p:nvSpPr>
        <p:spPr bwMode="auto">
          <a:xfrm>
            <a:off x="5381625" y="4959350"/>
            <a:ext cx="5699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CB0</a:t>
            </a:r>
          </a:p>
        </p:txBody>
      </p:sp>
      <p:sp>
        <p:nvSpPr>
          <p:cNvPr id="61" name="Pentagon 84"/>
          <p:cNvSpPr/>
          <p:nvPr/>
        </p:nvSpPr>
        <p:spPr>
          <a:xfrm>
            <a:off x="3598863" y="3902075"/>
            <a:ext cx="2638425" cy="927100"/>
          </a:xfrm>
          <a:prstGeom prst="homePlate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9666" name="TextBox 58"/>
          <p:cNvSpPr txBox="1">
            <a:spLocks noChangeArrowheads="1"/>
          </p:cNvSpPr>
          <p:nvPr/>
        </p:nvSpPr>
        <p:spPr bwMode="auto">
          <a:xfrm>
            <a:off x="3535363" y="4251325"/>
            <a:ext cx="930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r>
              <a:rPr lang="hu-HU" sz="1200" i="1">
                <a:solidFill>
                  <a:srgbClr val="000000"/>
                </a:solidFill>
              </a:rPr>
              <a:t> = 1mA</a:t>
            </a:r>
            <a:endParaRPr lang="hu-HU" sz="1200" i="1" baseline="-25000">
              <a:solidFill>
                <a:srgbClr val="000000"/>
              </a:solidFill>
            </a:endParaRPr>
          </a:p>
        </p:txBody>
      </p:sp>
      <p:cxnSp>
        <p:nvCxnSpPr>
          <p:cNvPr id="174" name="Egyenes összekötő nyíllal 40"/>
          <p:cNvCxnSpPr/>
          <p:nvPr/>
        </p:nvCxnSpPr>
        <p:spPr>
          <a:xfrm>
            <a:off x="2247900" y="4311650"/>
            <a:ext cx="406400" cy="1588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gyenes összekötő nyíllal 46"/>
          <p:cNvCxnSpPr/>
          <p:nvPr/>
        </p:nvCxnSpPr>
        <p:spPr>
          <a:xfrm>
            <a:off x="6735763" y="4319588"/>
            <a:ext cx="406400" cy="1587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47"/>
          <p:cNvCxnSpPr/>
          <p:nvPr/>
        </p:nvCxnSpPr>
        <p:spPr>
          <a:xfrm rot="5400000">
            <a:off x="4679951" y="5746750"/>
            <a:ext cx="406400" cy="3175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91" name="TextBox 58"/>
          <p:cNvSpPr txBox="1">
            <a:spLocks noChangeArrowheads="1"/>
          </p:cNvSpPr>
          <p:nvPr/>
        </p:nvSpPr>
        <p:spPr bwMode="auto">
          <a:xfrm>
            <a:off x="2266950" y="4002088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4792" name="TextBox 58"/>
          <p:cNvSpPr txBox="1">
            <a:spLocks noChangeArrowheads="1"/>
          </p:cNvSpPr>
          <p:nvPr/>
        </p:nvSpPr>
        <p:spPr bwMode="auto">
          <a:xfrm>
            <a:off x="6772275" y="4005263"/>
            <a:ext cx="369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4793" name="TextBox 58"/>
          <p:cNvSpPr txBox="1">
            <a:spLocks noChangeArrowheads="1"/>
          </p:cNvSpPr>
          <p:nvPr/>
        </p:nvSpPr>
        <p:spPr bwMode="auto">
          <a:xfrm>
            <a:off x="4892675" y="5576888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B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69673" name="TextBox 58"/>
          <p:cNvSpPr txBox="1">
            <a:spLocks noChangeArrowheads="1"/>
          </p:cNvSpPr>
          <p:nvPr/>
        </p:nvSpPr>
        <p:spPr bwMode="auto">
          <a:xfrm>
            <a:off x="3890963" y="4965700"/>
            <a:ext cx="76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10</a:t>
            </a:r>
            <a:r>
              <a:rPr lang="hu-HU" sz="1200" i="1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hu-HU" sz="1200" i="1">
                <a:solidFill>
                  <a:srgbClr val="000000"/>
                </a:solidFill>
              </a:rPr>
              <a:t>A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grpSp>
        <p:nvGrpSpPr>
          <p:cNvPr id="74795" name="Group 48"/>
          <p:cNvGrpSpPr>
            <a:grpSpLocks/>
          </p:cNvGrpSpPr>
          <p:nvPr/>
        </p:nvGrpSpPr>
        <p:grpSpPr bwMode="auto">
          <a:xfrm>
            <a:off x="3760788" y="5924550"/>
            <a:ext cx="368300" cy="461963"/>
            <a:chOff x="7004659" y="3707391"/>
            <a:chExt cx="367452" cy="461665"/>
          </a:xfrm>
        </p:grpSpPr>
        <p:sp>
          <p:nvSpPr>
            <p:cNvPr id="183" name="Oval 47"/>
            <p:cNvSpPr/>
            <p:nvPr/>
          </p:nvSpPr>
          <p:spPr>
            <a:xfrm>
              <a:off x="7028416" y="3783542"/>
              <a:ext cx="343695" cy="33633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74818" name="TextBox 47"/>
            <p:cNvSpPr txBox="1">
              <a:spLocks noChangeArrowheads="1"/>
            </p:cNvSpPr>
            <p:nvPr/>
          </p:nvSpPr>
          <p:spPr bwMode="auto">
            <a:xfrm>
              <a:off x="7004659" y="3707391"/>
              <a:ext cx="294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400">
                  <a:solidFill>
                    <a:srgbClr val="000000"/>
                  </a:solidFill>
                </a:rPr>
                <a:t>~</a:t>
              </a:r>
            </a:p>
          </p:txBody>
        </p:sp>
      </p:grpSp>
      <p:cxnSp>
        <p:nvCxnSpPr>
          <p:cNvPr id="185" name="Egyenes összekötő nyíllal 40"/>
          <p:cNvCxnSpPr/>
          <p:nvPr/>
        </p:nvCxnSpPr>
        <p:spPr>
          <a:xfrm>
            <a:off x="3871913" y="5889625"/>
            <a:ext cx="215900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gyenes összekötő nyíllal 40"/>
          <p:cNvCxnSpPr/>
          <p:nvPr/>
        </p:nvCxnSpPr>
        <p:spPr>
          <a:xfrm>
            <a:off x="5816600" y="5892800"/>
            <a:ext cx="395288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gyenes összekötő nyíllal 40"/>
          <p:cNvCxnSpPr/>
          <p:nvPr/>
        </p:nvCxnSpPr>
        <p:spPr>
          <a:xfrm>
            <a:off x="2847975" y="5892800"/>
            <a:ext cx="395288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78" name="TextBox 58"/>
          <p:cNvSpPr txBox="1">
            <a:spLocks noChangeArrowheads="1"/>
          </p:cNvSpPr>
          <p:nvPr/>
        </p:nvSpPr>
        <p:spPr bwMode="auto">
          <a:xfrm>
            <a:off x="3355975" y="5554663"/>
            <a:ext cx="1208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  <a:sym typeface="Symbol" pitchFamily="18" charset="2"/>
              </a:rPr>
              <a:t></a:t>
            </a:r>
            <a:r>
              <a:rPr lang="hu-HU" sz="1200" i="1">
                <a:solidFill>
                  <a:srgbClr val="000000"/>
                </a:solidFill>
              </a:rPr>
              <a:t>u</a:t>
            </a:r>
            <a:r>
              <a:rPr lang="hu-HU" sz="1200" i="1" baseline="-25000">
                <a:solidFill>
                  <a:srgbClr val="000000"/>
                </a:solidFill>
              </a:rPr>
              <a:t>be</a:t>
            </a:r>
            <a:r>
              <a:rPr lang="hu-HU" sz="1200" i="1">
                <a:solidFill>
                  <a:srgbClr val="000000"/>
                </a:solidFill>
              </a:rPr>
              <a:t> = +5mV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189" name="Rectangle 53"/>
          <p:cNvSpPr/>
          <p:nvPr/>
        </p:nvSpPr>
        <p:spPr>
          <a:xfrm>
            <a:off x="7124700" y="5037138"/>
            <a:ext cx="190500" cy="5175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91" name="Egyenes összekötő nyíllal 40"/>
          <p:cNvCxnSpPr/>
          <p:nvPr/>
        </p:nvCxnSpPr>
        <p:spPr>
          <a:xfrm rot="5400000">
            <a:off x="6814344" y="5306219"/>
            <a:ext cx="396875" cy="158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82" name="TextBox 58"/>
          <p:cNvSpPr txBox="1">
            <a:spLocks noChangeArrowheads="1"/>
          </p:cNvSpPr>
          <p:nvPr/>
        </p:nvSpPr>
        <p:spPr bwMode="auto">
          <a:xfrm>
            <a:off x="6634163" y="5118100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5V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193" name="Straight Connector 57"/>
          <p:cNvCxnSpPr/>
          <p:nvPr/>
        </p:nvCxnSpPr>
        <p:spPr>
          <a:xfrm rot="10800000" flipH="1" flipV="1">
            <a:off x="4662488" y="6351588"/>
            <a:ext cx="215900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63"/>
          <p:cNvCxnSpPr/>
          <p:nvPr/>
        </p:nvCxnSpPr>
        <p:spPr>
          <a:xfrm rot="10800000" flipH="1" flipV="1">
            <a:off x="4706938" y="6410325"/>
            <a:ext cx="107950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05" name="TextBox 58"/>
          <p:cNvSpPr txBox="1">
            <a:spLocks noChangeArrowheads="1"/>
          </p:cNvSpPr>
          <p:nvPr/>
        </p:nvSpPr>
        <p:spPr bwMode="auto">
          <a:xfrm>
            <a:off x="2774950" y="5568950"/>
            <a:ext cx="552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0,6V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4806" name="TextBox 58"/>
          <p:cNvSpPr txBox="1">
            <a:spLocks noChangeArrowheads="1"/>
          </p:cNvSpPr>
          <p:nvPr/>
        </p:nvSpPr>
        <p:spPr bwMode="auto">
          <a:xfrm>
            <a:off x="5745163" y="5592763"/>
            <a:ext cx="552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10V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69687" name="TextBox 58"/>
          <p:cNvSpPr txBox="1">
            <a:spLocks noChangeArrowheads="1"/>
          </p:cNvSpPr>
          <p:nvPr/>
        </p:nvSpPr>
        <p:spPr bwMode="auto">
          <a:xfrm>
            <a:off x="5311775" y="4273550"/>
            <a:ext cx="931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  <a:r>
              <a:rPr lang="hu-HU" sz="1200" i="1">
                <a:solidFill>
                  <a:srgbClr val="000000"/>
                </a:solidFill>
              </a:rPr>
              <a:t> </a:t>
            </a:r>
            <a:r>
              <a:rPr lang="hu-HU" sz="1200" i="1">
                <a:solidFill>
                  <a:srgbClr val="000000"/>
                </a:solidFill>
                <a:sym typeface="Symbol" pitchFamily="18" charset="2"/>
              </a:rPr>
              <a:t></a:t>
            </a:r>
            <a:r>
              <a:rPr lang="hu-HU" sz="1200" i="1">
                <a:solidFill>
                  <a:srgbClr val="000000"/>
                </a:solidFill>
              </a:rPr>
              <a:t> 1mA</a:t>
            </a:r>
            <a:endParaRPr lang="hu-HU" sz="1200" i="1" baseline="-25000">
              <a:solidFill>
                <a:srgbClr val="000000"/>
              </a:solidFill>
            </a:endParaRPr>
          </a:p>
        </p:txBody>
      </p:sp>
      <p:sp>
        <p:nvSpPr>
          <p:cNvPr id="62" name="Bent Arrow 102"/>
          <p:cNvSpPr/>
          <p:nvPr/>
        </p:nvSpPr>
        <p:spPr>
          <a:xfrm rot="5400000">
            <a:off x="4042569" y="4388644"/>
            <a:ext cx="252413" cy="1133475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63" name="Egyenes összekötő 57"/>
          <p:cNvCxnSpPr/>
          <p:nvPr/>
        </p:nvCxnSpPr>
        <p:spPr>
          <a:xfrm rot="10800000" flipV="1">
            <a:off x="4408488" y="4987925"/>
            <a:ext cx="254000" cy="7620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10" name="TextBox 58"/>
          <p:cNvSpPr txBox="1">
            <a:spLocks noChangeArrowheads="1"/>
          </p:cNvSpPr>
          <p:nvPr/>
        </p:nvSpPr>
        <p:spPr bwMode="auto">
          <a:xfrm>
            <a:off x="7304088" y="5140325"/>
            <a:ext cx="406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5k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67" name="Pentagon 101"/>
          <p:cNvSpPr/>
          <p:nvPr/>
        </p:nvSpPr>
        <p:spPr>
          <a:xfrm>
            <a:off x="3603625" y="3757613"/>
            <a:ext cx="2638425" cy="1068387"/>
          </a:xfrm>
          <a:prstGeom prst="homePlate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8" name="Bent Arrow 85"/>
          <p:cNvSpPr/>
          <p:nvPr/>
        </p:nvSpPr>
        <p:spPr>
          <a:xfrm rot="5400000">
            <a:off x="3959225" y="4465638"/>
            <a:ext cx="428625" cy="1149350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69688" name="TextBox 58"/>
          <p:cNvSpPr txBox="1">
            <a:spLocks noChangeArrowheads="1"/>
          </p:cNvSpPr>
          <p:nvPr/>
        </p:nvSpPr>
        <p:spPr bwMode="auto">
          <a:xfrm>
            <a:off x="3533775" y="4248150"/>
            <a:ext cx="1104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r>
              <a:rPr lang="hu-HU" sz="1200" i="1">
                <a:solidFill>
                  <a:srgbClr val="000000"/>
                </a:solidFill>
              </a:rPr>
              <a:t> = 1,2mA</a:t>
            </a:r>
            <a:endParaRPr lang="hu-HU" sz="1200" i="1" baseline="-25000">
              <a:solidFill>
                <a:srgbClr val="000000"/>
              </a:solidFill>
            </a:endParaRPr>
          </a:p>
        </p:txBody>
      </p:sp>
      <p:sp>
        <p:nvSpPr>
          <p:cNvPr id="69689" name="TextBox 58"/>
          <p:cNvSpPr txBox="1">
            <a:spLocks noChangeArrowheads="1"/>
          </p:cNvSpPr>
          <p:nvPr/>
        </p:nvSpPr>
        <p:spPr bwMode="auto">
          <a:xfrm>
            <a:off x="5300663" y="4271963"/>
            <a:ext cx="1279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  <a:r>
              <a:rPr lang="hu-HU" sz="1200" i="1">
                <a:solidFill>
                  <a:srgbClr val="000000"/>
                </a:solidFill>
              </a:rPr>
              <a:t> </a:t>
            </a:r>
            <a:r>
              <a:rPr lang="hu-HU" sz="1200" i="1">
                <a:solidFill>
                  <a:srgbClr val="000000"/>
                </a:solidFill>
                <a:sym typeface="Symbol" pitchFamily="18" charset="2"/>
              </a:rPr>
              <a:t></a:t>
            </a:r>
            <a:r>
              <a:rPr lang="hu-HU" sz="1200" i="1">
                <a:solidFill>
                  <a:srgbClr val="000000"/>
                </a:solidFill>
              </a:rPr>
              <a:t> 1,2mA</a:t>
            </a:r>
            <a:endParaRPr lang="hu-HU" sz="1200" i="1" baseline="-25000">
              <a:solidFill>
                <a:srgbClr val="000000"/>
              </a:solidFill>
            </a:endParaRPr>
          </a:p>
        </p:txBody>
      </p:sp>
      <p:sp>
        <p:nvSpPr>
          <p:cNvPr id="69690" name="TextBox 58"/>
          <p:cNvSpPr txBox="1">
            <a:spLocks noChangeArrowheads="1"/>
          </p:cNvSpPr>
          <p:nvPr/>
        </p:nvSpPr>
        <p:spPr bwMode="auto">
          <a:xfrm>
            <a:off x="3886200" y="4964113"/>
            <a:ext cx="76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12</a:t>
            </a:r>
            <a:r>
              <a:rPr lang="hu-HU" sz="1200" i="1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hu-HU" sz="1200" i="1">
                <a:solidFill>
                  <a:srgbClr val="000000"/>
                </a:solidFill>
              </a:rPr>
              <a:t>A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69" name="TextBox 58"/>
          <p:cNvSpPr txBox="1">
            <a:spLocks noChangeArrowheads="1"/>
          </p:cNvSpPr>
          <p:nvPr/>
        </p:nvSpPr>
        <p:spPr bwMode="auto">
          <a:xfrm>
            <a:off x="6638925" y="5122863"/>
            <a:ext cx="406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6V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5" grpId="0"/>
      <p:bldP spid="61" grpId="0" animBg="1"/>
      <p:bldP spid="69666" grpId="0"/>
      <p:bldP spid="69666" grpId="1"/>
      <p:bldP spid="69673" grpId="0"/>
      <p:bldP spid="69673" grpId="1"/>
      <p:bldP spid="69678" grpId="0"/>
      <p:bldP spid="69682" grpId="0"/>
      <p:bldP spid="69682" grpId="1"/>
      <p:bldP spid="69687" grpId="0"/>
      <p:bldP spid="69687" grpId="1"/>
      <p:bldP spid="67" grpId="0" animBg="1"/>
      <p:bldP spid="69688" grpId="0"/>
      <p:bldP spid="69689" grpId="0"/>
      <p:bldP spid="69690" grpId="0"/>
      <p:bldP spid="6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156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jelerősítés folyamata – Földelt bázisú alapkapcsolás - Példa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példában </a:t>
            </a:r>
            <a:r>
              <a:rPr lang="hu-HU" sz="1200" dirty="0" smtClean="0">
                <a:solidFill>
                  <a:srgbClr val="FFFF99"/>
                </a:solidFill>
                <a:sym typeface="Symbol"/>
              </a:rPr>
              <a:t></a:t>
            </a:r>
            <a:r>
              <a:rPr lang="hu-HU" sz="1200" dirty="0" smtClean="0">
                <a:solidFill>
                  <a:srgbClr val="FFFF99"/>
                </a:solidFill>
              </a:rPr>
              <a:t>U</a:t>
            </a:r>
            <a:r>
              <a:rPr lang="hu-HU" sz="1200" baseline="-25000" dirty="0" smtClean="0">
                <a:solidFill>
                  <a:srgbClr val="FFFF99"/>
                </a:solidFill>
              </a:rPr>
              <a:t>EB</a:t>
            </a:r>
            <a:r>
              <a:rPr lang="hu-HU" sz="1200" dirty="0" smtClean="0">
                <a:solidFill>
                  <a:srgbClr val="FFFF99"/>
                </a:solidFill>
              </a:rPr>
              <a:t> = 5mV hatására </a:t>
            </a:r>
            <a:r>
              <a:rPr lang="hu-HU" sz="1200" dirty="0" smtClean="0">
                <a:solidFill>
                  <a:srgbClr val="FFFF99"/>
                </a:solidFill>
                <a:sym typeface="Symbol"/>
              </a:rPr>
              <a:t></a:t>
            </a:r>
            <a:r>
              <a:rPr lang="hu-HU" sz="1200" dirty="0" smtClean="0">
                <a:solidFill>
                  <a:srgbClr val="FFFF99"/>
                </a:solidFill>
              </a:rPr>
              <a:t>I</a:t>
            </a:r>
            <a:r>
              <a:rPr lang="hu-HU" sz="1200" baseline="-25000" dirty="0" smtClean="0">
                <a:solidFill>
                  <a:srgbClr val="FFFF99"/>
                </a:solidFill>
              </a:rPr>
              <a:t>E</a:t>
            </a:r>
            <a:r>
              <a:rPr lang="hu-HU" sz="1200" dirty="0" smtClean="0">
                <a:solidFill>
                  <a:srgbClr val="FFFF99"/>
                </a:solidFill>
              </a:rPr>
              <a:t> = 0,2mA áramváltozás  (miből adódik)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Ez a BE dióda dinamikus ellenállásából adódik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 munkapont körüli kis változásokra érvényes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7578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C48F0-E2F5-4856-A4E5-28C2CA285C87}" type="slidenum">
              <a:rPr lang="hu-HU"/>
              <a:pPr>
                <a:defRPr/>
              </a:pPr>
              <a:t>69</a:t>
            </a:fld>
            <a:endParaRPr lang="hu-HU"/>
          </a:p>
        </p:txBody>
      </p:sp>
      <p:sp>
        <p:nvSpPr>
          <p:cNvPr id="71" name="Téglalap 70"/>
          <p:cNvSpPr/>
          <p:nvPr/>
        </p:nvSpPr>
        <p:spPr>
          <a:xfrm>
            <a:off x="5695950" y="3992563"/>
            <a:ext cx="2879725" cy="2527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72" name="AutoShape 2"/>
          <p:cNvCxnSpPr>
            <a:cxnSpLocks noChangeShapeType="1"/>
          </p:cNvCxnSpPr>
          <p:nvPr/>
        </p:nvCxnSpPr>
        <p:spPr bwMode="auto">
          <a:xfrm>
            <a:off x="5938838" y="6067425"/>
            <a:ext cx="1908175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097588" y="4017963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hu-HU" sz="1400" baseline="-25000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 [A]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7742238" y="5892800"/>
            <a:ext cx="6715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400" baseline="-25000">
                <a:solidFill>
                  <a:srgbClr val="000000"/>
                </a:solidFill>
                <a:latin typeface="Calibri" pitchFamily="34" charset="0"/>
              </a:rPr>
              <a:t>BE</a:t>
            </a: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 [V]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5" name="AutoShape 5"/>
          <p:cNvCxnSpPr>
            <a:cxnSpLocks noChangeShapeType="1"/>
          </p:cNvCxnSpPr>
          <p:nvPr/>
        </p:nvCxnSpPr>
        <p:spPr bwMode="auto">
          <a:xfrm flipV="1">
            <a:off x="6134100" y="4135438"/>
            <a:ext cx="0" cy="2016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6942138" y="5813425"/>
            <a:ext cx="7762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l-GR" sz="1050" dirty="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hu-HU" sz="1050" dirty="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050" baseline="-25000" dirty="0">
                <a:solidFill>
                  <a:srgbClr val="000000"/>
                </a:solidFill>
                <a:latin typeface="Calibri" pitchFamily="34" charset="0"/>
              </a:rPr>
              <a:t>EB </a:t>
            </a:r>
            <a:r>
              <a:rPr lang="hu-HU" sz="1050" dirty="0">
                <a:solidFill>
                  <a:srgbClr val="000000"/>
                </a:solidFill>
                <a:latin typeface="Calibri" pitchFamily="34" charset="0"/>
              </a:rPr>
              <a:t>= 5mV</a:t>
            </a:r>
            <a:endParaRPr lang="hu-HU" sz="28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Szabadkézi sokszög 76"/>
          <p:cNvSpPr/>
          <p:nvPr/>
        </p:nvSpPr>
        <p:spPr>
          <a:xfrm>
            <a:off x="6437313" y="5208588"/>
            <a:ext cx="469900" cy="858837"/>
          </a:xfrm>
          <a:custGeom>
            <a:avLst/>
            <a:gdLst>
              <a:gd name="connsiteX0" fmla="*/ 0 w 470781"/>
              <a:gd name="connsiteY0" fmla="*/ 860079 h 860079"/>
              <a:gd name="connsiteX1" fmla="*/ 325925 w 470781"/>
              <a:gd name="connsiteY1" fmla="*/ 715224 h 860079"/>
              <a:gd name="connsiteX2" fmla="*/ 470781 w 470781"/>
              <a:gd name="connsiteY2" fmla="*/ 0 h 8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81" h="860079">
                <a:moveTo>
                  <a:pt x="0" y="860079"/>
                </a:moveTo>
                <a:cubicBezTo>
                  <a:pt x="123731" y="859324"/>
                  <a:pt x="247462" y="858570"/>
                  <a:pt x="325925" y="715224"/>
                </a:cubicBezTo>
                <a:cubicBezTo>
                  <a:pt x="404388" y="571878"/>
                  <a:pt x="437584" y="285939"/>
                  <a:pt x="470781" y="0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8" name="Egyenes összekötő 77"/>
          <p:cNvCxnSpPr/>
          <p:nvPr/>
        </p:nvCxnSpPr>
        <p:spPr>
          <a:xfrm rot="10800000" flipV="1">
            <a:off x="6132513" y="6069013"/>
            <a:ext cx="30638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78"/>
          <p:cNvCxnSpPr>
            <a:stCxn id="77" idx="2"/>
          </p:cNvCxnSpPr>
          <p:nvPr/>
        </p:nvCxnSpPr>
        <p:spPr>
          <a:xfrm flipV="1">
            <a:off x="6907213" y="4324350"/>
            <a:ext cx="88900" cy="88423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3"/>
          <p:cNvSpPr txBox="1">
            <a:spLocks noChangeArrowheads="1"/>
          </p:cNvSpPr>
          <p:nvPr/>
        </p:nvSpPr>
        <p:spPr bwMode="auto">
          <a:xfrm>
            <a:off x="6264275" y="5446713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l-GR" sz="1050" dirty="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hu-HU" sz="1050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hu-HU" sz="1050" baseline="-25000" dirty="0">
                <a:solidFill>
                  <a:srgbClr val="000000"/>
                </a:solidFill>
                <a:latin typeface="Calibri" pitchFamily="34" charset="0"/>
              </a:rPr>
              <a:t>E</a:t>
            </a:r>
            <a:endParaRPr lang="hu-HU" sz="2800" baseline="-25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1" name="AutoShape 2"/>
          <p:cNvCxnSpPr>
            <a:cxnSpLocks noChangeShapeType="1"/>
          </p:cNvCxnSpPr>
          <p:nvPr/>
        </p:nvCxnSpPr>
        <p:spPr bwMode="auto">
          <a:xfrm rot="5400000">
            <a:off x="6570663" y="5551488"/>
            <a:ext cx="541337" cy="103187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</p:cxnSp>
      <p:sp>
        <p:nvSpPr>
          <p:cNvPr id="82" name="Ellipszis 81"/>
          <p:cNvSpPr/>
          <p:nvPr/>
        </p:nvSpPr>
        <p:spPr>
          <a:xfrm>
            <a:off x="6762750" y="5857875"/>
            <a:ext cx="46038" cy="4603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3" name="Text Box 3"/>
          <p:cNvSpPr txBox="1">
            <a:spLocks noChangeArrowheads="1"/>
          </p:cNvSpPr>
          <p:nvPr/>
        </p:nvSpPr>
        <p:spPr bwMode="auto">
          <a:xfrm>
            <a:off x="6557963" y="5684838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000">
                <a:solidFill>
                  <a:srgbClr val="000000"/>
                </a:solidFill>
                <a:latin typeface="Calibri" pitchFamily="34" charset="0"/>
              </a:rPr>
              <a:t>M</a:t>
            </a:r>
            <a:endParaRPr lang="hu-HU" sz="24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4" name="AutoShape 2"/>
          <p:cNvCxnSpPr>
            <a:cxnSpLocks noChangeShapeType="1"/>
          </p:cNvCxnSpPr>
          <p:nvPr/>
        </p:nvCxnSpPr>
        <p:spPr bwMode="auto">
          <a:xfrm rot="10800000">
            <a:off x="6092825" y="5332413"/>
            <a:ext cx="7921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85" name="AutoShape 2"/>
          <p:cNvCxnSpPr>
            <a:cxnSpLocks noChangeShapeType="1"/>
          </p:cNvCxnSpPr>
          <p:nvPr/>
        </p:nvCxnSpPr>
        <p:spPr bwMode="auto">
          <a:xfrm rot="5400000">
            <a:off x="6565106" y="5723732"/>
            <a:ext cx="6842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86" name="AutoShape 2"/>
          <p:cNvCxnSpPr>
            <a:cxnSpLocks noChangeShapeType="1"/>
          </p:cNvCxnSpPr>
          <p:nvPr/>
        </p:nvCxnSpPr>
        <p:spPr bwMode="auto">
          <a:xfrm rot="10800000">
            <a:off x="6091238" y="5872163"/>
            <a:ext cx="682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87" name="AutoShape 2"/>
          <p:cNvCxnSpPr>
            <a:cxnSpLocks noChangeShapeType="1"/>
          </p:cNvCxnSpPr>
          <p:nvPr/>
        </p:nvCxnSpPr>
        <p:spPr bwMode="auto">
          <a:xfrm rot="5400000">
            <a:off x="6677025" y="5959475"/>
            <a:ext cx="215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88" name="AutoShape 2"/>
          <p:cNvCxnSpPr>
            <a:cxnSpLocks noChangeShapeType="1"/>
          </p:cNvCxnSpPr>
          <p:nvPr/>
        </p:nvCxnSpPr>
        <p:spPr bwMode="auto">
          <a:xfrm rot="5400000">
            <a:off x="6021388" y="5603875"/>
            <a:ext cx="539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89" name="AutoShape 2"/>
          <p:cNvCxnSpPr>
            <a:cxnSpLocks noChangeShapeType="1"/>
          </p:cNvCxnSpPr>
          <p:nvPr/>
        </p:nvCxnSpPr>
        <p:spPr bwMode="auto">
          <a:xfrm rot="10800000">
            <a:off x="6783388" y="5965825"/>
            <a:ext cx="125412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 type="triangle" w="sm" len="sm"/>
            <a:tailEnd type="triangle" w="sm" len="sm"/>
          </a:ln>
        </p:spPr>
      </p:cxnSp>
      <p:sp>
        <p:nvSpPr>
          <p:cNvPr id="96" name="Text Box 3"/>
          <p:cNvSpPr txBox="1">
            <a:spLocks noChangeArrowheads="1"/>
          </p:cNvSpPr>
          <p:nvPr/>
        </p:nvSpPr>
        <p:spPr bwMode="auto">
          <a:xfrm>
            <a:off x="5764213" y="5748338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hu-HU" sz="1050" dirty="0">
                <a:solidFill>
                  <a:srgbClr val="000000"/>
                </a:solidFill>
                <a:latin typeface="Calibri" pitchFamily="34" charset="0"/>
              </a:rPr>
              <a:t>1mA</a:t>
            </a:r>
            <a:endParaRPr lang="hu-HU" sz="28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6564313" y="6054725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hu-HU" sz="1050" dirty="0">
                <a:solidFill>
                  <a:srgbClr val="000000"/>
                </a:solidFill>
                <a:latin typeface="Calibri" pitchFamily="34" charset="0"/>
              </a:rPr>
              <a:t>0,6V</a:t>
            </a:r>
            <a:endParaRPr lang="hu-HU" sz="28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" name="Téglalap 98"/>
          <p:cNvSpPr/>
          <p:nvPr/>
        </p:nvSpPr>
        <p:spPr>
          <a:xfrm>
            <a:off x="962025" y="2565400"/>
            <a:ext cx="4319588" cy="3971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00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788" y="2684463"/>
            <a:ext cx="12811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8788" y="5059363"/>
            <a:ext cx="13017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7688" y="2619375"/>
            <a:ext cx="92233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" name="AutoShape 2"/>
          <p:cNvCxnSpPr>
            <a:cxnSpLocks noChangeShapeType="1"/>
          </p:cNvCxnSpPr>
          <p:nvPr/>
        </p:nvCxnSpPr>
        <p:spPr bwMode="auto">
          <a:xfrm>
            <a:off x="2597150" y="2941638"/>
            <a:ext cx="360363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5" name="Egyenes összekötő 104"/>
          <p:cNvCxnSpPr/>
          <p:nvPr/>
        </p:nvCxnSpPr>
        <p:spPr>
          <a:xfrm rot="5400000" flipH="1" flipV="1">
            <a:off x="6868319" y="5295106"/>
            <a:ext cx="261938" cy="2508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4750" y="3294063"/>
            <a:ext cx="766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2625" y="3327400"/>
            <a:ext cx="12938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1713" y="3306763"/>
            <a:ext cx="15732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3263" y="3822700"/>
            <a:ext cx="11541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98863" y="3862388"/>
            <a:ext cx="9794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5863" y="4305300"/>
            <a:ext cx="11874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68400" y="4787900"/>
            <a:ext cx="12398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3" name="AutoShape 2"/>
          <p:cNvCxnSpPr>
            <a:cxnSpLocks noChangeShapeType="1"/>
          </p:cNvCxnSpPr>
          <p:nvPr/>
        </p:nvCxnSpPr>
        <p:spPr bwMode="auto">
          <a:xfrm>
            <a:off x="1123950" y="3162300"/>
            <a:ext cx="3635375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5" name="Egyenes összekötő nyíllal 114"/>
          <p:cNvCxnSpPr/>
          <p:nvPr/>
        </p:nvCxnSpPr>
        <p:spPr>
          <a:xfrm rot="10800000" flipV="1">
            <a:off x="2660650" y="3036888"/>
            <a:ext cx="444500" cy="2730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nyíllal 115"/>
          <p:cNvCxnSpPr/>
          <p:nvPr/>
        </p:nvCxnSpPr>
        <p:spPr>
          <a:xfrm rot="16200000" flipH="1">
            <a:off x="2863850" y="3413126"/>
            <a:ext cx="1042987" cy="3032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AutoShape 2"/>
          <p:cNvCxnSpPr>
            <a:cxnSpLocks noChangeShapeType="1"/>
          </p:cNvCxnSpPr>
          <p:nvPr/>
        </p:nvCxnSpPr>
        <p:spPr bwMode="auto">
          <a:xfrm>
            <a:off x="1181100" y="5416550"/>
            <a:ext cx="3635375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62831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7438" y="6067425"/>
            <a:ext cx="14859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Téglalap 126"/>
          <p:cNvSpPr/>
          <p:nvPr/>
        </p:nvSpPr>
        <p:spPr>
          <a:xfrm>
            <a:off x="2319338" y="6018213"/>
            <a:ext cx="1528762" cy="52546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62832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75500" y="5019675"/>
            <a:ext cx="692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3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85025" y="5030788"/>
            <a:ext cx="6810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54113" y="5465763"/>
            <a:ext cx="17129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5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52763" y="5461000"/>
            <a:ext cx="8461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6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4450" y="5502275"/>
            <a:ext cx="14208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/>
      <p:bldP spid="74" grpId="0"/>
      <p:bldP spid="76" grpId="0"/>
      <p:bldP spid="80" grpId="0"/>
      <p:bldP spid="82" grpId="0" animBg="1"/>
      <p:bldP spid="83" grpId="0"/>
      <p:bldP spid="96" grpId="0"/>
      <p:bldP spid="97" grpId="0"/>
      <p:bldP spid="99" grpId="0" animBg="1"/>
      <p:bldP spid="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Tiszta félvezetők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718550" cy="2278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Tiszta szilíciumkristály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500" dirty="0" smtClean="0"/>
              <a:t>Tetraéderes szerkezetű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500" dirty="0" smtClean="0"/>
              <a:t>Az egyszerűség kedvéért a síkban kiterítve ábrázoljuk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5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500" dirty="0" smtClean="0">
              <a:solidFill>
                <a:srgbClr val="FFFF99"/>
              </a:solidFill>
            </a:endParaRPr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C4C-58DA-45D8-9B8B-69B89CFB2CB9}" type="slidenum">
              <a:rPr lang="hu-HU"/>
              <a:pPr>
                <a:defRPr/>
              </a:pPr>
              <a:t>7</a:t>
            </a:fld>
            <a:endParaRPr lang="hu-HU"/>
          </a:p>
        </p:txBody>
      </p: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850" y="2717800"/>
            <a:ext cx="31115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673350"/>
            <a:ext cx="32829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156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jelerősítés folyamata – Földelt bázisú alapkapcsolás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feszültségerősítés közelítő számításának menete</a:t>
            </a:r>
            <a:endParaRPr lang="hu-HU" sz="10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7680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96E0B-DA91-41F1-9BE4-525849B8DC18}" type="slidenum">
              <a:rPr lang="hu-HU"/>
              <a:pPr>
                <a:defRPr/>
              </a:pPr>
              <a:t>70</a:t>
            </a:fld>
            <a:endParaRPr lang="hu-HU"/>
          </a:p>
        </p:txBody>
      </p:sp>
      <p:sp>
        <p:nvSpPr>
          <p:cNvPr id="99" name="Téglalap 98"/>
          <p:cNvSpPr/>
          <p:nvPr/>
        </p:nvSpPr>
        <p:spPr>
          <a:xfrm>
            <a:off x="5129213" y="2462213"/>
            <a:ext cx="3473450" cy="2778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1" name="Rectangle 3"/>
          <p:cNvSpPr txBox="1">
            <a:spLocks noRot="1" noChangeArrowheads="1"/>
          </p:cNvSpPr>
          <p:nvPr/>
        </p:nvSpPr>
        <p:spPr bwMode="auto">
          <a:xfrm>
            <a:off x="-142875" y="2565400"/>
            <a:ext cx="479425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</a:t>
            </a:r>
            <a:r>
              <a:rPr lang="el-GR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Δ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jel </a:t>
            </a:r>
            <a:r>
              <a:rPr lang="el-GR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nyitófeszültség változást okoz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1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áramváltozás ennek hatására 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(Minél kisebb </a:t>
            </a:r>
            <a:r>
              <a:rPr lang="el-GR" sz="1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0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annál jobb a közelítés)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</a:t>
            </a:r>
            <a:r>
              <a:rPr lang="hu-HU" sz="1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200" kern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áram számításakor elhanyagoljuk a kis </a:t>
            </a:r>
            <a:r>
              <a:rPr lang="hu-HU" sz="1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200" kern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-t</a:t>
            </a:r>
            <a:endParaRPr lang="hu-HU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-n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eső kimeneti fesz. változást így számoljuk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Elhanyagoltuk az U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BC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visszahatását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Néhány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áramig a mai modern tranzisztorok jól közelítik az elméleti modellt, használható a közelítő számítás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625" y="3309938"/>
            <a:ext cx="9064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750" y="3886200"/>
            <a:ext cx="11271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4288" y="2649538"/>
            <a:ext cx="919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9875" y="3924300"/>
            <a:ext cx="16938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7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7475" y="4540250"/>
            <a:ext cx="787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Egyenes összekötő nyíllal 17"/>
          <p:cNvCxnSpPr>
            <a:stCxn id="76813" idx="2"/>
          </p:cNvCxnSpPr>
          <p:nvPr/>
        </p:nvCxnSpPr>
        <p:spPr>
          <a:xfrm rot="16200000" flipH="1">
            <a:off x="6763544" y="3229769"/>
            <a:ext cx="179388" cy="571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rot="16200000" flipH="1">
            <a:off x="6802438" y="3692525"/>
            <a:ext cx="177800" cy="571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8563" y="3889375"/>
            <a:ext cx="4703762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3488" y="3910013"/>
            <a:ext cx="4643437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3279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 - alapkapcsolások</a:t>
            </a: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C000"/>
                </a:solidFill>
              </a:rPr>
              <a:t>Váltakozó áramú szempontból az egyenfeszültségű források (0,6V 10V) rövidzárnak tekinthetők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Földelt bázisú alapkapcsolás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vezérlő generátor az </a:t>
            </a:r>
            <a:r>
              <a:rPr lang="hu-HU" sz="1200" dirty="0" err="1" smtClean="0">
                <a:solidFill>
                  <a:srgbClr val="FFFF99"/>
                </a:solidFill>
              </a:rPr>
              <a:t>emitter-föld</a:t>
            </a:r>
            <a:r>
              <a:rPr lang="hu-HU" sz="1200" dirty="0" smtClean="0">
                <a:solidFill>
                  <a:srgbClr val="FFFF99"/>
                </a:solidFill>
              </a:rPr>
              <a:t> körben van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kis értékű </a:t>
            </a:r>
            <a:r>
              <a:rPr lang="hu-HU" sz="1200" dirty="0" smtClean="0"/>
              <a:t>r</a:t>
            </a:r>
            <a:r>
              <a:rPr lang="hu-HU" sz="1200" baseline="-25000" dirty="0" smtClean="0"/>
              <a:t>e</a:t>
            </a:r>
            <a:r>
              <a:rPr lang="hu-HU" sz="1200" dirty="0" smtClean="0">
                <a:solidFill>
                  <a:srgbClr val="FFFF99"/>
                </a:solidFill>
              </a:rPr>
              <a:t> ellenállás terheli, a nagy </a:t>
            </a:r>
            <a:r>
              <a:rPr lang="hu-HU" sz="1200" dirty="0" smtClean="0"/>
              <a:t>I</a:t>
            </a:r>
            <a:r>
              <a:rPr lang="hu-HU" sz="1200" baseline="-25000" dirty="0" smtClean="0"/>
              <a:t>E</a:t>
            </a:r>
            <a:r>
              <a:rPr lang="hu-HU" sz="1200" dirty="0" smtClean="0">
                <a:solidFill>
                  <a:srgbClr val="FFFF99"/>
                </a:solidFill>
              </a:rPr>
              <a:t> áram átfolyik rajta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vezérlő generátor terhelése (teljesítménye) csökkenthető (FE kapcsolás)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Földelt </a:t>
            </a:r>
            <a:r>
              <a:rPr lang="hu-HU" sz="1400" dirty="0" err="1" smtClean="0"/>
              <a:t>emitteres</a:t>
            </a:r>
            <a:r>
              <a:rPr lang="hu-HU" sz="1400" dirty="0" smtClean="0"/>
              <a:t> alapkapcsolás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vezérlő generátor a bázis körbe kerül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Csak a kis értékű </a:t>
            </a:r>
            <a:r>
              <a:rPr lang="hu-HU" sz="1200" dirty="0" smtClean="0"/>
              <a:t>I</a:t>
            </a:r>
            <a:r>
              <a:rPr lang="hu-HU" sz="1200" baseline="-25000" dirty="0" smtClean="0"/>
              <a:t>B</a:t>
            </a:r>
            <a:r>
              <a:rPr lang="hu-HU" sz="1200" dirty="0" smtClean="0">
                <a:solidFill>
                  <a:srgbClr val="FFFF99"/>
                </a:solidFill>
              </a:rPr>
              <a:t> áram folyik át rajta</a:t>
            </a:r>
            <a:endParaRPr lang="hu-HU" sz="1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Földelt kollektoros alapkapcsolás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7783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95A37-C812-4315-A134-FC244D606769}" type="slidenum">
              <a:rPr lang="hu-HU"/>
              <a:pPr>
                <a:defRPr/>
              </a:pPr>
              <a:t>71</a:t>
            </a:fld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1001713" y="3757613"/>
            <a:ext cx="2246312" cy="2778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8000" y="5402263"/>
            <a:ext cx="6969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3400" y="4038600"/>
            <a:ext cx="685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AutoShape 2"/>
          <p:cNvCxnSpPr>
            <a:cxnSpLocks noChangeShapeType="1"/>
          </p:cNvCxnSpPr>
          <p:nvPr/>
        </p:nvCxnSpPr>
        <p:spPr bwMode="auto">
          <a:xfrm flipV="1">
            <a:off x="1443038" y="4244975"/>
            <a:ext cx="360362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" name="AutoShape 2"/>
          <p:cNvCxnSpPr>
            <a:cxnSpLocks noChangeShapeType="1"/>
          </p:cNvCxnSpPr>
          <p:nvPr/>
        </p:nvCxnSpPr>
        <p:spPr bwMode="auto">
          <a:xfrm rot="16200000" flipV="1">
            <a:off x="2012950" y="4737101"/>
            <a:ext cx="250825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" name="AutoShape 2"/>
          <p:cNvCxnSpPr>
            <a:cxnSpLocks noChangeShapeType="1"/>
          </p:cNvCxnSpPr>
          <p:nvPr/>
        </p:nvCxnSpPr>
        <p:spPr bwMode="auto">
          <a:xfrm flipV="1">
            <a:off x="1436688" y="4868863"/>
            <a:ext cx="1403350" cy="1587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sp>
        <p:nvSpPr>
          <p:cNvPr id="25" name="Oval 69"/>
          <p:cNvSpPr/>
          <p:nvPr/>
        </p:nvSpPr>
        <p:spPr>
          <a:xfrm>
            <a:off x="2100263" y="4827588"/>
            <a:ext cx="71437" cy="71437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Oval 69"/>
          <p:cNvSpPr/>
          <p:nvPr/>
        </p:nvSpPr>
        <p:spPr>
          <a:xfrm>
            <a:off x="1385888" y="4840288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7" name="Oval 69"/>
          <p:cNvSpPr/>
          <p:nvPr/>
        </p:nvSpPr>
        <p:spPr>
          <a:xfrm>
            <a:off x="1389063" y="4221163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Oval 69"/>
          <p:cNvSpPr/>
          <p:nvPr/>
        </p:nvSpPr>
        <p:spPr>
          <a:xfrm>
            <a:off x="2843213" y="4840288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" name="Oval 69"/>
          <p:cNvSpPr/>
          <p:nvPr/>
        </p:nvSpPr>
        <p:spPr>
          <a:xfrm>
            <a:off x="2833688" y="4217988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0" name="AutoShape 2"/>
          <p:cNvCxnSpPr>
            <a:cxnSpLocks noChangeShapeType="1"/>
          </p:cNvCxnSpPr>
          <p:nvPr/>
        </p:nvCxnSpPr>
        <p:spPr bwMode="auto">
          <a:xfrm flipV="1">
            <a:off x="2471738" y="4243388"/>
            <a:ext cx="360362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1" name="Egyenes összekötő nyíllal 40"/>
          <p:cNvCxnSpPr/>
          <p:nvPr/>
        </p:nvCxnSpPr>
        <p:spPr>
          <a:xfrm>
            <a:off x="1495425" y="4167188"/>
            <a:ext cx="207963" cy="158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0"/>
          <p:cNvCxnSpPr/>
          <p:nvPr/>
        </p:nvCxnSpPr>
        <p:spPr>
          <a:xfrm rot="5400000">
            <a:off x="1246982" y="4548981"/>
            <a:ext cx="323850" cy="158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0"/>
          <p:cNvCxnSpPr/>
          <p:nvPr/>
        </p:nvCxnSpPr>
        <p:spPr>
          <a:xfrm rot="5400000">
            <a:off x="2713832" y="4558506"/>
            <a:ext cx="323850" cy="158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/>
          <p:nvPr/>
        </p:nvCxnSpPr>
        <p:spPr>
          <a:xfrm flipH="1">
            <a:off x="2547938" y="4156075"/>
            <a:ext cx="207962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9"/>
          <p:cNvSpPr txBox="1">
            <a:spLocks noChangeArrowheads="1"/>
          </p:cNvSpPr>
          <p:nvPr/>
        </p:nvSpPr>
        <p:spPr bwMode="auto">
          <a:xfrm>
            <a:off x="1404938" y="3927475"/>
            <a:ext cx="40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I</a:t>
            </a:r>
            <a:r>
              <a:rPr lang="hu-HU" sz="11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9" name="TextBox 59"/>
          <p:cNvSpPr txBox="1">
            <a:spLocks noChangeArrowheads="1"/>
          </p:cNvSpPr>
          <p:nvPr/>
        </p:nvSpPr>
        <p:spPr bwMode="auto">
          <a:xfrm>
            <a:off x="2852738" y="4392613"/>
            <a:ext cx="40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U</a:t>
            </a:r>
            <a:r>
              <a:rPr lang="hu-HU" sz="1100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" name="TextBox 59"/>
          <p:cNvSpPr txBox="1">
            <a:spLocks noChangeArrowheads="1"/>
          </p:cNvSpPr>
          <p:nvPr/>
        </p:nvSpPr>
        <p:spPr bwMode="auto">
          <a:xfrm>
            <a:off x="1085850" y="4387850"/>
            <a:ext cx="40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U</a:t>
            </a:r>
            <a:r>
              <a:rPr lang="hu-HU" sz="11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2" name="TextBox 59"/>
          <p:cNvSpPr txBox="1">
            <a:spLocks noChangeArrowheads="1"/>
          </p:cNvSpPr>
          <p:nvPr/>
        </p:nvSpPr>
        <p:spPr bwMode="auto">
          <a:xfrm>
            <a:off x="2555875" y="3921125"/>
            <a:ext cx="40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I</a:t>
            </a:r>
            <a:r>
              <a:rPr lang="hu-HU" sz="1100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54" name="AutoShape 2"/>
          <p:cNvCxnSpPr>
            <a:cxnSpLocks noChangeShapeType="1"/>
          </p:cNvCxnSpPr>
          <p:nvPr/>
        </p:nvCxnSpPr>
        <p:spPr bwMode="auto">
          <a:xfrm flipV="1">
            <a:off x="1438275" y="5626100"/>
            <a:ext cx="360363" cy="1588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5" name="AutoShape 2"/>
          <p:cNvCxnSpPr>
            <a:cxnSpLocks noChangeShapeType="1"/>
          </p:cNvCxnSpPr>
          <p:nvPr/>
        </p:nvCxnSpPr>
        <p:spPr bwMode="auto">
          <a:xfrm rot="16200000" flipV="1">
            <a:off x="2007394" y="6119019"/>
            <a:ext cx="252412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6" name="AutoShape 2"/>
          <p:cNvCxnSpPr>
            <a:cxnSpLocks noChangeShapeType="1"/>
          </p:cNvCxnSpPr>
          <p:nvPr/>
        </p:nvCxnSpPr>
        <p:spPr bwMode="auto">
          <a:xfrm flipV="1">
            <a:off x="1431925" y="6249988"/>
            <a:ext cx="1403350" cy="1587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sp>
        <p:nvSpPr>
          <p:cNvPr id="57" name="Oval 69"/>
          <p:cNvSpPr/>
          <p:nvPr/>
        </p:nvSpPr>
        <p:spPr>
          <a:xfrm>
            <a:off x="2095500" y="6208713"/>
            <a:ext cx="71438" cy="7302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8" name="Oval 69"/>
          <p:cNvSpPr/>
          <p:nvPr/>
        </p:nvSpPr>
        <p:spPr>
          <a:xfrm>
            <a:off x="1381125" y="6221413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9" name="Oval 69"/>
          <p:cNvSpPr/>
          <p:nvPr/>
        </p:nvSpPr>
        <p:spPr>
          <a:xfrm>
            <a:off x="1384300" y="5602288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0" name="Oval 69"/>
          <p:cNvSpPr/>
          <p:nvPr/>
        </p:nvSpPr>
        <p:spPr>
          <a:xfrm>
            <a:off x="2838450" y="6221413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1" name="Oval 69"/>
          <p:cNvSpPr/>
          <p:nvPr/>
        </p:nvSpPr>
        <p:spPr>
          <a:xfrm>
            <a:off x="2828925" y="5599113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2" name="AutoShape 2"/>
          <p:cNvCxnSpPr>
            <a:cxnSpLocks noChangeShapeType="1"/>
          </p:cNvCxnSpPr>
          <p:nvPr/>
        </p:nvCxnSpPr>
        <p:spPr bwMode="auto">
          <a:xfrm flipV="1">
            <a:off x="2466975" y="5624513"/>
            <a:ext cx="360363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3" name="Egyenes összekötő nyíllal 62"/>
          <p:cNvCxnSpPr/>
          <p:nvPr/>
        </p:nvCxnSpPr>
        <p:spPr>
          <a:xfrm>
            <a:off x="1490663" y="5548313"/>
            <a:ext cx="207962" cy="158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40"/>
          <p:cNvCxnSpPr/>
          <p:nvPr/>
        </p:nvCxnSpPr>
        <p:spPr>
          <a:xfrm rot="5400000">
            <a:off x="1240632" y="5930106"/>
            <a:ext cx="323850" cy="158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40"/>
          <p:cNvCxnSpPr/>
          <p:nvPr/>
        </p:nvCxnSpPr>
        <p:spPr>
          <a:xfrm rot="5400000">
            <a:off x="2707482" y="5939631"/>
            <a:ext cx="323850" cy="158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/>
          <p:cNvCxnSpPr/>
          <p:nvPr/>
        </p:nvCxnSpPr>
        <p:spPr>
          <a:xfrm flipH="1">
            <a:off x="2543175" y="5537200"/>
            <a:ext cx="207963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59"/>
          <p:cNvSpPr txBox="1">
            <a:spLocks noChangeArrowheads="1"/>
          </p:cNvSpPr>
          <p:nvPr/>
        </p:nvSpPr>
        <p:spPr bwMode="auto">
          <a:xfrm>
            <a:off x="1400175" y="5308600"/>
            <a:ext cx="40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I</a:t>
            </a:r>
            <a:r>
              <a:rPr lang="hu-HU" sz="11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8" name="TextBox 59"/>
          <p:cNvSpPr txBox="1">
            <a:spLocks noChangeArrowheads="1"/>
          </p:cNvSpPr>
          <p:nvPr/>
        </p:nvSpPr>
        <p:spPr bwMode="auto">
          <a:xfrm>
            <a:off x="2847975" y="5773738"/>
            <a:ext cx="406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U</a:t>
            </a:r>
            <a:r>
              <a:rPr lang="hu-HU" sz="1100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9" name="TextBox 59"/>
          <p:cNvSpPr txBox="1">
            <a:spLocks noChangeArrowheads="1"/>
          </p:cNvSpPr>
          <p:nvPr/>
        </p:nvSpPr>
        <p:spPr bwMode="auto">
          <a:xfrm>
            <a:off x="1081088" y="5768975"/>
            <a:ext cx="40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U</a:t>
            </a:r>
            <a:r>
              <a:rPr lang="hu-HU" sz="11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0" name="TextBox 59"/>
          <p:cNvSpPr txBox="1">
            <a:spLocks noChangeArrowheads="1"/>
          </p:cNvSpPr>
          <p:nvPr/>
        </p:nvSpPr>
        <p:spPr bwMode="auto">
          <a:xfrm>
            <a:off x="2551113" y="5302250"/>
            <a:ext cx="40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I</a:t>
            </a:r>
            <a:r>
              <a:rPr lang="hu-HU" sz="1100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" name="TextBox 59"/>
          <p:cNvSpPr txBox="1">
            <a:spLocks noChangeArrowheads="1"/>
          </p:cNvSpPr>
          <p:nvPr/>
        </p:nvSpPr>
        <p:spPr bwMode="auto">
          <a:xfrm>
            <a:off x="1889125" y="5202238"/>
            <a:ext cx="609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NPN</a:t>
            </a:r>
            <a:endParaRPr lang="hu-HU" sz="1100" i="1" baseline="-25000">
              <a:solidFill>
                <a:srgbClr val="000000"/>
              </a:solidFill>
            </a:endParaRPr>
          </a:p>
        </p:txBody>
      </p:sp>
      <p:sp>
        <p:nvSpPr>
          <p:cNvPr id="72" name="TextBox 59"/>
          <p:cNvSpPr txBox="1">
            <a:spLocks noChangeArrowheads="1"/>
          </p:cNvSpPr>
          <p:nvPr/>
        </p:nvSpPr>
        <p:spPr bwMode="auto">
          <a:xfrm>
            <a:off x="1909763" y="3829050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PNP</a:t>
            </a:r>
            <a:endParaRPr lang="hu-HU" sz="1100" i="1" baseline="-25000">
              <a:solidFill>
                <a:srgbClr val="000000"/>
              </a:solidFill>
            </a:endParaRPr>
          </a:p>
        </p:txBody>
      </p:sp>
      <p:sp>
        <p:nvSpPr>
          <p:cNvPr id="73" name="Téglalap 72"/>
          <p:cNvSpPr/>
          <p:nvPr/>
        </p:nvSpPr>
        <p:spPr>
          <a:xfrm>
            <a:off x="3692525" y="3763963"/>
            <a:ext cx="2246313" cy="2778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7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4427538" y="4180523"/>
            <a:ext cx="615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AutoShape 2"/>
          <p:cNvCxnSpPr>
            <a:cxnSpLocks noChangeShapeType="1"/>
          </p:cNvCxnSpPr>
          <p:nvPr/>
        </p:nvCxnSpPr>
        <p:spPr bwMode="auto">
          <a:xfrm flipV="1">
            <a:off x="4127500" y="4875213"/>
            <a:ext cx="1403350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sp>
        <p:nvSpPr>
          <p:cNvPr id="79" name="Oval 69"/>
          <p:cNvSpPr/>
          <p:nvPr/>
        </p:nvSpPr>
        <p:spPr>
          <a:xfrm>
            <a:off x="4791075" y="4833938"/>
            <a:ext cx="71438" cy="71437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0" name="Oval 69"/>
          <p:cNvSpPr/>
          <p:nvPr/>
        </p:nvSpPr>
        <p:spPr>
          <a:xfrm>
            <a:off x="4076700" y="4846638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1" name="Oval 69"/>
          <p:cNvSpPr/>
          <p:nvPr/>
        </p:nvSpPr>
        <p:spPr>
          <a:xfrm>
            <a:off x="4079875" y="4181475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2" name="Oval 69"/>
          <p:cNvSpPr/>
          <p:nvPr/>
        </p:nvSpPr>
        <p:spPr>
          <a:xfrm>
            <a:off x="5534025" y="4846638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3" name="Oval 69"/>
          <p:cNvSpPr/>
          <p:nvPr/>
        </p:nvSpPr>
        <p:spPr>
          <a:xfrm>
            <a:off x="5524500" y="4168775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5" name="Egyenes összekötő nyíllal 84"/>
          <p:cNvCxnSpPr/>
          <p:nvPr/>
        </p:nvCxnSpPr>
        <p:spPr>
          <a:xfrm>
            <a:off x="4186238" y="4133850"/>
            <a:ext cx="207962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40"/>
          <p:cNvCxnSpPr/>
          <p:nvPr/>
        </p:nvCxnSpPr>
        <p:spPr>
          <a:xfrm rot="5400000">
            <a:off x="3937000" y="4554538"/>
            <a:ext cx="325437" cy="1588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40"/>
          <p:cNvCxnSpPr/>
          <p:nvPr/>
        </p:nvCxnSpPr>
        <p:spPr>
          <a:xfrm rot="5400000">
            <a:off x="5403850" y="4564063"/>
            <a:ext cx="325437" cy="1588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flipH="1">
            <a:off x="5238750" y="4121150"/>
            <a:ext cx="207963" cy="1588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59"/>
          <p:cNvSpPr txBox="1">
            <a:spLocks noChangeArrowheads="1"/>
          </p:cNvSpPr>
          <p:nvPr/>
        </p:nvSpPr>
        <p:spPr bwMode="auto">
          <a:xfrm>
            <a:off x="4095750" y="3894138"/>
            <a:ext cx="40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I</a:t>
            </a:r>
            <a:r>
              <a:rPr lang="hu-HU" sz="11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0" name="TextBox 59"/>
          <p:cNvSpPr txBox="1">
            <a:spLocks noChangeArrowheads="1"/>
          </p:cNvSpPr>
          <p:nvPr/>
        </p:nvSpPr>
        <p:spPr bwMode="auto">
          <a:xfrm>
            <a:off x="5543550" y="4397375"/>
            <a:ext cx="40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U</a:t>
            </a:r>
            <a:r>
              <a:rPr lang="hu-HU" sz="1100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1" name="TextBox 59"/>
          <p:cNvSpPr txBox="1">
            <a:spLocks noChangeArrowheads="1"/>
          </p:cNvSpPr>
          <p:nvPr/>
        </p:nvSpPr>
        <p:spPr bwMode="auto">
          <a:xfrm>
            <a:off x="3776663" y="4392613"/>
            <a:ext cx="406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U</a:t>
            </a:r>
            <a:r>
              <a:rPr lang="hu-HU" sz="11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2" name="TextBox 59"/>
          <p:cNvSpPr txBox="1">
            <a:spLocks noChangeArrowheads="1"/>
          </p:cNvSpPr>
          <p:nvPr/>
        </p:nvSpPr>
        <p:spPr bwMode="auto">
          <a:xfrm>
            <a:off x="5246688" y="3886200"/>
            <a:ext cx="40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I</a:t>
            </a:r>
            <a:r>
              <a:rPr lang="hu-HU" sz="1100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1" name="TextBox 59"/>
          <p:cNvSpPr txBox="1">
            <a:spLocks noChangeArrowheads="1"/>
          </p:cNvSpPr>
          <p:nvPr/>
        </p:nvSpPr>
        <p:spPr bwMode="auto">
          <a:xfrm>
            <a:off x="4579938" y="5207000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NPN</a:t>
            </a:r>
            <a:endParaRPr lang="hu-HU" sz="1100" i="1" baseline="-25000">
              <a:solidFill>
                <a:srgbClr val="000000"/>
              </a:solidFill>
            </a:endParaRPr>
          </a:p>
        </p:txBody>
      </p:sp>
      <p:sp>
        <p:nvSpPr>
          <p:cNvPr id="112" name="TextBox 59"/>
          <p:cNvSpPr txBox="1">
            <a:spLocks noChangeArrowheads="1"/>
          </p:cNvSpPr>
          <p:nvPr/>
        </p:nvSpPr>
        <p:spPr bwMode="auto">
          <a:xfrm>
            <a:off x="4600575" y="3794125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PNP</a:t>
            </a:r>
            <a:endParaRPr lang="hu-HU" sz="1100" i="1" baseline="-25000">
              <a:solidFill>
                <a:srgbClr val="000000"/>
              </a:solidFill>
            </a:endParaRPr>
          </a:p>
        </p:txBody>
      </p:sp>
      <p:cxnSp>
        <p:nvCxnSpPr>
          <p:cNvPr id="152" name="AutoShape 2"/>
          <p:cNvCxnSpPr>
            <a:cxnSpLocks noChangeShapeType="1"/>
          </p:cNvCxnSpPr>
          <p:nvPr/>
        </p:nvCxnSpPr>
        <p:spPr bwMode="auto">
          <a:xfrm flipV="1">
            <a:off x="4137025" y="4203700"/>
            <a:ext cx="323850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4" name="AutoShape 2"/>
          <p:cNvCxnSpPr>
            <a:cxnSpLocks noChangeShapeType="1"/>
          </p:cNvCxnSpPr>
          <p:nvPr/>
        </p:nvCxnSpPr>
        <p:spPr bwMode="auto">
          <a:xfrm flipV="1">
            <a:off x="4835525" y="4195763"/>
            <a:ext cx="684213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5" name="AutoShape 2"/>
          <p:cNvCxnSpPr>
            <a:cxnSpLocks noChangeShapeType="1"/>
          </p:cNvCxnSpPr>
          <p:nvPr/>
        </p:nvCxnSpPr>
        <p:spPr bwMode="auto">
          <a:xfrm rot="5400000" flipV="1">
            <a:off x="4302125" y="4362450"/>
            <a:ext cx="323850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59" name="Oval 69"/>
          <p:cNvSpPr/>
          <p:nvPr/>
        </p:nvSpPr>
        <p:spPr>
          <a:xfrm>
            <a:off x="4056063" y="6221413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0" name="Oval 69"/>
          <p:cNvSpPr/>
          <p:nvPr/>
        </p:nvSpPr>
        <p:spPr>
          <a:xfrm>
            <a:off x="4059238" y="5554663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1" name="Oval 69"/>
          <p:cNvSpPr/>
          <p:nvPr/>
        </p:nvSpPr>
        <p:spPr>
          <a:xfrm>
            <a:off x="5513388" y="6221413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2" name="Oval 69"/>
          <p:cNvSpPr/>
          <p:nvPr/>
        </p:nvSpPr>
        <p:spPr>
          <a:xfrm>
            <a:off x="5503863" y="5543550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63" name="Egyenes összekötő nyíllal 162"/>
          <p:cNvCxnSpPr/>
          <p:nvPr/>
        </p:nvCxnSpPr>
        <p:spPr>
          <a:xfrm>
            <a:off x="4165600" y="5507038"/>
            <a:ext cx="207963" cy="158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40"/>
          <p:cNvCxnSpPr/>
          <p:nvPr/>
        </p:nvCxnSpPr>
        <p:spPr>
          <a:xfrm rot="5400000">
            <a:off x="3915569" y="5928519"/>
            <a:ext cx="323850" cy="1588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gyenes összekötő nyíllal 40"/>
          <p:cNvCxnSpPr/>
          <p:nvPr/>
        </p:nvCxnSpPr>
        <p:spPr>
          <a:xfrm rot="5400000">
            <a:off x="5382419" y="5938044"/>
            <a:ext cx="323850" cy="1588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gyenes összekötő nyíllal 165"/>
          <p:cNvCxnSpPr/>
          <p:nvPr/>
        </p:nvCxnSpPr>
        <p:spPr>
          <a:xfrm flipH="1">
            <a:off x="5218113" y="5495925"/>
            <a:ext cx="207962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59"/>
          <p:cNvSpPr txBox="1">
            <a:spLocks noChangeArrowheads="1"/>
          </p:cNvSpPr>
          <p:nvPr/>
        </p:nvSpPr>
        <p:spPr bwMode="auto">
          <a:xfrm>
            <a:off x="4075113" y="5267325"/>
            <a:ext cx="40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I</a:t>
            </a:r>
            <a:r>
              <a:rPr lang="hu-HU" sz="11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8" name="TextBox 59"/>
          <p:cNvSpPr txBox="1">
            <a:spLocks noChangeArrowheads="1"/>
          </p:cNvSpPr>
          <p:nvPr/>
        </p:nvSpPr>
        <p:spPr bwMode="auto">
          <a:xfrm>
            <a:off x="5522913" y="5772150"/>
            <a:ext cx="40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U</a:t>
            </a:r>
            <a:r>
              <a:rPr lang="hu-HU" sz="1100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9" name="TextBox 59"/>
          <p:cNvSpPr txBox="1">
            <a:spLocks noChangeArrowheads="1"/>
          </p:cNvSpPr>
          <p:nvPr/>
        </p:nvSpPr>
        <p:spPr bwMode="auto">
          <a:xfrm>
            <a:off x="3756025" y="5767388"/>
            <a:ext cx="406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U</a:t>
            </a:r>
            <a:r>
              <a:rPr lang="hu-HU" sz="11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0" name="TextBox 59"/>
          <p:cNvSpPr txBox="1">
            <a:spLocks noChangeArrowheads="1"/>
          </p:cNvSpPr>
          <p:nvPr/>
        </p:nvSpPr>
        <p:spPr bwMode="auto">
          <a:xfrm>
            <a:off x="5226050" y="5260975"/>
            <a:ext cx="40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I</a:t>
            </a:r>
            <a:r>
              <a:rPr lang="hu-HU" sz="1100" i="1" baseline="-2500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174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4402138" y="5565140"/>
            <a:ext cx="6238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3" name="AutoShape 2"/>
          <p:cNvCxnSpPr>
            <a:cxnSpLocks noChangeShapeType="1"/>
          </p:cNvCxnSpPr>
          <p:nvPr/>
        </p:nvCxnSpPr>
        <p:spPr bwMode="auto">
          <a:xfrm rot="5400000" flipV="1">
            <a:off x="4255294" y="5738019"/>
            <a:ext cx="323850" cy="1588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7" name="AutoShape 2"/>
          <p:cNvCxnSpPr>
            <a:cxnSpLocks noChangeShapeType="1"/>
          </p:cNvCxnSpPr>
          <p:nvPr/>
        </p:nvCxnSpPr>
        <p:spPr bwMode="auto">
          <a:xfrm flipV="1">
            <a:off x="4106863" y="6249988"/>
            <a:ext cx="1403350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58" name="Oval 69"/>
          <p:cNvSpPr/>
          <p:nvPr/>
        </p:nvSpPr>
        <p:spPr>
          <a:xfrm>
            <a:off x="4760913" y="6216650"/>
            <a:ext cx="73025" cy="7302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72" name="AutoShape 2"/>
          <p:cNvCxnSpPr>
            <a:cxnSpLocks noChangeShapeType="1"/>
          </p:cNvCxnSpPr>
          <p:nvPr/>
        </p:nvCxnSpPr>
        <p:spPr bwMode="auto">
          <a:xfrm flipV="1">
            <a:off x="4797425" y="5570538"/>
            <a:ext cx="684213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75" name="Téglalap 174"/>
          <p:cNvSpPr/>
          <p:nvPr/>
        </p:nvSpPr>
        <p:spPr>
          <a:xfrm>
            <a:off x="6386513" y="3770313"/>
            <a:ext cx="2246312" cy="2778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76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1525" y="4200525"/>
            <a:ext cx="6159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7" name="AutoShape 2"/>
          <p:cNvCxnSpPr>
            <a:cxnSpLocks noChangeShapeType="1"/>
          </p:cNvCxnSpPr>
          <p:nvPr/>
        </p:nvCxnSpPr>
        <p:spPr bwMode="auto">
          <a:xfrm flipV="1">
            <a:off x="6821488" y="4881563"/>
            <a:ext cx="1403350" cy="1587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78" name="Oval 69"/>
          <p:cNvSpPr/>
          <p:nvPr/>
        </p:nvSpPr>
        <p:spPr>
          <a:xfrm>
            <a:off x="7485063" y="4840288"/>
            <a:ext cx="71437" cy="71437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9" name="Oval 69"/>
          <p:cNvSpPr/>
          <p:nvPr/>
        </p:nvSpPr>
        <p:spPr>
          <a:xfrm>
            <a:off x="6770688" y="4852988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0" name="Oval 69"/>
          <p:cNvSpPr/>
          <p:nvPr/>
        </p:nvSpPr>
        <p:spPr>
          <a:xfrm>
            <a:off x="6773863" y="4187825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1" name="Oval 69"/>
          <p:cNvSpPr/>
          <p:nvPr/>
        </p:nvSpPr>
        <p:spPr>
          <a:xfrm>
            <a:off x="8228013" y="4852988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2" name="Oval 69"/>
          <p:cNvSpPr/>
          <p:nvPr/>
        </p:nvSpPr>
        <p:spPr>
          <a:xfrm>
            <a:off x="8218488" y="4175125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83" name="Egyenes összekötő nyíllal 182"/>
          <p:cNvCxnSpPr/>
          <p:nvPr/>
        </p:nvCxnSpPr>
        <p:spPr>
          <a:xfrm>
            <a:off x="6880225" y="4140200"/>
            <a:ext cx="207963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Egyenes összekötő nyíllal 40"/>
          <p:cNvCxnSpPr/>
          <p:nvPr/>
        </p:nvCxnSpPr>
        <p:spPr>
          <a:xfrm rot="5400000">
            <a:off x="6630194" y="4561681"/>
            <a:ext cx="323850" cy="1588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40"/>
          <p:cNvCxnSpPr/>
          <p:nvPr/>
        </p:nvCxnSpPr>
        <p:spPr>
          <a:xfrm rot="5400000">
            <a:off x="8097044" y="4571206"/>
            <a:ext cx="323850" cy="1588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gyenes összekötő nyíllal 185"/>
          <p:cNvCxnSpPr/>
          <p:nvPr/>
        </p:nvCxnSpPr>
        <p:spPr>
          <a:xfrm flipH="1">
            <a:off x="7932738" y="4127500"/>
            <a:ext cx="207962" cy="1588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59"/>
          <p:cNvSpPr txBox="1">
            <a:spLocks noChangeArrowheads="1"/>
          </p:cNvSpPr>
          <p:nvPr/>
        </p:nvSpPr>
        <p:spPr bwMode="auto">
          <a:xfrm>
            <a:off x="6789738" y="3900488"/>
            <a:ext cx="406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I</a:t>
            </a:r>
            <a:r>
              <a:rPr lang="hu-HU" sz="11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8" name="TextBox 59"/>
          <p:cNvSpPr txBox="1">
            <a:spLocks noChangeArrowheads="1"/>
          </p:cNvSpPr>
          <p:nvPr/>
        </p:nvSpPr>
        <p:spPr bwMode="auto">
          <a:xfrm>
            <a:off x="8237538" y="4405313"/>
            <a:ext cx="40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U</a:t>
            </a:r>
            <a:r>
              <a:rPr lang="hu-HU" sz="1100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9" name="TextBox 59"/>
          <p:cNvSpPr txBox="1">
            <a:spLocks noChangeArrowheads="1"/>
          </p:cNvSpPr>
          <p:nvPr/>
        </p:nvSpPr>
        <p:spPr bwMode="auto">
          <a:xfrm>
            <a:off x="6470650" y="4400550"/>
            <a:ext cx="40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U</a:t>
            </a:r>
            <a:r>
              <a:rPr lang="hu-HU" sz="11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0" name="TextBox 59"/>
          <p:cNvSpPr txBox="1">
            <a:spLocks noChangeArrowheads="1"/>
          </p:cNvSpPr>
          <p:nvPr/>
        </p:nvSpPr>
        <p:spPr bwMode="auto">
          <a:xfrm>
            <a:off x="7940675" y="3892550"/>
            <a:ext cx="40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I</a:t>
            </a:r>
            <a:r>
              <a:rPr lang="hu-HU" sz="1100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1" name="TextBox 59"/>
          <p:cNvSpPr txBox="1">
            <a:spLocks noChangeArrowheads="1"/>
          </p:cNvSpPr>
          <p:nvPr/>
        </p:nvSpPr>
        <p:spPr bwMode="auto">
          <a:xfrm>
            <a:off x="7273925" y="5214938"/>
            <a:ext cx="6080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NPN</a:t>
            </a:r>
            <a:endParaRPr lang="hu-HU" sz="1100" i="1" baseline="-25000">
              <a:solidFill>
                <a:srgbClr val="000000"/>
              </a:solidFill>
            </a:endParaRPr>
          </a:p>
        </p:txBody>
      </p:sp>
      <p:sp>
        <p:nvSpPr>
          <p:cNvPr id="192" name="TextBox 59"/>
          <p:cNvSpPr txBox="1">
            <a:spLocks noChangeArrowheads="1"/>
          </p:cNvSpPr>
          <p:nvPr/>
        </p:nvSpPr>
        <p:spPr bwMode="auto">
          <a:xfrm>
            <a:off x="7294563" y="3800475"/>
            <a:ext cx="608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PNP</a:t>
            </a:r>
            <a:endParaRPr lang="hu-HU" sz="1100" i="1" baseline="-25000">
              <a:solidFill>
                <a:srgbClr val="000000"/>
              </a:solidFill>
            </a:endParaRPr>
          </a:p>
        </p:txBody>
      </p:sp>
      <p:cxnSp>
        <p:nvCxnSpPr>
          <p:cNvPr id="193" name="AutoShape 2"/>
          <p:cNvCxnSpPr>
            <a:cxnSpLocks noChangeShapeType="1"/>
          </p:cNvCxnSpPr>
          <p:nvPr/>
        </p:nvCxnSpPr>
        <p:spPr bwMode="auto">
          <a:xfrm flipV="1">
            <a:off x="6831013" y="4210050"/>
            <a:ext cx="323850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4" name="AutoShape 2"/>
          <p:cNvCxnSpPr>
            <a:cxnSpLocks noChangeShapeType="1"/>
          </p:cNvCxnSpPr>
          <p:nvPr/>
        </p:nvCxnSpPr>
        <p:spPr bwMode="auto">
          <a:xfrm flipV="1">
            <a:off x="7529513" y="4202113"/>
            <a:ext cx="684212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5" name="AutoShape 2"/>
          <p:cNvCxnSpPr>
            <a:cxnSpLocks noChangeShapeType="1"/>
          </p:cNvCxnSpPr>
          <p:nvPr/>
        </p:nvCxnSpPr>
        <p:spPr bwMode="auto">
          <a:xfrm rot="5400000" flipV="1">
            <a:off x="6995319" y="4375944"/>
            <a:ext cx="325438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96" name="Oval 69"/>
          <p:cNvSpPr/>
          <p:nvPr/>
        </p:nvSpPr>
        <p:spPr>
          <a:xfrm>
            <a:off x="6750050" y="6227763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8" name="Oval 69"/>
          <p:cNvSpPr/>
          <p:nvPr/>
        </p:nvSpPr>
        <p:spPr>
          <a:xfrm>
            <a:off x="8207375" y="6227763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9" name="Oval 69"/>
          <p:cNvSpPr/>
          <p:nvPr/>
        </p:nvSpPr>
        <p:spPr>
          <a:xfrm>
            <a:off x="8197850" y="5549900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00" name="Egyenes összekötő nyíllal 199"/>
          <p:cNvCxnSpPr/>
          <p:nvPr/>
        </p:nvCxnSpPr>
        <p:spPr>
          <a:xfrm>
            <a:off x="6859588" y="5514975"/>
            <a:ext cx="207962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Egyenes összekötő nyíllal 40"/>
          <p:cNvCxnSpPr/>
          <p:nvPr/>
        </p:nvCxnSpPr>
        <p:spPr>
          <a:xfrm rot="5400000">
            <a:off x="6609557" y="5934869"/>
            <a:ext cx="323850" cy="158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gyenes összekötő nyíllal 40"/>
          <p:cNvCxnSpPr/>
          <p:nvPr/>
        </p:nvCxnSpPr>
        <p:spPr>
          <a:xfrm rot="5400000">
            <a:off x="8076407" y="5944394"/>
            <a:ext cx="323850" cy="158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gyenes összekötő nyíllal 202"/>
          <p:cNvCxnSpPr/>
          <p:nvPr/>
        </p:nvCxnSpPr>
        <p:spPr>
          <a:xfrm flipH="1">
            <a:off x="7912100" y="5502275"/>
            <a:ext cx="207963" cy="1588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59"/>
          <p:cNvSpPr txBox="1">
            <a:spLocks noChangeArrowheads="1"/>
          </p:cNvSpPr>
          <p:nvPr/>
        </p:nvSpPr>
        <p:spPr bwMode="auto">
          <a:xfrm>
            <a:off x="6769100" y="5275263"/>
            <a:ext cx="40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I</a:t>
            </a:r>
            <a:r>
              <a:rPr lang="hu-HU" sz="11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5" name="TextBox 59"/>
          <p:cNvSpPr txBox="1">
            <a:spLocks noChangeArrowheads="1"/>
          </p:cNvSpPr>
          <p:nvPr/>
        </p:nvSpPr>
        <p:spPr bwMode="auto">
          <a:xfrm>
            <a:off x="8216900" y="5778500"/>
            <a:ext cx="40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U</a:t>
            </a:r>
            <a:r>
              <a:rPr lang="hu-HU" sz="1100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6" name="TextBox 59"/>
          <p:cNvSpPr txBox="1">
            <a:spLocks noChangeArrowheads="1"/>
          </p:cNvSpPr>
          <p:nvPr/>
        </p:nvSpPr>
        <p:spPr bwMode="auto">
          <a:xfrm>
            <a:off x="6450013" y="5773738"/>
            <a:ext cx="406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U</a:t>
            </a:r>
            <a:r>
              <a:rPr lang="hu-HU" sz="11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7" name="TextBox 59"/>
          <p:cNvSpPr txBox="1">
            <a:spLocks noChangeArrowheads="1"/>
          </p:cNvSpPr>
          <p:nvPr/>
        </p:nvSpPr>
        <p:spPr bwMode="auto">
          <a:xfrm>
            <a:off x="7920038" y="5267325"/>
            <a:ext cx="40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 i="1">
                <a:solidFill>
                  <a:srgbClr val="000000"/>
                </a:solidFill>
              </a:rPr>
              <a:t>I</a:t>
            </a:r>
            <a:r>
              <a:rPr lang="hu-HU" sz="1100" i="1" baseline="-2500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209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1363" y="5553075"/>
            <a:ext cx="6223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" name="AutoShape 2"/>
          <p:cNvCxnSpPr>
            <a:cxnSpLocks noChangeShapeType="1"/>
          </p:cNvCxnSpPr>
          <p:nvPr/>
        </p:nvCxnSpPr>
        <p:spPr bwMode="auto">
          <a:xfrm rot="5400000" flipV="1">
            <a:off x="6938169" y="5750719"/>
            <a:ext cx="323850" cy="1588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1" name="AutoShape 2"/>
          <p:cNvCxnSpPr>
            <a:cxnSpLocks noChangeShapeType="1"/>
          </p:cNvCxnSpPr>
          <p:nvPr/>
        </p:nvCxnSpPr>
        <p:spPr bwMode="auto">
          <a:xfrm flipV="1">
            <a:off x="6800850" y="6256338"/>
            <a:ext cx="1403350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sp>
        <p:nvSpPr>
          <p:cNvPr id="212" name="Oval 69"/>
          <p:cNvSpPr/>
          <p:nvPr/>
        </p:nvSpPr>
        <p:spPr>
          <a:xfrm>
            <a:off x="7454900" y="6223000"/>
            <a:ext cx="71438" cy="7302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13" name="AutoShape 2"/>
          <p:cNvCxnSpPr>
            <a:cxnSpLocks noChangeShapeType="1"/>
          </p:cNvCxnSpPr>
          <p:nvPr/>
        </p:nvCxnSpPr>
        <p:spPr bwMode="auto">
          <a:xfrm flipV="1">
            <a:off x="7491413" y="5576888"/>
            <a:ext cx="682625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1" name="AutoShape 2"/>
          <p:cNvCxnSpPr>
            <a:cxnSpLocks noChangeShapeType="1"/>
          </p:cNvCxnSpPr>
          <p:nvPr/>
        </p:nvCxnSpPr>
        <p:spPr bwMode="auto">
          <a:xfrm flipV="1">
            <a:off x="4097338" y="5572125"/>
            <a:ext cx="323850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8" name="AutoShape 2"/>
          <p:cNvCxnSpPr>
            <a:cxnSpLocks noChangeShapeType="1"/>
          </p:cNvCxnSpPr>
          <p:nvPr/>
        </p:nvCxnSpPr>
        <p:spPr bwMode="auto">
          <a:xfrm flipV="1">
            <a:off x="6778625" y="5584825"/>
            <a:ext cx="323850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97" name="Oval 69"/>
          <p:cNvSpPr/>
          <p:nvPr/>
        </p:nvSpPr>
        <p:spPr>
          <a:xfrm>
            <a:off x="6753225" y="5562600"/>
            <a:ext cx="53975" cy="53975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8" grpId="0"/>
      <p:bldP spid="49" grpId="0"/>
      <p:bldP spid="50" grpId="0"/>
      <p:bldP spid="52" grpId="0"/>
      <p:bldP spid="57" grpId="0" animBg="1"/>
      <p:bldP spid="58" grpId="0" animBg="1"/>
      <p:bldP spid="59" grpId="0" animBg="1"/>
      <p:bldP spid="60" grpId="0" animBg="1"/>
      <p:bldP spid="61" grpId="0" animBg="1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9" grpId="0"/>
      <p:bldP spid="90" grpId="0"/>
      <p:bldP spid="91" grpId="0"/>
      <p:bldP spid="92" grpId="0"/>
      <p:bldP spid="111" grpId="0"/>
      <p:bldP spid="112" grpId="0"/>
      <p:bldP spid="159" grpId="0" animBg="1"/>
      <p:bldP spid="160" grpId="0" animBg="1"/>
      <p:bldP spid="161" grpId="0" animBg="1"/>
      <p:bldP spid="162" grpId="0" animBg="1"/>
      <p:bldP spid="167" grpId="0"/>
      <p:bldP spid="168" grpId="0"/>
      <p:bldP spid="169" grpId="0"/>
      <p:bldP spid="170" grpId="0"/>
      <p:bldP spid="158" grpId="0" animBg="1"/>
      <p:bldP spid="175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7" grpId="0"/>
      <p:bldP spid="188" grpId="0"/>
      <p:bldP spid="189" grpId="0"/>
      <p:bldP spid="190" grpId="0"/>
      <p:bldP spid="191" grpId="0"/>
      <p:bldP spid="192" grpId="0"/>
      <p:bldP spid="196" grpId="0" animBg="1"/>
      <p:bldP spid="198" grpId="0" animBg="1"/>
      <p:bldP spid="199" grpId="0" animBg="1"/>
      <p:bldP spid="204" grpId="0"/>
      <p:bldP spid="205" grpId="0"/>
      <p:bldP spid="206" grpId="0"/>
      <p:bldP spid="207" grpId="0"/>
      <p:bldP spid="212" grpId="0" animBg="1"/>
      <p:bldP spid="19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5030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jelerősítés folyamata – Földelt </a:t>
            </a:r>
            <a:r>
              <a:rPr lang="hu-HU" sz="1400" dirty="0" err="1" smtClean="0"/>
              <a:t>emitteres</a:t>
            </a:r>
            <a:r>
              <a:rPr lang="hu-HU" sz="1400" dirty="0" smtClean="0"/>
              <a:t> alapkapcsolás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generátor most is az U</a:t>
            </a:r>
            <a:r>
              <a:rPr lang="hu-HU" sz="1400" baseline="-25000" dirty="0" smtClean="0">
                <a:solidFill>
                  <a:srgbClr val="FFFF99"/>
                </a:solidFill>
              </a:rPr>
              <a:t>BE</a:t>
            </a:r>
            <a:r>
              <a:rPr lang="hu-HU" sz="1400" dirty="0" smtClean="0">
                <a:solidFill>
                  <a:srgbClr val="FFFF99"/>
                </a:solidFill>
              </a:rPr>
              <a:t> nyitóirányú feszültséghez adódik hozzá (vagy vonódik le)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generátor az </a:t>
            </a:r>
            <a:r>
              <a:rPr lang="hu-HU" sz="1400" dirty="0" smtClean="0"/>
              <a:t>I</a:t>
            </a:r>
            <a:r>
              <a:rPr lang="hu-HU" sz="1400" baseline="-25000" dirty="0" smtClean="0"/>
              <a:t>B</a:t>
            </a:r>
            <a:r>
              <a:rPr lang="hu-HU" sz="1400" dirty="0" smtClean="0">
                <a:solidFill>
                  <a:srgbClr val="FFFF99"/>
                </a:solidFill>
              </a:rPr>
              <a:t> áramot vezérli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változó bázisáram változó kollektor-áramot jelent </a:t>
            </a:r>
            <a:endParaRPr lang="hu-HU" sz="1400" dirty="0" smtClean="0">
              <a:solidFill>
                <a:srgbClr val="FFFFFF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FF"/>
                </a:solidFill>
              </a:rPr>
              <a:t>Ha a kis I</a:t>
            </a:r>
            <a:r>
              <a:rPr lang="hu-HU" sz="1100" baseline="-25000" dirty="0" smtClean="0">
                <a:solidFill>
                  <a:srgbClr val="FFFFFF"/>
                </a:solidFill>
              </a:rPr>
              <a:t>B</a:t>
            </a:r>
            <a:r>
              <a:rPr lang="hu-HU" sz="1100" dirty="0" smtClean="0">
                <a:solidFill>
                  <a:srgbClr val="FFFFFF"/>
                </a:solidFill>
              </a:rPr>
              <a:t> 20%-ot nő a nagy I</a:t>
            </a:r>
            <a:r>
              <a:rPr lang="hu-HU" sz="1100" baseline="-25000" dirty="0" smtClean="0">
                <a:solidFill>
                  <a:srgbClr val="FFFFFF"/>
                </a:solidFill>
              </a:rPr>
              <a:t>C</a:t>
            </a:r>
            <a:r>
              <a:rPr lang="hu-HU" sz="1100" dirty="0" smtClean="0">
                <a:solidFill>
                  <a:srgbClr val="FFFFFF"/>
                </a:solidFill>
              </a:rPr>
              <a:t> is közel 20%-ot nő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FF"/>
                </a:solidFill>
              </a:rPr>
              <a:t>Az arány azonos, de I</a:t>
            </a:r>
            <a:r>
              <a:rPr lang="hu-HU" sz="1100" baseline="-25000" dirty="0" smtClean="0">
                <a:solidFill>
                  <a:srgbClr val="FFFFFF"/>
                </a:solidFill>
              </a:rPr>
              <a:t>C</a:t>
            </a:r>
            <a:r>
              <a:rPr lang="hu-HU" sz="1100" dirty="0" smtClean="0">
                <a:solidFill>
                  <a:srgbClr val="FFFFFF"/>
                </a:solidFill>
              </a:rPr>
              <a:t> nagyobb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FF"/>
                </a:solidFill>
              </a:rPr>
              <a:t>Kismértékű I</a:t>
            </a:r>
            <a:r>
              <a:rPr lang="hu-HU" sz="1100" baseline="-25000" dirty="0" smtClean="0">
                <a:solidFill>
                  <a:srgbClr val="FFFFFF"/>
                </a:solidFill>
              </a:rPr>
              <a:t>B</a:t>
            </a:r>
            <a:r>
              <a:rPr lang="hu-HU" sz="1100" dirty="0" smtClean="0">
                <a:solidFill>
                  <a:srgbClr val="FFFFFF"/>
                </a:solidFill>
              </a:rPr>
              <a:t> változás nagymértékű I</a:t>
            </a:r>
            <a:r>
              <a:rPr lang="hu-HU" sz="1100" baseline="-25000" dirty="0" smtClean="0">
                <a:solidFill>
                  <a:srgbClr val="FFFFFF"/>
                </a:solidFill>
              </a:rPr>
              <a:t>C</a:t>
            </a:r>
            <a:r>
              <a:rPr lang="hu-HU" sz="1100" dirty="0" smtClean="0">
                <a:solidFill>
                  <a:srgbClr val="FFFFFF"/>
                </a:solidFill>
              </a:rPr>
              <a:t> változást eredményez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0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7885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5E2BA-0BB9-4BF4-9BE8-DA7BD226C93E}" type="slidenum">
              <a:rPr lang="hu-HU"/>
              <a:pPr>
                <a:defRPr/>
              </a:pPr>
              <a:t>72</a:t>
            </a:fld>
            <a:endParaRPr lang="hu-HU"/>
          </a:p>
        </p:txBody>
      </p:sp>
      <p:sp>
        <p:nvSpPr>
          <p:cNvPr id="59" name="Rectangle 58"/>
          <p:cNvSpPr/>
          <p:nvPr/>
        </p:nvSpPr>
        <p:spPr>
          <a:xfrm>
            <a:off x="1630363" y="3155950"/>
            <a:ext cx="6159500" cy="336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60" name="Rectangle 59"/>
          <p:cNvSpPr/>
          <p:nvPr/>
        </p:nvSpPr>
        <p:spPr>
          <a:xfrm>
            <a:off x="3054350" y="3605213"/>
            <a:ext cx="344170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1" name="Rectangle 60"/>
          <p:cNvSpPr/>
          <p:nvPr/>
        </p:nvSpPr>
        <p:spPr>
          <a:xfrm>
            <a:off x="4483100" y="3605213"/>
            <a:ext cx="539750" cy="16906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" name="Rectangle 61"/>
          <p:cNvSpPr/>
          <p:nvPr/>
        </p:nvSpPr>
        <p:spPr>
          <a:xfrm>
            <a:off x="2901950" y="4030663"/>
            <a:ext cx="152400" cy="78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Rectangle 62"/>
          <p:cNvSpPr/>
          <p:nvPr/>
        </p:nvSpPr>
        <p:spPr>
          <a:xfrm>
            <a:off x="6496050" y="4035425"/>
            <a:ext cx="152400" cy="7826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Rectangle 64"/>
          <p:cNvSpPr/>
          <p:nvPr/>
        </p:nvSpPr>
        <p:spPr>
          <a:xfrm>
            <a:off x="4597400" y="5303838"/>
            <a:ext cx="346075" cy="1301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6" name="Shape 65"/>
          <p:cNvCxnSpPr>
            <a:stCxn id="62" idx="1"/>
          </p:cNvCxnSpPr>
          <p:nvPr/>
        </p:nvCxnSpPr>
        <p:spPr>
          <a:xfrm rot="10800000" flipV="1">
            <a:off x="2241550" y="44211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859088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4275932" y="5861844"/>
            <a:ext cx="971550" cy="1587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/>
          <p:nvPr/>
        </p:nvCxnSpPr>
        <p:spPr>
          <a:xfrm rot="10800000" flipH="1" flipV="1">
            <a:off x="6565900" y="4433888"/>
            <a:ext cx="660400" cy="1751012"/>
          </a:xfrm>
          <a:prstGeom prst="bentConnector2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711700" y="6121400"/>
            <a:ext cx="95250" cy="95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1" name="Oval 70"/>
          <p:cNvSpPr/>
          <p:nvPr/>
        </p:nvSpPr>
        <p:spPr>
          <a:xfrm>
            <a:off x="5845175" y="6005513"/>
            <a:ext cx="346075" cy="336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8866" name="TextBox 49"/>
          <p:cNvSpPr txBox="1">
            <a:spLocks noChangeArrowheads="1"/>
          </p:cNvSpPr>
          <p:nvPr/>
        </p:nvSpPr>
        <p:spPr bwMode="auto">
          <a:xfrm>
            <a:off x="3603625" y="3163888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8867" name="TextBox 50"/>
          <p:cNvSpPr txBox="1">
            <a:spLocks noChangeArrowheads="1"/>
          </p:cNvSpPr>
          <p:nvPr/>
        </p:nvSpPr>
        <p:spPr bwMode="auto">
          <a:xfrm>
            <a:off x="4554538" y="3173413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8868" name="TextBox 51"/>
          <p:cNvSpPr txBox="1">
            <a:spLocks noChangeArrowheads="1"/>
          </p:cNvSpPr>
          <p:nvPr/>
        </p:nvSpPr>
        <p:spPr bwMode="auto">
          <a:xfrm>
            <a:off x="5524500" y="31686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8869" name="TextBox 53"/>
          <p:cNvSpPr txBox="1">
            <a:spLocks noChangeArrowheads="1"/>
          </p:cNvSpPr>
          <p:nvPr/>
        </p:nvSpPr>
        <p:spPr bwMode="auto">
          <a:xfrm>
            <a:off x="2516188" y="585787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8870" name="TextBox 53"/>
          <p:cNvSpPr txBox="1">
            <a:spLocks noChangeArrowheads="1"/>
          </p:cNvSpPr>
          <p:nvPr/>
        </p:nvSpPr>
        <p:spPr bwMode="auto">
          <a:xfrm>
            <a:off x="3195638" y="5881688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8871" name="TextBox 58"/>
          <p:cNvSpPr txBox="1">
            <a:spLocks noChangeArrowheads="1"/>
          </p:cNvSpPr>
          <p:nvPr/>
        </p:nvSpPr>
        <p:spPr bwMode="auto">
          <a:xfrm>
            <a:off x="3003550" y="3271838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8872" name="TextBox 59"/>
          <p:cNvSpPr txBox="1">
            <a:spLocks noChangeArrowheads="1"/>
          </p:cNvSpPr>
          <p:nvPr/>
        </p:nvSpPr>
        <p:spPr bwMode="auto">
          <a:xfrm>
            <a:off x="6181725" y="3267075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p</a:t>
            </a:r>
            <a:r>
              <a:rPr lang="hu-HU" sz="1600" i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8873" name="TextBox 62"/>
          <p:cNvSpPr txBox="1">
            <a:spLocks noChangeArrowheads="1"/>
          </p:cNvSpPr>
          <p:nvPr/>
        </p:nvSpPr>
        <p:spPr bwMode="auto">
          <a:xfrm>
            <a:off x="4762500" y="3313113"/>
            <a:ext cx="47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000000"/>
                </a:solidFill>
              </a:rPr>
              <a:t>n</a:t>
            </a:r>
            <a:endParaRPr lang="hu-HU" sz="1600" i="1" baseline="30000">
              <a:solidFill>
                <a:srgbClr val="000000"/>
              </a:solidFill>
            </a:endParaRPr>
          </a:p>
        </p:txBody>
      </p:sp>
      <p:sp>
        <p:nvSpPr>
          <p:cNvPr id="78874" name="TextBox 53"/>
          <p:cNvSpPr txBox="1">
            <a:spLocks noChangeArrowheads="1"/>
          </p:cNvSpPr>
          <p:nvPr/>
        </p:nvSpPr>
        <p:spPr bwMode="auto">
          <a:xfrm>
            <a:off x="5519738" y="5864225"/>
            <a:ext cx="33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+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78875" name="TextBox 53"/>
          <p:cNvSpPr txBox="1">
            <a:spLocks noChangeArrowheads="1"/>
          </p:cNvSpPr>
          <p:nvPr/>
        </p:nvSpPr>
        <p:spPr bwMode="auto">
          <a:xfrm>
            <a:off x="6197600" y="5886450"/>
            <a:ext cx="33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solidFill>
                  <a:srgbClr val="000000"/>
                </a:solidFill>
              </a:rPr>
              <a:t>-</a:t>
            </a:r>
            <a:endParaRPr lang="hu-HU" sz="1400" i="1" baseline="3000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97388" y="3616325"/>
            <a:ext cx="522287" cy="1676400"/>
          </a:xfrm>
          <a:prstGeom prst="rect">
            <a:avLst/>
          </a:prstGeom>
          <a:solidFill>
            <a:srgbClr val="FF33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3" name="Rectangle 82"/>
          <p:cNvSpPr/>
          <p:nvPr/>
        </p:nvSpPr>
        <p:spPr>
          <a:xfrm>
            <a:off x="5032375" y="3614738"/>
            <a:ext cx="133350" cy="1681162"/>
          </a:xfrm>
          <a:prstGeom prst="rect">
            <a:avLst/>
          </a:prstGeom>
          <a:solidFill>
            <a:srgbClr val="0000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5" name="Pentagon 84"/>
          <p:cNvSpPr/>
          <p:nvPr/>
        </p:nvSpPr>
        <p:spPr>
          <a:xfrm>
            <a:off x="3598863" y="3902075"/>
            <a:ext cx="2638425" cy="927100"/>
          </a:xfrm>
          <a:prstGeom prst="homePlate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6" name="Bent Arrow 85"/>
          <p:cNvSpPr/>
          <p:nvPr/>
        </p:nvSpPr>
        <p:spPr>
          <a:xfrm rot="5400000">
            <a:off x="4042569" y="4388644"/>
            <a:ext cx="252413" cy="1133475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rot="10800000" flipH="1" flipV="1">
            <a:off x="223361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H="1" flipV="1">
            <a:off x="4716463" y="6173788"/>
            <a:ext cx="2519362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21" name="TextBox 58"/>
          <p:cNvSpPr txBox="1">
            <a:spLocks noChangeArrowheads="1"/>
          </p:cNvSpPr>
          <p:nvPr/>
        </p:nvSpPr>
        <p:spPr bwMode="auto">
          <a:xfrm>
            <a:off x="3713163" y="4235450"/>
            <a:ext cx="6873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1mA</a:t>
            </a:r>
            <a:endParaRPr lang="hu-HU" sz="1200" i="1" baseline="-25000">
              <a:solidFill>
                <a:srgbClr val="000000"/>
              </a:solidFill>
            </a:endParaRPr>
          </a:p>
        </p:txBody>
      </p:sp>
      <p:cxnSp>
        <p:nvCxnSpPr>
          <p:cNvPr id="92" name="Egyenes összekötő nyíllal 40"/>
          <p:cNvCxnSpPr/>
          <p:nvPr/>
        </p:nvCxnSpPr>
        <p:spPr>
          <a:xfrm>
            <a:off x="2247900" y="4311650"/>
            <a:ext cx="406400" cy="1588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nyíllal 46"/>
          <p:cNvCxnSpPr/>
          <p:nvPr/>
        </p:nvCxnSpPr>
        <p:spPr>
          <a:xfrm>
            <a:off x="6735763" y="4319588"/>
            <a:ext cx="406400" cy="1587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47"/>
          <p:cNvCxnSpPr/>
          <p:nvPr/>
        </p:nvCxnSpPr>
        <p:spPr>
          <a:xfrm rot="5400000">
            <a:off x="4874419" y="5788819"/>
            <a:ext cx="360363" cy="3175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86" name="TextBox 58"/>
          <p:cNvSpPr txBox="1">
            <a:spLocks noChangeArrowheads="1"/>
          </p:cNvSpPr>
          <p:nvPr/>
        </p:nvSpPr>
        <p:spPr bwMode="auto">
          <a:xfrm>
            <a:off x="2266950" y="4002088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8887" name="TextBox 58"/>
          <p:cNvSpPr txBox="1">
            <a:spLocks noChangeArrowheads="1"/>
          </p:cNvSpPr>
          <p:nvPr/>
        </p:nvSpPr>
        <p:spPr bwMode="auto">
          <a:xfrm>
            <a:off x="6772275" y="4005263"/>
            <a:ext cx="369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8888" name="TextBox 58"/>
          <p:cNvSpPr txBox="1">
            <a:spLocks noChangeArrowheads="1"/>
          </p:cNvSpPr>
          <p:nvPr/>
        </p:nvSpPr>
        <p:spPr bwMode="auto">
          <a:xfrm>
            <a:off x="5056188" y="5634038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I</a:t>
            </a:r>
            <a:r>
              <a:rPr lang="hu-HU" sz="1200" i="1" baseline="-25000">
                <a:solidFill>
                  <a:srgbClr val="000000"/>
                </a:solidFill>
              </a:rPr>
              <a:t>B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grpSp>
        <p:nvGrpSpPr>
          <p:cNvPr id="78889" name="Group 48"/>
          <p:cNvGrpSpPr>
            <a:grpSpLocks/>
          </p:cNvGrpSpPr>
          <p:nvPr/>
        </p:nvGrpSpPr>
        <p:grpSpPr bwMode="auto">
          <a:xfrm>
            <a:off x="4552950" y="5540375"/>
            <a:ext cx="368300" cy="461963"/>
            <a:chOff x="7004659" y="3707391"/>
            <a:chExt cx="367452" cy="461665"/>
          </a:xfrm>
        </p:grpSpPr>
        <p:sp>
          <p:nvSpPr>
            <p:cNvPr id="48" name="Oval 47"/>
            <p:cNvSpPr/>
            <p:nvPr/>
          </p:nvSpPr>
          <p:spPr>
            <a:xfrm>
              <a:off x="7028417" y="3783542"/>
              <a:ext cx="343694" cy="33633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78913" name="TextBox 47"/>
            <p:cNvSpPr txBox="1">
              <a:spLocks noChangeArrowheads="1"/>
            </p:cNvSpPr>
            <p:nvPr/>
          </p:nvSpPr>
          <p:spPr bwMode="auto">
            <a:xfrm>
              <a:off x="7004659" y="3707391"/>
              <a:ext cx="294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400">
                  <a:solidFill>
                    <a:srgbClr val="000000"/>
                  </a:solidFill>
                </a:rPr>
                <a:t>~</a:t>
              </a:r>
            </a:p>
          </p:txBody>
        </p:sp>
      </p:grpSp>
      <p:cxnSp>
        <p:nvCxnSpPr>
          <p:cNvPr id="50" name="Egyenes összekötő nyíllal 40"/>
          <p:cNvCxnSpPr/>
          <p:nvPr/>
        </p:nvCxnSpPr>
        <p:spPr>
          <a:xfrm rot="16200000" flipV="1">
            <a:off x="4377532" y="5784056"/>
            <a:ext cx="215900" cy="158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40"/>
          <p:cNvCxnSpPr/>
          <p:nvPr/>
        </p:nvCxnSpPr>
        <p:spPr>
          <a:xfrm>
            <a:off x="5816600" y="5892800"/>
            <a:ext cx="395288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40"/>
          <p:cNvCxnSpPr/>
          <p:nvPr/>
        </p:nvCxnSpPr>
        <p:spPr>
          <a:xfrm>
            <a:off x="2847975" y="5892800"/>
            <a:ext cx="395288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34" name="TextBox 58"/>
          <p:cNvSpPr txBox="1">
            <a:spLocks noChangeArrowheads="1"/>
          </p:cNvSpPr>
          <p:nvPr/>
        </p:nvSpPr>
        <p:spPr bwMode="auto">
          <a:xfrm>
            <a:off x="3943350" y="5627688"/>
            <a:ext cx="650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5mV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24700" y="5037138"/>
            <a:ext cx="190500" cy="5175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8895" name="TextBox 58"/>
          <p:cNvSpPr txBox="1">
            <a:spLocks noChangeArrowheads="1"/>
          </p:cNvSpPr>
          <p:nvPr/>
        </p:nvSpPr>
        <p:spPr bwMode="auto">
          <a:xfrm>
            <a:off x="7299325" y="5135563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R</a:t>
            </a:r>
            <a:r>
              <a:rPr lang="hu-HU" sz="1200" i="1" baseline="-25000">
                <a:solidFill>
                  <a:srgbClr val="000000"/>
                </a:solidFill>
              </a:rPr>
              <a:t>C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56" name="Egyenes összekötő nyíllal 40"/>
          <p:cNvCxnSpPr/>
          <p:nvPr/>
        </p:nvCxnSpPr>
        <p:spPr>
          <a:xfrm rot="5400000">
            <a:off x="6814344" y="5306219"/>
            <a:ext cx="396875" cy="158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97" name="TextBox 58"/>
          <p:cNvSpPr txBox="1">
            <a:spLocks noChangeArrowheads="1"/>
          </p:cNvSpPr>
          <p:nvPr/>
        </p:nvSpPr>
        <p:spPr bwMode="auto">
          <a:xfrm>
            <a:off x="6634163" y="5118100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u</a:t>
            </a:r>
            <a:r>
              <a:rPr lang="hu-HU" sz="1200" i="1" baseline="-25000">
                <a:solidFill>
                  <a:srgbClr val="000000"/>
                </a:solidFill>
              </a:rPr>
              <a:t>ki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10800000" flipH="1" flipV="1">
            <a:off x="4662488" y="6351588"/>
            <a:ext cx="215900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H="1" flipV="1">
            <a:off x="4706938" y="6410325"/>
            <a:ext cx="107950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900" name="TextBox 58"/>
          <p:cNvSpPr txBox="1">
            <a:spLocks noChangeArrowheads="1"/>
          </p:cNvSpPr>
          <p:nvPr/>
        </p:nvSpPr>
        <p:spPr bwMode="auto">
          <a:xfrm>
            <a:off x="2774950" y="5568950"/>
            <a:ext cx="552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0,6V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8901" name="TextBox 58"/>
          <p:cNvSpPr txBox="1">
            <a:spLocks noChangeArrowheads="1"/>
          </p:cNvSpPr>
          <p:nvPr/>
        </p:nvSpPr>
        <p:spPr bwMode="auto">
          <a:xfrm>
            <a:off x="5826125" y="5584825"/>
            <a:ext cx="552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10V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76" name="Bent Arrow 85"/>
          <p:cNvSpPr/>
          <p:nvPr/>
        </p:nvSpPr>
        <p:spPr>
          <a:xfrm rot="5400000">
            <a:off x="3959225" y="4473576"/>
            <a:ext cx="428625" cy="1149350"/>
          </a:xfrm>
          <a:prstGeom prst="bentArrow">
            <a:avLst/>
          </a:prstGeom>
          <a:solidFill>
            <a:srgbClr val="0099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72" name="Pentagon 101"/>
          <p:cNvSpPr/>
          <p:nvPr/>
        </p:nvSpPr>
        <p:spPr>
          <a:xfrm>
            <a:off x="3603625" y="3765550"/>
            <a:ext cx="2638425" cy="1068388"/>
          </a:xfrm>
          <a:prstGeom prst="homePlate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3" name="TextBox 58"/>
          <p:cNvSpPr txBox="1">
            <a:spLocks noChangeArrowheads="1"/>
          </p:cNvSpPr>
          <p:nvPr/>
        </p:nvSpPr>
        <p:spPr bwMode="auto">
          <a:xfrm>
            <a:off x="5335588" y="4224338"/>
            <a:ext cx="6873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~1mA</a:t>
            </a:r>
            <a:endParaRPr lang="hu-HU" sz="1200" i="1" baseline="-25000">
              <a:solidFill>
                <a:srgbClr val="000000"/>
              </a:solidFill>
            </a:endParaRPr>
          </a:p>
        </p:txBody>
      </p:sp>
      <p:sp>
        <p:nvSpPr>
          <p:cNvPr id="74" name="TextBox 58"/>
          <p:cNvSpPr txBox="1">
            <a:spLocks noChangeArrowheads="1"/>
          </p:cNvSpPr>
          <p:nvPr/>
        </p:nvSpPr>
        <p:spPr bwMode="auto">
          <a:xfrm>
            <a:off x="3579813" y="4232275"/>
            <a:ext cx="6873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1,2mA</a:t>
            </a:r>
            <a:endParaRPr lang="hu-HU" sz="1200" i="1" baseline="-25000">
              <a:solidFill>
                <a:srgbClr val="000000"/>
              </a:solidFill>
            </a:endParaRPr>
          </a:p>
        </p:txBody>
      </p:sp>
      <p:sp>
        <p:nvSpPr>
          <p:cNvPr id="75" name="TextBox 58"/>
          <p:cNvSpPr txBox="1">
            <a:spLocks noChangeArrowheads="1"/>
          </p:cNvSpPr>
          <p:nvPr/>
        </p:nvSpPr>
        <p:spPr bwMode="auto">
          <a:xfrm>
            <a:off x="5210175" y="4222750"/>
            <a:ext cx="823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~1,2mA</a:t>
            </a:r>
            <a:endParaRPr lang="hu-HU" sz="1200" i="1" baseline="-25000">
              <a:solidFill>
                <a:srgbClr val="000000"/>
              </a:solidFill>
            </a:endParaRPr>
          </a:p>
        </p:txBody>
      </p:sp>
      <p:sp>
        <p:nvSpPr>
          <p:cNvPr id="78" name="TextBox 58"/>
          <p:cNvSpPr txBox="1">
            <a:spLocks noChangeArrowheads="1"/>
          </p:cNvSpPr>
          <p:nvPr/>
        </p:nvSpPr>
        <p:spPr bwMode="auto">
          <a:xfrm>
            <a:off x="3887788" y="4956175"/>
            <a:ext cx="6873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10</a:t>
            </a:r>
            <a:r>
              <a:rPr lang="hu-HU" sz="1200" i="1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hu-HU" sz="1200" i="1">
                <a:solidFill>
                  <a:srgbClr val="000000"/>
                </a:solidFill>
              </a:rPr>
              <a:t>A</a:t>
            </a:r>
            <a:endParaRPr lang="hu-HU" sz="1200" i="1" baseline="-25000">
              <a:solidFill>
                <a:srgbClr val="000000"/>
              </a:solidFill>
            </a:endParaRPr>
          </a:p>
        </p:txBody>
      </p:sp>
      <p:sp>
        <p:nvSpPr>
          <p:cNvPr id="79" name="TextBox 58"/>
          <p:cNvSpPr txBox="1">
            <a:spLocks noChangeArrowheads="1"/>
          </p:cNvSpPr>
          <p:nvPr/>
        </p:nvSpPr>
        <p:spPr bwMode="auto">
          <a:xfrm>
            <a:off x="3884613" y="4962525"/>
            <a:ext cx="687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12</a:t>
            </a:r>
            <a:r>
              <a:rPr lang="hu-HU" sz="1200" i="1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hu-HU" sz="1200" i="1">
                <a:solidFill>
                  <a:srgbClr val="000000"/>
                </a:solidFill>
              </a:rPr>
              <a:t>A</a:t>
            </a:r>
            <a:endParaRPr lang="hu-HU" sz="1200" i="1" baseline="-25000">
              <a:solidFill>
                <a:srgbClr val="000000"/>
              </a:solidFill>
            </a:endParaRPr>
          </a:p>
        </p:txBody>
      </p:sp>
      <p:cxnSp>
        <p:nvCxnSpPr>
          <p:cNvPr id="81" name="Egyenes összekötő 57"/>
          <p:cNvCxnSpPr/>
          <p:nvPr/>
        </p:nvCxnSpPr>
        <p:spPr>
          <a:xfrm rot="10800000" flipV="1">
            <a:off x="4360863" y="4991100"/>
            <a:ext cx="254000" cy="7620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47"/>
          <p:cNvCxnSpPr/>
          <p:nvPr/>
        </p:nvCxnSpPr>
        <p:spPr>
          <a:xfrm rot="5400000">
            <a:off x="4925219" y="5788819"/>
            <a:ext cx="252413" cy="3175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40"/>
          <p:cNvCxnSpPr/>
          <p:nvPr/>
        </p:nvCxnSpPr>
        <p:spPr>
          <a:xfrm rot="5400000">
            <a:off x="6739732" y="5301456"/>
            <a:ext cx="539750" cy="158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67621" grpId="0"/>
      <p:bldP spid="67634" grpId="0"/>
      <p:bldP spid="72" grpId="0" animBg="1"/>
      <p:bldP spid="73" grpId="0"/>
      <p:bldP spid="74" grpId="0"/>
      <p:bldP spid="75" grpId="0"/>
      <p:bldP spid="78" grpId="0"/>
      <p:bldP spid="7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5030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fizikai működése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A jelerősítés folyamata – Földelt </a:t>
            </a:r>
            <a:r>
              <a:rPr lang="hu-HU" sz="1600" dirty="0" err="1" smtClean="0"/>
              <a:t>emitteres</a:t>
            </a:r>
            <a:r>
              <a:rPr lang="hu-HU" sz="1600" dirty="0" smtClean="0"/>
              <a:t> alapkapcsolás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err="1" smtClean="0"/>
              <a:t>u</a:t>
            </a:r>
            <a:r>
              <a:rPr lang="hu-HU" sz="1400" baseline="-25000" dirty="0" err="1" smtClean="0"/>
              <a:t>be</a:t>
            </a:r>
            <a:r>
              <a:rPr lang="hu-HU" sz="1400" dirty="0" smtClean="0">
                <a:solidFill>
                  <a:srgbClr val="FFFF99"/>
                </a:solidFill>
              </a:rPr>
              <a:t> változása a földhöz képest ellentétes irányú áramváltozást eredményez 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Az R</a:t>
            </a:r>
            <a:r>
              <a:rPr lang="hu-HU" sz="1400" baseline="-25000" dirty="0" smtClean="0">
                <a:solidFill>
                  <a:srgbClr val="FFFF99"/>
                </a:solidFill>
              </a:rPr>
              <a:t>C</a:t>
            </a:r>
            <a:r>
              <a:rPr lang="hu-HU" sz="1400" dirty="0" smtClean="0">
                <a:solidFill>
                  <a:srgbClr val="FFFF99"/>
                </a:solidFill>
              </a:rPr>
              <a:t> munkaellenálláson a „felerősített” jelfeszültséget kapjuk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feszültségerősítés közel azonos a FB kapcsoláshoz – ugyanúgy </a:t>
            </a:r>
            <a:r>
              <a:rPr lang="hu-HU" sz="1400" dirty="0" err="1" smtClean="0"/>
              <a:t>U</a:t>
            </a:r>
            <a:r>
              <a:rPr lang="hu-HU" sz="1400" baseline="-25000" dirty="0" err="1" smtClean="0"/>
              <a:t>BE</a:t>
            </a:r>
            <a:r>
              <a:rPr lang="hu-HU" sz="1400" dirty="0" err="1" smtClean="0">
                <a:solidFill>
                  <a:srgbClr val="FFFF99"/>
                </a:solidFill>
              </a:rPr>
              <a:t>-t</a:t>
            </a:r>
            <a:r>
              <a:rPr lang="hu-HU" sz="1400" dirty="0" smtClean="0">
                <a:solidFill>
                  <a:srgbClr val="FFFF99"/>
                </a:solidFill>
              </a:rPr>
              <a:t> vezéreljük </a:t>
            </a:r>
            <a:endParaRPr lang="hu-HU" sz="1400" dirty="0" smtClean="0">
              <a:solidFill>
                <a:srgbClr val="FFFFFF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FF"/>
                </a:solidFill>
              </a:rPr>
              <a:t>A FE kapcsolás azonban áramot is erősít („B” – FE áramerősítési tényező)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FF"/>
                </a:solidFill>
              </a:rPr>
              <a:t>Kisebb teljesítményre van szükség a bemeneten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FF"/>
                </a:solidFill>
              </a:rPr>
              <a:t>A teljesítményerősítés így nagyobb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FF"/>
                </a:solidFill>
              </a:rPr>
              <a:t>A tranzisztor határfrekvenciája FE alapkapcsolásban kisebb mint </a:t>
            </a:r>
            <a:r>
              <a:rPr lang="hu-HU" sz="1200" dirty="0" err="1" smtClean="0">
                <a:solidFill>
                  <a:srgbClr val="FFFFFF"/>
                </a:solidFill>
              </a:rPr>
              <a:t>FB-ban</a:t>
            </a:r>
            <a:endParaRPr lang="hu-HU" sz="12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7987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65E0A-F476-4213-A507-D5578C331711}" type="slidenum">
              <a:rPr lang="hu-HU"/>
              <a:pPr>
                <a:defRPr/>
              </a:pPr>
              <a:t>73</a:t>
            </a:fld>
            <a:endParaRPr lang="hu-HU"/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663" y="3943350"/>
            <a:ext cx="44100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58"/>
          <p:cNvSpPr/>
          <p:nvPr/>
        </p:nvSpPr>
        <p:spPr>
          <a:xfrm>
            <a:off x="903288" y="3502025"/>
            <a:ext cx="3325812" cy="28495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ff</a:t>
            </a:r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3578225"/>
            <a:ext cx="1593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9188" y="4344988"/>
            <a:ext cx="12668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9825" y="4357688"/>
            <a:ext cx="1587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8075" y="5018088"/>
            <a:ext cx="28606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65225" y="5502275"/>
            <a:ext cx="190023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Szövegdoboz 89"/>
          <p:cNvSpPr txBox="1">
            <a:spLocks noChangeArrowheads="1"/>
          </p:cNvSpPr>
          <p:nvPr/>
        </p:nvSpPr>
        <p:spPr bwMode="auto">
          <a:xfrm>
            <a:off x="3151188" y="4613275"/>
            <a:ext cx="1111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>
                <a:solidFill>
                  <a:srgbClr val="FF0000"/>
                </a:solidFill>
              </a:rPr>
              <a:t>(FB: 1</a:t>
            </a:r>
            <a:r>
              <a:rPr lang="hu-HU" sz="110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hu-HU" sz="1100">
                <a:solidFill>
                  <a:srgbClr val="FF0000"/>
                </a:solidFill>
              </a:rPr>
              <a:t>W)</a:t>
            </a:r>
          </a:p>
        </p:txBody>
      </p:sp>
      <p:sp>
        <p:nvSpPr>
          <p:cNvPr id="91" name="Szövegdoboz 90"/>
          <p:cNvSpPr txBox="1">
            <a:spLocks noChangeArrowheads="1"/>
          </p:cNvSpPr>
          <p:nvPr/>
        </p:nvSpPr>
        <p:spPr bwMode="auto">
          <a:xfrm>
            <a:off x="3165475" y="5605463"/>
            <a:ext cx="11096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>
                <a:solidFill>
                  <a:srgbClr val="FF0000"/>
                </a:solidFill>
              </a:rPr>
              <a:t>(FB: 200)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0" grpId="0"/>
      <p:bldP spid="90" grpId="1"/>
      <p:bldP spid="91" grpId="0"/>
      <p:bldP spid="91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1317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karakterisztikái, jelleggörbéi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Munkapont-beállítás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munkapont beállítás szempontjából fontosak az adott tranzisztor áram-feszültség karakterisztikái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áramok-feszültségek közötti </a:t>
            </a:r>
            <a:r>
              <a:rPr lang="hu-HU" sz="1200" dirty="0" smtClean="0"/>
              <a:t>(többváltozós) </a:t>
            </a:r>
            <a:r>
              <a:rPr lang="hu-HU" sz="1200" dirty="0" smtClean="0">
                <a:solidFill>
                  <a:srgbClr val="FFFF99"/>
                </a:solidFill>
              </a:rPr>
              <a:t>összefüggéseket írják le grafikus formában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tervezés során használják őket, a katalógusokban is gyakran szerepelnek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8090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86A91-AB7C-4DF8-995F-2188345A0B69}" type="slidenum">
              <a:rPr lang="hu-HU"/>
              <a:pPr>
                <a:defRPr/>
              </a:pPr>
              <a:t>74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1522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karakterisztikái, jelleggörbéi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Földelt bázisú feszültség-áram karakterisztikák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U</a:t>
            </a:r>
            <a:r>
              <a:rPr lang="hu-HU" sz="1400" baseline="-25000" dirty="0" smtClean="0"/>
              <a:t>BE</a:t>
            </a:r>
            <a:r>
              <a:rPr lang="hu-HU" sz="1400" dirty="0" smtClean="0"/>
              <a:t> - I</a:t>
            </a:r>
            <a:r>
              <a:rPr lang="hu-HU" sz="1400" baseline="-25000" dirty="0" smtClean="0"/>
              <a:t>E</a:t>
            </a:r>
            <a:r>
              <a:rPr lang="hu-HU" sz="1400" dirty="0" smtClean="0"/>
              <a:t> karakterisztika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Olyan mint egy dióda-karakterisztika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Nyitófeszültség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Visszáram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err="1" smtClean="0"/>
              <a:t>Zéner-feszültség</a:t>
            </a: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Elvileg az U</a:t>
            </a:r>
            <a:r>
              <a:rPr lang="hu-HU" sz="1200" baseline="-25000" dirty="0" smtClean="0">
                <a:solidFill>
                  <a:srgbClr val="FFFF99"/>
                </a:solidFill>
              </a:rPr>
              <a:t>CB</a:t>
            </a:r>
            <a:r>
              <a:rPr lang="hu-HU" sz="1200" dirty="0" smtClean="0">
                <a:solidFill>
                  <a:srgbClr val="FFFF99"/>
                </a:solidFill>
              </a:rPr>
              <a:t> feszültség befolyásolja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Gyakorlatilag elhanyagolható mértékben</a:t>
            </a:r>
            <a:endParaRPr lang="hu-HU" sz="8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8192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A95FF-BBDE-4296-A768-8358962BCD09}" type="slidenum">
              <a:rPr lang="hu-HU"/>
              <a:pPr>
                <a:defRPr/>
              </a:pPr>
              <a:t>75</a:t>
            </a:fld>
            <a:endParaRPr lang="hu-HU"/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325" y="1638300"/>
            <a:ext cx="183515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3625" y="2968625"/>
            <a:ext cx="401796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927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karakterisztikái, jelleggörbéi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Földelt bázisú feszültség-áram karakterisztikák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U</a:t>
            </a:r>
            <a:r>
              <a:rPr lang="hu-HU" sz="1400" baseline="-25000" dirty="0" smtClean="0"/>
              <a:t>CB</a:t>
            </a:r>
            <a:r>
              <a:rPr lang="hu-HU" sz="1400" dirty="0" smtClean="0"/>
              <a:t> - I</a:t>
            </a:r>
            <a:r>
              <a:rPr lang="hu-HU" sz="1400" baseline="-25000" dirty="0" smtClean="0"/>
              <a:t>C</a:t>
            </a:r>
            <a:r>
              <a:rPr lang="hu-HU" sz="1400" dirty="0" smtClean="0"/>
              <a:t> karakterisztika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8294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2F6CB-7DDF-40AE-AF98-B8583276B035}" type="slidenum">
              <a:rPr lang="hu-HU"/>
              <a:pPr>
                <a:defRPr/>
              </a:pPr>
              <a:t>76</a:t>
            </a:fld>
            <a:endParaRPr lang="hu-HU"/>
          </a:p>
        </p:txBody>
      </p:sp>
      <p:pic>
        <p:nvPicPr>
          <p:cNvPr id="829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325" y="1638300"/>
            <a:ext cx="183515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4263" y="2992438"/>
            <a:ext cx="4011612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-141288" y="2973388"/>
            <a:ext cx="4803776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Olyan mint több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záróirányú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dióda-karakterisztika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Az áram alig függ a </a:t>
            </a:r>
            <a:r>
              <a:rPr lang="hu-HU" sz="11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záróirányú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feszültségtől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Közel vízszintes görbék</a:t>
            </a: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kollektor-bázis záróáram nagyban függ 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-től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 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0 csak az 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CB0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-től maradékáram folyik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 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&gt; 0 szinte teljes egészében átsodródik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Mintha a </a:t>
            </a:r>
            <a:r>
              <a:rPr lang="hu-HU" sz="11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záróirányú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áram megnövekedne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2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-vel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paraméterezett görbesereg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megszüntetéséhez „kis” nyitófeszültség kell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</a:t>
            </a:r>
            <a:r>
              <a:rPr lang="hu-HU" sz="11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emitterből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 bázisba érkező nagyszámú töltéshordozó gyorsító </a:t>
            </a:r>
            <a:r>
              <a:rPr lang="hu-HU" sz="11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zárófeszültség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nélkül is átsodródik a kollektorba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Gyakorlatban  főleg  a FE karakterisztikákat használják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927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karakterisztikái, jelleggörbéi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Földelt </a:t>
            </a:r>
            <a:r>
              <a:rPr lang="hu-HU" sz="1400" dirty="0" err="1" smtClean="0"/>
              <a:t>emitteres</a:t>
            </a:r>
            <a:r>
              <a:rPr lang="hu-HU" sz="1400" dirty="0" smtClean="0"/>
              <a:t> feszültség-áram karakterisztikák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U</a:t>
            </a:r>
            <a:r>
              <a:rPr lang="hu-HU" sz="1400" baseline="-25000" dirty="0" smtClean="0"/>
              <a:t>BE</a:t>
            </a:r>
            <a:r>
              <a:rPr lang="hu-HU" sz="1400" dirty="0" smtClean="0"/>
              <a:t> - I</a:t>
            </a:r>
            <a:r>
              <a:rPr lang="hu-HU" sz="1400" baseline="-25000" dirty="0" smtClean="0"/>
              <a:t>B</a:t>
            </a:r>
            <a:r>
              <a:rPr lang="hu-HU" sz="1400" dirty="0" smtClean="0"/>
              <a:t> karakterisztika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8397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21D17-B066-41B7-BFE0-17A3A7DED408}" type="slidenum">
              <a:rPr lang="hu-HU"/>
              <a:pPr>
                <a:defRPr/>
              </a:pPr>
              <a:t>77</a:t>
            </a:fld>
            <a:endParaRPr lang="hu-HU"/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-141288" y="2973388"/>
            <a:ext cx="4803776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U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feszültséggel közvetlenül 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-t vezéreljük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Szintén dióda karakterisztika (mint FB-nél), de csak a nyitóirány érdekes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1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Záróirányban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elég a nyugalmi áram és a letörési fesz.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áram erősebben függ  az U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feszültségtől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Visszahatás -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BC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zárófesz.-el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nő 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nagyobb tér jobban kinyitja a BE átmenetet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Több görbét is ábrázolunk 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1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paraméterrel</a:t>
            </a: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Általában elég az U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0V és pl. U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5V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függés U</a:t>
            </a:r>
            <a:r>
              <a:rPr lang="hu-HU" sz="11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0V közelében a legnagyobb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839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988" y="1812925"/>
            <a:ext cx="1873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025" y="3036888"/>
            <a:ext cx="39830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927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karakterisztikái, jelleggörbéi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Földelt </a:t>
            </a:r>
            <a:r>
              <a:rPr lang="hu-HU" sz="1400" dirty="0" err="1" smtClean="0"/>
              <a:t>emitteres</a:t>
            </a:r>
            <a:r>
              <a:rPr lang="hu-HU" sz="1400" dirty="0" smtClean="0"/>
              <a:t> feszültség-áram karakterisztikák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U</a:t>
            </a:r>
            <a:r>
              <a:rPr lang="hu-HU" sz="1400" baseline="-25000" dirty="0" smtClean="0"/>
              <a:t>CE</a:t>
            </a:r>
            <a:r>
              <a:rPr lang="hu-HU" sz="1400" dirty="0" smtClean="0"/>
              <a:t> - I</a:t>
            </a:r>
            <a:r>
              <a:rPr lang="hu-HU" sz="1400" baseline="-25000" dirty="0" smtClean="0"/>
              <a:t>C</a:t>
            </a:r>
            <a:r>
              <a:rPr lang="hu-HU" sz="1400" dirty="0" smtClean="0"/>
              <a:t> karakterisztika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9B5D5-6BF6-4887-AF2F-1455EFCE8A26}" type="slidenum">
              <a:rPr lang="hu-HU"/>
              <a:pPr>
                <a:defRPr/>
              </a:pPr>
              <a:t>78</a:t>
            </a:fld>
            <a:endParaRPr lang="hu-HU"/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-141288" y="2973388"/>
            <a:ext cx="4803776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U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csak kissé (néhány tized V) tér el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2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BC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-től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FB-hez hasonló görbék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Az origóból indulnak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 U</a:t>
            </a:r>
            <a:r>
              <a:rPr lang="hu-HU" sz="10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CE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0 BE és BC is zárt ezért I</a:t>
            </a:r>
            <a:r>
              <a:rPr lang="hu-HU" sz="10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</a:t>
            </a:r>
            <a:r>
              <a:rPr lang="hu-HU" sz="10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0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Két szakaszra bontható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Meredek felfutó telítéses tartomány - CB átmenet nyitott – U</a:t>
            </a:r>
            <a:r>
              <a:rPr lang="hu-HU" sz="10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CE(</a:t>
            </a:r>
            <a:r>
              <a:rPr lang="hu-HU" sz="1000" kern="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sat</a:t>
            </a:r>
            <a:r>
              <a:rPr lang="hu-HU" sz="10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Közel vízszintes tartomány - ált. ebben üzemelünk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Enyhén emelkedő görbék 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paraméterrel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Visszahatás miatt „B” és így I</a:t>
            </a:r>
            <a:r>
              <a:rPr lang="hu-HU" sz="10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függ </a:t>
            </a:r>
            <a:r>
              <a:rPr lang="hu-HU" sz="1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000" kern="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CB</a:t>
            </a:r>
            <a:r>
              <a:rPr lang="hu-HU" sz="1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-től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Így I</a:t>
            </a:r>
            <a:r>
              <a:rPr lang="hu-HU" sz="10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függ </a:t>
            </a:r>
            <a:r>
              <a:rPr lang="hu-HU" sz="1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000" kern="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r>
              <a:rPr lang="hu-HU" sz="1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-től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(ezért nem vízszintes)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legalsó, 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0-hoz tartozó görbe 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CE0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-t adja</a:t>
            </a: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karakterisztikából 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f(I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karakterisztika megszerkeszthető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„B” áramfüggése</a:t>
            </a: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849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988" y="1812925"/>
            <a:ext cx="1873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025" y="3028950"/>
            <a:ext cx="397986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5940425" y="3884613"/>
            <a:ext cx="227013" cy="1944687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5929313" y="5853113"/>
            <a:ext cx="57943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</a:rPr>
              <a:t>U</a:t>
            </a:r>
            <a:r>
              <a:rPr lang="hu-HU" sz="1050" baseline="-25000" dirty="0">
                <a:solidFill>
                  <a:srgbClr val="000000"/>
                </a:solidFill>
              </a:rPr>
              <a:t>CE(</a:t>
            </a:r>
            <a:r>
              <a:rPr lang="hu-HU" sz="1050" baseline="-25000" dirty="0" err="1">
                <a:solidFill>
                  <a:srgbClr val="000000"/>
                </a:solidFill>
              </a:rPr>
              <a:t>sat</a:t>
            </a:r>
            <a:r>
              <a:rPr lang="hu-HU" sz="1050" baseline="-25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056313" y="5708650"/>
            <a:ext cx="2349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</a:rPr>
              <a:t>|</a:t>
            </a:r>
            <a:endParaRPr lang="hu-HU" sz="1050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1363" cy="127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karakterisztikái, jelleggörbéi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Földelt </a:t>
            </a:r>
            <a:r>
              <a:rPr lang="hu-HU" sz="1400" dirty="0" err="1" smtClean="0"/>
              <a:t>emitteres</a:t>
            </a:r>
            <a:r>
              <a:rPr lang="hu-HU" sz="1400" dirty="0" smtClean="0"/>
              <a:t> feszültség-áram karakterisztikák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I</a:t>
            </a:r>
            <a:r>
              <a:rPr lang="hu-HU" sz="1400" baseline="-25000" dirty="0" smtClean="0"/>
              <a:t>C</a:t>
            </a:r>
            <a:r>
              <a:rPr lang="hu-HU" sz="1400" dirty="0" smtClean="0"/>
              <a:t> = f(I</a:t>
            </a:r>
            <a:r>
              <a:rPr lang="hu-HU" sz="1400" baseline="-25000" dirty="0" smtClean="0"/>
              <a:t>B</a:t>
            </a:r>
            <a:r>
              <a:rPr lang="hu-HU" sz="1400" dirty="0" smtClean="0"/>
              <a:t>) karakterisztika</a:t>
            </a:r>
            <a:endParaRPr lang="hu-HU" sz="1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„S” alakú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Kis I</a:t>
            </a:r>
            <a:r>
              <a:rPr lang="hu-HU" sz="1200" baseline="-25000" dirty="0" smtClean="0">
                <a:solidFill>
                  <a:srgbClr val="FFFF99"/>
                </a:solidFill>
              </a:rPr>
              <a:t>B</a:t>
            </a:r>
            <a:r>
              <a:rPr lang="hu-HU" sz="1200" dirty="0" smtClean="0">
                <a:solidFill>
                  <a:srgbClr val="FFFF99"/>
                </a:solidFill>
              </a:rPr>
              <a:t>-nél és nagyobb I</a:t>
            </a:r>
            <a:r>
              <a:rPr lang="hu-HU" sz="1200" baseline="-25000" dirty="0" smtClean="0">
                <a:solidFill>
                  <a:srgbClr val="FFFF99"/>
                </a:solidFill>
              </a:rPr>
              <a:t>B</a:t>
            </a:r>
            <a:r>
              <a:rPr lang="hu-HU" sz="1200" dirty="0" smtClean="0">
                <a:solidFill>
                  <a:srgbClr val="FFFF99"/>
                </a:solidFill>
              </a:rPr>
              <a:t>-nél „B” lecsökken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Nem érdemes a „kis” tranzisztorokat nagy árammal hajtani (B kicsi lesz)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8602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3D033-96A4-42CB-8B95-A59472E4992D}" type="slidenum">
              <a:rPr lang="hu-HU"/>
              <a:pPr>
                <a:defRPr/>
              </a:pPr>
              <a:t>79</a:t>
            </a:fld>
            <a:endParaRPr lang="hu-HU"/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-141288" y="2973388"/>
            <a:ext cx="4803776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860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698625"/>
            <a:ext cx="18748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8"/>
          <p:cNvSpPr/>
          <p:nvPr/>
        </p:nvSpPr>
        <p:spPr>
          <a:xfrm>
            <a:off x="1395413" y="2930525"/>
            <a:ext cx="6248400" cy="34559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ff</a:t>
            </a:r>
          </a:p>
        </p:txBody>
      </p:sp>
      <p:cxnSp>
        <p:nvCxnSpPr>
          <p:cNvPr id="86025" name="AutoShape 3"/>
          <p:cNvCxnSpPr>
            <a:cxnSpLocks noChangeShapeType="1"/>
          </p:cNvCxnSpPr>
          <p:nvPr/>
        </p:nvCxnSpPr>
        <p:spPr bwMode="auto">
          <a:xfrm flipV="1">
            <a:off x="4886325" y="3224213"/>
            <a:ext cx="0" cy="28797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2" name="Ív 11"/>
          <p:cNvSpPr/>
          <p:nvPr/>
        </p:nvSpPr>
        <p:spPr>
          <a:xfrm flipH="1">
            <a:off x="4964113" y="4044950"/>
            <a:ext cx="563562" cy="438150"/>
          </a:xfrm>
          <a:prstGeom prst="arc">
            <a:avLst>
              <a:gd name="adj1" fmla="val 16200000"/>
              <a:gd name="adj2" fmla="val 2153874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3" name="Egyenes összekötő 12"/>
          <p:cNvCxnSpPr/>
          <p:nvPr/>
        </p:nvCxnSpPr>
        <p:spPr>
          <a:xfrm flipV="1">
            <a:off x="5241925" y="3954463"/>
            <a:ext cx="1746250" cy="92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v 13"/>
          <p:cNvSpPr/>
          <p:nvPr/>
        </p:nvSpPr>
        <p:spPr>
          <a:xfrm flipH="1">
            <a:off x="4946650" y="4432300"/>
            <a:ext cx="563563" cy="436563"/>
          </a:xfrm>
          <a:prstGeom prst="arc">
            <a:avLst>
              <a:gd name="adj1" fmla="val 16200000"/>
              <a:gd name="adj2" fmla="val 2153874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5" name="Egyenes összekötő 14"/>
          <p:cNvCxnSpPr/>
          <p:nvPr/>
        </p:nvCxnSpPr>
        <p:spPr>
          <a:xfrm flipV="1">
            <a:off x="5226050" y="4346575"/>
            <a:ext cx="1774825" cy="85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V="1">
            <a:off x="5199063" y="4826000"/>
            <a:ext cx="1779587" cy="571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v 17"/>
          <p:cNvSpPr/>
          <p:nvPr/>
        </p:nvSpPr>
        <p:spPr>
          <a:xfrm flipH="1">
            <a:off x="4897438" y="5322888"/>
            <a:ext cx="563562" cy="438150"/>
          </a:xfrm>
          <a:prstGeom prst="arc">
            <a:avLst>
              <a:gd name="adj1" fmla="val 16200000"/>
              <a:gd name="adj2" fmla="val 2153874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9" name="Egyenes összekötő 18"/>
          <p:cNvCxnSpPr/>
          <p:nvPr/>
        </p:nvCxnSpPr>
        <p:spPr>
          <a:xfrm flipV="1">
            <a:off x="5176838" y="5322888"/>
            <a:ext cx="17986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Ív 19"/>
          <p:cNvSpPr/>
          <p:nvPr/>
        </p:nvSpPr>
        <p:spPr>
          <a:xfrm flipH="1">
            <a:off x="4832350" y="5645150"/>
            <a:ext cx="438150" cy="504825"/>
          </a:xfrm>
          <a:prstGeom prst="arc">
            <a:avLst>
              <a:gd name="adj1" fmla="val 15991371"/>
              <a:gd name="adj2" fmla="val 1884764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5062538" y="5643563"/>
            <a:ext cx="1863725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AutoShape 2"/>
          <p:cNvCxnSpPr>
            <a:cxnSpLocks noChangeShapeType="1"/>
          </p:cNvCxnSpPr>
          <p:nvPr/>
        </p:nvCxnSpPr>
        <p:spPr bwMode="auto">
          <a:xfrm rot="5400000">
            <a:off x="4807744" y="4639469"/>
            <a:ext cx="22685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6036" name="AutoShape 2"/>
          <p:cNvCxnSpPr>
            <a:cxnSpLocks noChangeShapeType="1"/>
          </p:cNvCxnSpPr>
          <p:nvPr/>
        </p:nvCxnSpPr>
        <p:spPr bwMode="auto">
          <a:xfrm>
            <a:off x="2046288" y="5734050"/>
            <a:ext cx="532765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4" name="Egyenes összekötő 23"/>
          <p:cNvCxnSpPr/>
          <p:nvPr/>
        </p:nvCxnSpPr>
        <p:spPr>
          <a:xfrm rot="5400000">
            <a:off x="4029075" y="4792663"/>
            <a:ext cx="1800225" cy="984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Ív 24"/>
          <p:cNvSpPr/>
          <p:nvPr/>
        </p:nvSpPr>
        <p:spPr>
          <a:xfrm flipH="1">
            <a:off x="4919663" y="4883150"/>
            <a:ext cx="563562" cy="436563"/>
          </a:xfrm>
          <a:prstGeom prst="arc">
            <a:avLst>
              <a:gd name="adj1" fmla="val 16200000"/>
              <a:gd name="adj2" fmla="val 2153874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4262438" y="3203575"/>
            <a:ext cx="65087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</a:rPr>
              <a:t>I</a:t>
            </a:r>
            <a:r>
              <a:rPr lang="hu-HU" sz="1050" baseline="-25000" dirty="0">
                <a:solidFill>
                  <a:srgbClr val="000000"/>
                </a:solidFill>
              </a:rPr>
              <a:t>C</a:t>
            </a:r>
            <a:r>
              <a:rPr lang="hu-HU" sz="1050" dirty="0">
                <a:solidFill>
                  <a:srgbClr val="000000"/>
                </a:solidFill>
              </a:rPr>
              <a:t> [mA]</a:t>
            </a:r>
            <a:endParaRPr lang="hu-HU" sz="1050" baseline="-25000" dirty="0">
              <a:solidFill>
                <a:srgbClr val="00000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838950" y="5748338"/>
            <a:ext cx="6048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</a:rPr>
              <a:t>U</a:t>
            </a:r>
            <a:r>
              <a:rPr lang="hu-HU" sz="1050" baseline="-25000" dirty="0">
                <a:solidFill>
                  <a:srgbClr val="000000"/>
                </a:solidFill>
              </a:rPr>
              <a:t>CE</a:t>
            </a:r>
            <a:r>
              <a:rPr lang="hu-HU" sz="1050" dirty="0">
                <a:solidFill>
                  <a:srgbClr val="000000"/>
                </a:solidFill>
              </a:rPr>
              <a:t> [V]</a:t>
            </a:r>
            <a:endParaRPr lang="hu-HU" sz="1050" baseline="-25000" dirty="0">
              <a:solidFill>
                <a:srgbClr val="000000"/>
              </a:solidFill>
            </a:endParaRPr>
          </a:p>
        </p:txBody>
      </p:sp>
      <p:sp>
        <p:nvSpPr>
          <p:cNvPr id="28" name="Szövegdoboz 27"/>
          <p:cNvSpPr txBox="1">
            <a:spLocks noChangeArrowheads="1"/>
          </p:cNvSpPr>
          <p:nvPr/>
        </p:nvSpPr>
        <p:spPr bwMode="auto">
          <a:xfrm>
            <a:off x="5599113" y="5797550"/>
            <a:ext cx="8842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000">
                <a:solidFill>
                  <a:srgbClr val="000000"/>
                </a:solidFill>
              </a:rPr>
              <a:t>U</a:t>
            </a:r>
            <a:r>
              <a:rPr lang="hu-HU" sz="1000" baseline="-25000">
                <a:solidFill>
                  <a:srgbClr val="000000"/>
                </a:solidFill>
              </a:rPr>
              <a:t>CE</a:t>
            </a:r>
            <a:r>
              <a:rPr lang="hu-HU" sz="1000">
                <a:solidFill>
                  <a:srgbClr val="000000"/>
                </a:solidFill>
              </a:rPr>
              <a:t> = konst.</a:t>
            </a:r>
            <a:endParaRPr lang="hu-HU" sz="1000" baseline="-25000">
              <a:solidFill>
                <a:srgbClr val="000000"/>
              </a:solidFill>
            </a:endParaRPr>
          </a:p>
        </p:txBody>
      </p:sp>
      <p:sp>
        <p:nvSpPr>
          <p:cNvPr id="86042" name="Szövegdoboz 28"/>
          <p:cNvSpPr txBox="1">
            <a:spLocks noChangeArrowheads="1"/>
          </p:cNvSpPr>
          <p:nvPr/>
        </p:nvSpPr>
        <p:spPr bwMode="auto">
          <a:xfrm>
            <a:off x="6375400" y="5476875"/>
            <a:ext cx="4905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I</a:t>
            </a:r>
            <a:r>
              <a:rPr lang="hu-HU" sz="900" baseline="-25000">
                <a:solidFill>
                  <a:srgbClr val="000000"/>
                </a:solidFill>
              </a:rPr>
              <a:t>B</a:t>
            </a:r>
            <a:r>
              <a:rPr lang="hu-HU" sz="900">
                <a:solidFill>
                  <a:srgbClr val="000000"/>
                </a:solidFill>
              </a:rPr>
              <a:t> = 0</a:t>
            </a:r>
            <a:endParaRPr lang="hu-HU" sz="900" baseline="-25000">
              <a:solidFill>
                <a:srgbClr val="000000"/>
              </a:solidFill>
            </a:endParaRPr>
          </a:p>
        </p:txBody>
      </p:sp>
      <p:sp>
        <p:nvSpPr>
          <p:cNvPr id="86043" name="Szövegdoboz 29"/>
          <p:cNvSpPr txBox="1">
            <a:spLocks noChangeArrowheads="1"/>
          </p:cNvSpPr>
          <p:nvPr/>
        </p:nvSpPr>
        <p:spPr bwMode="auto">
          <a:xfrm>
            <a:off x="6437313" y="5114925"/>
            <a:ext cx="6889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I</a:t>
            </a:r>
            <a:r>
              <a:rPr lang="hu-HU" sz="900" baseline="-25000">
                <a:solidFill>
                  <a:srgbClr val="000000"/>
                </a:solidFill>
              </a:rPr>
              <a:t>B</a:t>
            </a:r>
            <a:r>
              <a:rPr lang="hu-HU" sz="900">
                <a:solidFill>
                  <a:srgbClr val="000000"/>
                </a:solidFill>
              </a:rPr>
              <a:t> = 20</a:t>
            </a:r>
            <a:r>
              <a:rPr lang="hu-HU" sz="9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hu-HU" sz="900">
                <a:solidFill>
                  <a:srgbClr val="000000"/>
                </a:solidFill>
              </a:rPr>
              <a:t>A</a:t>
            </a:r>
            <a:endParaRPr lang="hu-HU" sz="900" baseline="-25000">
              <a:solidFill>
                <a:srgbClr val="000000"/>
              </a:solidFill>
            </a:endParaRPr>
          </a:p>
        </p:txBody>
      </p:sp>
      <p:sp>
        <p:nvSpPr>
          <p:cNvPr id="86044" name="Szövegdoboz 30"/>
          <p:cNvSpPr txBox="1">
            <a:spLocks noChangeArrowheads="1"/>
          </p:cNvSpPr>
          <p:nvPr/>
        </p:nvSpPr>
        <p:spPr bwMode="auto">
          <a:xfrm>
            <a:off x="6608763" y="4613275"/>
            <a:ext cx="4445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40</a:t>
            </a:r>
            <a:r>
              <a:rPr lang="hu-HU" sz="9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hu-HU" sz="900">
                <a:solidFill>
                  <a:srgbClr val="000000"/>
                </a:solidFill>
              </a:rPr>
              <a:t>A</a:t>
            </a:r>
            <a:endParaRPr lang="hu-HU" sz="900" baseline="-25000">
              <a:solidFill>
                <a:srgbClr val="000000"/>
              </a:solidFill>
            </a:endParaRPr>
          </a:p>
        </p:txBody>
      </p:sp>
      <p:sp>
        <p:nvSpPr>
          <p:cNvPr id="86045" name="Szövegdoboz 31"/>
          <p:cNvSpPr txBox="1">
            <a:spLocks noChangeArrowheads="1"/>
          </p:cNvSpPr>
          <p:nvPr/>
        </p:nvSpPr>
        <p:spPr bwMode="auto">
          <a:xfrm>
            <a:off x="6624638" y="4146550"/>
            <a:ext cx="4445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60</a:t>
            </a:r>
            <a:r>
              <a:rPr lang="hu-HU" sz="9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hu-HU" sz="900">
                <a:solidFill>
                  <a:srgbClr val="000000"/>
                </a:solidFill>
              </a:rPr>
              <a:t>A</a:t>
            </a:r>
            <a:endParaRPr lang="hu-HU" sz="900" baseline="-25000">
              <a:solidFill>
                <a:srgbClr val="000000"/>
              </a:solidFill>
            </a:endParaRPr>
          </a:p>
        </p:txBody>
      </p:sp>
      <p:sp>
        <p:nvSpPr>
          <p:cNvPr id="86046" name="Szövegdoboz 32"/>
          <p:cNvSpPr txBox="1">
            <a:spLocks noChangeArrowheads="1"/>
          </p:cNvSpPr>
          <p:nvPr/>
        </p:nvSpPr>
        <p:spPr bwMode="auto">
          <a:xfrm>
            <a:off x="6618288" y="3746500"/>
            <a:ext cx="444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80</a:t>
            </a:r>
            <a:r>
              <a:rPr lang="hu-HU" sz="9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hu-HU" sz="900">
                <a:solidFill>
                  <a:srgbClr val="000000"/>
                </a:solidFill>
              </a:rPr>
              <a:t>A</a:t>
            </a:r>
            <a:endParaRPr lang="hu-HU" sz="900" baseline="-25000">
              <a:solidFill>
                <a:srgbClr val="000000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1649413" y="5453063"/>
            <a:ext cx="5889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</a:rPr>
              <a:t>I</a:t>
            </a:r>
            <a:r>
              <a:rPr lang="hu-HU" sz="1050" baseline="-25000" dirty="0">
                <a:solidFill>
                  <a:srgbClr val="000000"/>
                </a:solidFill>
              </a:rPr>
              <a:t>B</a:t>
            </a:r>
            <a:r>
              <a:rPr lang="hu-HU" sz="1050" dirty="0">
                <a:solidFill>
                  <a:srgbClr val="000000"/>
                </a:solidFill>
              </a:rPr>
              <a:t> [</a:t>
            </a:r>
            <a:r>
              <a:rPr lang="hu-HU" sz="1050" dirty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hu-HU" sz="1050" dirty="0">
                <a:solidFill>
                  <a:srgbClr val="000000"/>
                </a:solidFill>
              </a:rPr>
              <a:t>A]</a:t>
            </a:r>
            <a:endParaRPr lang="hu-HU" sz="1050" baseline="-25000" dirty="0">
              <a:solidFill>
                <a:srgbClr val="000000"/>
              </a:solidFill>
            </a:endParaRPr>
          </a:p>
        </p:txBody>
      </p:sp>
      <p:cxnSp>
        <p:nvCxnSpPr>
          <p:cNvPr id="86048" name="AutoShape 3"/>
          <p:cNvCxnSpPr>
            <a:cxnSpLocks noChangeShapeType="1"/>
          </p:cNvCxnSpPr>
          <p:nvPr/>
        </p:nvCxnSpPr>
        <p:spPr bwMode="auto">
          <a:xfrm flipV="1">
            <a:off x="4217988" y="3216275"/>
            <a:ext cx="0" cy="28797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6" name="Ív 35"/>
          <p:cNvSpPr/>
          <p:nvPr/>
        </p:nvSpPr>
        <p:spPr>
          <a:xfrm flipH="1">
            <a:off x="4978400" y="3733800"/>
            <a:ext cx="561975" cy="436563"/>
          </a:xfrm>
          <a:prstGeom prst="arc">
            <a:avLst>
              <a:gd name="adj1" fmla="val 16200000"/>
              <a:gd name="adj2" fmla="val 2153874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7" name="Egyenes összekötő 36"/>
          <p:cNvCxnSpPr/>
          <p:nvPr/>
        </p:nvCxnSpPr>
        <p:spPr>
          <a:xfrm flipV="1">
            <a:off x="5254625" y="3646488"/>
            <a:ext cx="1754188" cy="87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51" name="Szövegdoboz 37"/>
          <p:cNvSpPr txBox="1">
            <a:spLocks noChangeArrowheads="1"/>
          </p:cNvSpPr>
          <p:nvPr/>
        </p:nvSpPr>
        <p:spPr bwMode="auto">
          <a:xfrm>
            <a:off x="6591300" y="3424238"/>
            <a:ext cx="5064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100</a:t>
            </a:r>
            <a:r>
              <a:rPr lang="hu-HU" sz="9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hu-HU" sz="900">
                <a:solidFill>
                  <a:srgbClr val="000000"/>
                </a:solidFill>
              </a:rPr>
              <a:t>A</a:t>
            </a:r>
            <a:endParaRPr lang="hu-HU" sz="900" baseline="-25000">
              <a:solidFill>
                <a:srgbClr val="000000"/>
              </a:solidFill>
            </a:endParaRPr>
          </a:p>
        </p:txBody>
      </p:sp>
      <p:cxnSp>
        <p:nvCxnSpPr>
          <p:cNvPr id="39" name="AutoShape 2"/>
          <p:cNvCxnSpPr>
            <a:cxnSpLocks noChangeShapeType="1"/>
          </p:cNvCxnSpPr>
          <p:nvPr/>
        </p:nvCxnSpPr>
        <p:spPr bwMode="auto">
          <a:xfrm rot="10800000">
            <a:off x="2300288" y="3702050"/>
            <a:ext cx="36369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0" name="AutoShape 2"/>
          <p:cNvCxnSpPr>
            <a:cxnSpLocks noChangeShapeType="1"/>
          </p:cNvCxnSpPr>
          <p:nvPr/>
        </p:nvCxnSpPr>
        <p:spPr bwMode="auto">
          <a:xfrm rot="5400000">
            <a:off x="3601244" y="5541169"/>
            <a:ext cx="5032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1" name="AutoShape 2"/>
          <p:cNvCxnSpPr>
            <a:cxnSpLocks noChangeShapeType="1"/>
          </p:cNvCxnSpPr>
          <p:nvPr/>
        </p:nvCxnSpPr>
        <p:spPr bwMode="auto">
          <a:xfrm rot="16200000" flipV="1">
            <a:off x="2999581" y="5310982"/>
            <a:ext cx="9350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2" name="AutoShape 2"/>
          <p:cNvCxnSpPr>
            <a:cxnSpLocks noChangeShapeType="1"/>
          </p:cNvCxnSpPr>
          <p:nvPr/>
        </p:nvCxnSpPr>
        <p:spPr bwMode="auto">
          <a:xfrm rot="16200000" flipV="1">
            <a:off x="2359819" y="5074444"/>
            <a:ext cx="14398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3" name="AutoShape 2"/>
          <p:cNvCxnSpPr>
            <a:cxnSpLocks noChangeShapeType="1"/>
          </p:cNvCxnSpPr>
          <p:nvPr/>
        </p:nvCxnSpPr>
        <p:spPr bwMode="auto">
          <a:xfrm rot="16200000" flipV="1">
            <a:off x="1781175" y="4870450"/>
            <a:ext cx="18351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4" name="AutoShape 2"/>
          <p:cNvCxnSpPr>
            <a:cxnSpLocks noChangeShapeType="1"/>
          </p:cNvCxnSpPr>
          <p:nvPr/>
        </p:nvCxnSpPr>
        <p:spPr bwMode="auto">
          <a:xfrm rot="16200000" flipV="1">
            <a:off x="1202532" y="4680744"/>
            <a:ext cx="21955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5" name="AutoShape 2"/>
          <p:cNvCxnSpPr>
            <a:cxnSpLocks noChangeShapeType="1"/>
          </p:cNvCxnSpPr>
          <p:nvPr/>
        </p:nvCxnSpPr>
        <p:spPr bwMode="auto">
          <a:xfrm rot="10800000">
            <a:off x="2668588" y="3998913"/>
            <a:ext cx="32750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6" name="AutoShape 2"/>
          <p:cNvCxnSpPr>
            <a:cxnSpLocks noChangeShapeType="1"/>
          </p:cNvCxnSpPr>
          <p:nvPr/>
        </p:nvCxnSpPr>
        <p:spPr bwMode="auto">
          <a:xfrm rot="10800000">
            <a:off x="3055938" y="4394200"/>
            <a:ext cx="28813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7" name="AutoShape 2"/>
          <p:cNvCxnSpPr>
            <a:cxnSpLocks noChangeShapeType="1"/>
          </p:cNvCxnSpPr>
          <p:nvPr/>
        </p:nvCxnSpPr>
        <p:spPr bwMode="auto">
          <a:xfrm rot="10800000">
            <a:off x="3449638" y="4862513"/>
            <a:ext cx="2484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8" name="AutoShape 2"/>
          <p:cNvCxnSpPr>
            <a:cxnSpLocks noChangeShapeType="1"/>
          </p:cNvCxnSpPr>
          <p:nvPr/>
        </p:nvCxnSpPr>
        <p:spPr bwMode="auto">
          <a:xfrm rot="10800000">
            <a:off x="3854450" y="5327650"/>
            <a:ext cx="20875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9" name="AutoShape 2"/>
          <p:cNvCxnSpPr>
            <a:cxnSpLocks noChangeShapeType="1"/>
          </p:cNvCxnSpPr>
          <p:nvPr/>
        </p:nvCxnSpPr>
        <p:spPr bwMode="auto">
          <a:xfrm rot="10800000">
            <a:off x="4210050" y="5648325"/>
            <a:ext cx="1727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86063" name="Szövegdoboz 49"/>
          <p:cNvSpPr txBox="1">
            <a:spLocks noChangeArrowheads="1"/>
          </p:cNvSpPr>
          <p:nvPr/>
        </p:nvSpPr>
        <p:spPr bwMode="auto">
          <a:xfrm>
            <a:off x="2100263" y="5776913"/>
            <a:ext cx="3730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100</a:t>
            </a:r>
            <a:endParaRPr lang="hu-HU" sz="900" baseline="-25000">
              <a:solidFill>
                <a:srgbClr val="000000"/>
              </a:solidFill>
            </a:endParaRPr>
          </a:p>
        </p:txBody>
      </p:sp>
      <p:sp>
        <p:nvSpPr>
          <p:cNvPr id="86064" name="Szövegdoboz 50"/>
          <p:cNvSpPr txBox="1">
            <a:spLocks noChangeArrowheads="1"/>
          </p:cNvSpPr>
          <p:nvPr/>
        </p:nvSpPr>
        <p:spPr bwMode="auto">
          <a:xfrm>
            <a:off x="2538413" y="5776913"/>
            <a:ext cx="3111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80</a:t>
            </a:r>
            <a:endParaRPr lang="hu-HU" sz="900" baseline="-25000">
              <a:solidFill>
                <a:srgbClr val="000000"/>
              </a:solidFill>
            </a:endParaRPr>
          </a:p>
        </p:txBody>
      </p:sp>
      <p:sp>
        <p:nvSpPr>
          <p:cNvPr id="86065" name="Szövegdoboz 51"/>
          <p:cNvSpPr txBox="1">
            <a:spLocks noChangeArrowheads="1"/>
          </p:cNvSpPr>
          <p:nvPr/>
        </p:nvSpPr>
        <p:spPr bwMode="auto">
          <a:xfrm>
            <a:off x="2922588" y="5772150"/>
            <a:ext cx="3111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60</a:t>
            </a:r>
            <a:endParaRPr lang="hu-HU" sz="900" baseline="-25000">
              <a:solidFill>
                <a:srgbClr val="000000"/>
              </a:solidFill>
            </a:endParaRPr>
          </a:p>
        </p:txBody>
      </p:sp>
      <p:sp>
        <p:nvSpPr>
          <p:cNvPr id="86066" name="Szövegdoboz 52"/>
          <p:cNvSpPr txBox="1">
            <a:spLocks noChangeArrowheads="1"/>
          </p:cNvSpPr>
          <p:nvPr/>
        </p:nvSpPr>
        <p:spPr bwMode="auto">
          <a:xfrm>
            <a:off x="3300413" y="5773738"/>
            <a:ext cx="3095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40</a:t>
            </a:r>
            <a:endParaRPr lang="hu-HU" sz="900" baseline="-25000">
              <a:solidFill>
                <a:srgbClr val="000000"/>
              </a:solidFill>
            </a:endParaRPr>
          </a:p>
        </p:txBody>
      </p:sp>
      <p:sp>
        <p:nvSpPr>
          <p:cNvPr id="86067" name="Szövegdoboz 53"/>
          <p:cNvSpPr txBox="1">
            <a:spLocks noChangeArrowheads="1"/>
          </p:cNvSpPr>
          <p:nvPr/>
        </p:nvSpPr>
        <p:spPr bwMode="auto">
          <a:xfrm>
            <a:off x="3689350" y="5776913"/>
            <a:ext cx="3095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20</a:t>
            </a:r>
            <a:endParaRPr lang="hu-HU" sz="900" baseline="-25000">
              <a:solidFill>
                <a:srgbClr val="000000"/>
              </a:solidFill>
            </a:endParaRPr>
          </a:p>
        </p:txBody>
      </p:sp>
      <p:sp>
        <p:nvSpPr>
          <p:cNvPr id="55" name="Szabadkézi sokszög 54"/>
          <p:cNvSpPr/>
          <p:nvPr/>
        </p:nvSpPr>
        <p:spPr>
          <a:xfrm>
            <a:off x="2300288" y="3697288"/>
            <a:ext cx="1924050" cy="1947862"/>
          </a:xfrm>
          <a:custGeom>
            <a:avLst/>
            <a:gdLst>
              <a:gd name="connsiteX0" fmla="*/ 0 w 1923964"/>
              <a:gd name="connsiteY0" fmla="*/ 0 h 1948789"/>
              <a:gd name="connsiteX1" fmla="*/ 405480 w 1923964"/>
              <a:gd name="connsiteY1" fmla="*/ 306179 h 1948789"/>
              <a:gd name="connsiteX2" fmla="*/ 777861 w 1923964"/>
              <a:gd name="connsiteY2" fmla="*/ 699247 h 1948789"/>
              <a:gd name="connsiteX3" fmla="*/ 1150241 w 1923964"/>
              <a:gd name="connsiteY3" fmla="*/ 1170929 h 1948789"/>
              <a:gd name="connsiteX4" fmla="*/ 1547446 w 1923964"/>
              <a:gd name="connsiteY4" fmla="*/ 1621922 h 1948789"/>
              <a:gd name="connsiteX5" fmla="*/ 1923964 w 1923964"/>
              <a:gd name="connsiteY5" fmla="*/ 1948789 h 19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964" h="1948789">
                <a:moveTo>
                  <a:pt x="0" y="0"/>
                </a:moveTo>
                <a:cubicBezTo>
                  <a:pt x="137918" y="94819"/>
                  <a:pt x="275837" y="189638"/>
                  <a:pt x="405480" y="306179"/>
                </a:cubicBezTo>
                <a:cubicBezTo>
                  <a:pt x="535124" y="422720"/>
                  <a:pt x="653734" y="555122"/>
                  <a:pt x="777861" y="699247"/>
                </a:cubicBezTo>
                <a:cubicBezTo>
                  <a:pt x="901988" y="843372"/>
                  <a:pt x="1021977" y="1017150"/>
                  <a:pt x="1150241" y="1170929"/>
                </a:cubicBezTo>
                <a:cubicBezTo>
                  <a:pt x="1278505" y="1324708"/>
                  <a:pt x="1418492" y="1492279"/>
                  <a:pt x="1547446" y="1621922"/>
                </a:cubicBezTo>
                <a:cubicBezTo>
                  <a:pt x="1676400" y="1751565"/>
                  <a:pt x="1800182" y="1850177"/>
                  <a:pt x="1923964" y="1948789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Tiszta félvezetők 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24850" cy="2222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Saját vezetés</a:t>
            </a:r>
            <a:endParaRPr lang="hu-HU" sz="11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tökéletesen tiszta félvezető rossz vezető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Csekély energiaközlés </a:t>
            </a:r>
            <a:r>
              <a:rPr lang="hu-HU" sz="1400" dirty="0" smtClean="0">
                <a:solidFill>
                  <a:srgbClr val="FFFF99"/>
                </a:solidFill>
              </a:rPr>
              <a:t>(hőmérsékletemelkedés) </a:t>
            </a:r>
            <a:r>
              <a:rPr lang="hu-HU" sz="1400" dirty="0" smtClean="0"/>
              <a:t>hatására is szabad elektronok keletkeznek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Az atomi kötésből kivált </a:t>
            </a:r>
            <a:r>
              <a:rPr lang="hu-HU" sz="1400" dirty="0" smtClean="0"/>
              <a:t>(vezetési) </a:t>
            </a:r>
            <a:r>
              <a:rPr lang="hu-HU" sz="1400" dirty="0" smtClean="0">
                <a:solidFill>
                  <a:srgbClr val="FFFF99"/>
                </a:solidFill>
              </a:rPr>
              <a:t>elektron miatt felbomlik az atomban a töltések egyensúlya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Egyel kevesebb elektron mint proton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Az elektron helyén </a:t>
            </a:r>
            <a:r>
              <a:rPr lang="hu-HU" sz="1200" dirty="0" smtClean="0">
                <a:solidFill>
                  <a:srgbClr val="FFFF99"/>
                </a:solidFill>
              </a:rPr>
              <a:t>„lyuk” </a:t>
            </a:r>
            <a:r>
              <a:rPr lang="hu-HU" sz="1200" dirty="0" smtClean="0"/>
              <a:t>keletkezik – </a:t>
            </a:r>
            <a:r>
              <a:rPr lang="hu-HU" sz="1200" dirty="0" smtClean="0">
                <a:solidFill>
                  <a:srgbClr val="FFFF99"/>
                </a:solidFill>
              </a:rPr>
              <a:t>egységnyi pozitív töltéssel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A lyuk másik atomi kötésből kivált elektron befogadására képes aminek helyén szintén lyuk keletkezett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A folyamat ismétlődik, folyamatosan </a:t>
            </a:r>
            <a:r>
              <a:rPr lang="hu-HU" sz="1200" dirty="0" smtClean="0">
                <a:solidFill>
                  <a:srgbClr val="FFFF99"/>
                </a:solidFill>
              </a:rPr>
              <a:t>elektron – lyuk párok </a:t>
            </a:r>
            <a:r>
              <a:rPr lang="hu-HU" sz="1200" dirty="0" smtClean="0"/>
              <a:t>keletkeznek és </a:t>
            </a:r>
            <a:r>
              <a:rPr lang="hu-HU" sz="1200" dirty="0" err="1" smtClean="0">
                <a:solidFill>
                  <a:srgbClr val="FFFF99"/>
                </a:solidFill>
              </a:rPr>
              <a:t>rekombinálódnak</a:t>
            </a: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Mivel helyét folyamatosan változtatja a lyuk is töltéshordozóként viselkedik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szilícium kristály semleges töltésű marad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Adott hőmérsékleten a keletkező és </a:t>
            </a:r>
            <a:r>
              <a:rPr lang="hu-HU" sz="1200" dirty="0" err="1" smtClean="0"/>
              <a:t>rekombinálódó</a:t>
            </a:r>
            <a:r>
              <a:rPr lang="hu-HU" sz="1200" dirty="0" smtClean="0"/>
              <a:t> töltéshordozók száma megegyezik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E1B66-A275-45C6-93D7-2A4C160B62D3}" type="slidenum">
              <a:rPr lang="hu-HU"/>
              <a:pPr>
                <a:defRPr/>
              </a:pPr>
              <a:t>8</a:t>
            </a:fld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362200" y="3884613"/>
            <a:ext cx="3832225" cy="2659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3152775" y="5816600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320" name="Szövegdoboz 14"/>
          <p:cNvSpPr txBox="1">
            <a:spLocks noChangeArrowheads="1"/>
          </p:cNvSpPr>
          <p:nvPr/>
        </p:nvSpPr>
        <p:spPr bwMode="auto">
          <a:xfrm>
            <a:off x="3108325" y="5816600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17" name="Ellipszis 16"/>
          <p:cNvSpPr/>
          <p:nvPr/>
        </p:nvSpPr>
        <p:spPr>
          <a:xfrm>
            <a:off x="3863975" y="5816600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322" name="Szövegdoboz 17"/>
          <p:cNvSpPr txBox="1">
            <a:spLocks noChangeArrowheads="1"/>
          </p:cNvSpPr>
          <p:nvPr/>
        </p:nvSpPr>
        <p:spPr bwMode="auto">
          <a:xfrm>
            <a:off x="3819525" y="5816600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7" name="Ellipszis 26"/>
          <p:cNvSpPr/>
          <p:nvPr/>
        </p:nvSpPr>
        <p:spPr>
          <a:xfrm>
            <a:off x="4575175" y="5816600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324" name="Szövegdoboz 27"/>
          <p:cNvSpPr txBox="1">
            <a:spLocks noChangeArrowheads="1"/>
          </p:cNvSpPr>
          <p:nvPr/>
        </p:nvSpPr>
        <p:spPr bwMode="auto">
          <a:xfrm>
            <a:off x="4530725" y="5816600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9" name="Ellipszis 28"/>
          <p:cNvSpPr/>
          <p:nvPr/>
        </p:nvSpPr>
        <p:spPr>
          <a:xfrm>
            <a:off x="5286375" y="5816600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326" name="Szövegdoboz 29"/>
          <p:cNvSpPr txBox="1">
            <a:spLocks noChangeArrowheads="1"/>
          </p:cNvSpPr>
          <p:nvPr/>
        </p:nvSpPr>
        <p:spPr bwMode="auto">
          <a:xfrm>
            <a:off x="5241925" y="5816600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41" name="Ellipszis 40"/>
          <p:cNvSpPr/>
          <p:nvPr/>
        </p:nvSpPr>
        <p:spPr>
          <a:xfrm>
            <a:off x="3259138" y="47117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2" name="Ellipszis 41"/>
          <p:cNvSpPr/>
          <p:nvPr/>
        </p:nvSpPr>
        <p:spPr>
          <a:xfrm>
            <a:off x="3259138" y="49291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3152775" y="433228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330" name="Szövegdoboz 23"/>
          <p:cNvSpPr txBox="1">
            <a:spLocks noChangeArrowheads="1"/>
          </p:cNvSpPr>
          <p:nvPr/>
        </p:nvSpPr>
        <p:spPr bwMode="auto">
          <a:xfrm>
            <a:off x="3108325" y="433228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5" name="Ellipszis 24"/>
          <p:cNvSpPr/>
          <p:nvPr/>
        </p:nvSpPr>
        <p:spPr>
          <a:xfrm>
            <a:off x="3863975" y="433228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332" name="Szövegdoboz 25"/>
          <p:cNvSpPr txBox="1">
            <a:spLocks noChangeArrowheads="1"/>
          </p:cNvSpPr>
          <p:nvPr/>
        </p:nvSpPr>
        <p:spPr bwMode="auto">
          <a:xfrm>
            <a:off x="3819525" y="433228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35" name="Ellipszis 34"/>
          <p:cNvSpPr/>
          <p:nvPr/>
        </p:nvSpPr>
        <p:spPr>
          <a:xfrm>
            <a:off x="4575175" y="433228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334" name="Szövegdoboz 35"/>
          <p:cNvSpPr txBox="1">
            <a:spLocks noChangeArrowheads="1"/>
          </p:cNvSpPr>
          <p:nvPr/>
        </p:nvSpPr>
        <p:spPr bwMode="auto">
          <a:xfrm>
            <a:off x="4530725" y="433228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37" name="Ellipszis 36"/>
          <p:cNvSpPr/>
          <p:nvPr/>
        </p:nvSpPr>
        <p:spPr>
          <a:xfrm>
            <a:off x="5286375" y="433228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336" name="Szövegdoboz 37"/>
          <p:cNvSpPr txBox="1">
            <a:spLocks noChangeArrowheads="1"/>
          </p:cNvSpPr>
          <p:nvPr/>
        </p:nvSpPr>
        <p:spPr bwMode="auto">
          <a:xfrm>
            <a:off x="5241925" y="433228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19" name="Ellipszis 18"/>
          <p:cNvSpPr/>
          <p:nvPr/>
        </p:nvSpPr>
        <p:spPr>
          <a:xfrm>
            <a:off x="3152775" y="508793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338" name="Szövegdoboz 19"/>
          <p:cNvSpPr txBox="1">
            <a:spLocks noChangeArrowheads="1"/>
          </p:cNvSpPr>
          <p:nvPr/>
        </p:nvSpPr>
        <p:spPr bwMode="auto">
          <a:xfrm>
            <a:off x="3108325" y="508793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1" name="Ellipszis 20"/>
          <p:cNvSpPr/>
          <p:nvPr/>
        </p:nvSpPr>
        <p:spPr>
          <a:xfrm>
            <a:off x="3863975" y="508793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340" name="Szövegdoboz 21"/>
          <p:cNvSpPr txBox="1">
            <a:spLocks noChangeArrowheads="1"/>
          </p:cNvSpPr>
          <p:nvPr/>
        </p:nvSpPr>
        <p:spPr bwMode="auto">
          <a:xfrm>
            <a:off x="3819525" y="508793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31" name="Ellipszis 30"/>
          <p:cNvSpPr/>
          <p:nvPr/>
        </p:nvSpPr>
        <p:spPr>
          <a:xfrm>
            <a:off x="4575175" y="508793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342" name="Szövegdoboz 31"/>
          <p:cNvSpPr txBox="1">
            <a:spLocks noChangeArrowheads="1"/>
          </p:cNvSpPr>
          <p:nvPr/>
        </p:nvSpPr>
        <p:spPr bwMode="auto">
          <a:xfrm>
            <a:off x="4530725" y="508793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33" name="Ellipszis 32"/>
          <p:cNvSpPr/>
          <p:nvPr/>
        </p:nvSpPr>
        <p:spPr>
          <a:xfrm>
            <a:off x="5286375" y="5087938"/>
            <a:ext cx="311150" cy="3111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344" name="Szövegdoboz 33"/>
          <p:cNvSpPr txBox="1">
            <a:spLocks noChangeArrowheads="1"/>
          </p:cNvSpPr>
          <p:nvPr/>
        </p:nvSpPr>
        <p:spPr bwMode="auto">
          <a:xfrm>
            <a:off x="5241925" y="5087938"/>
            <a:ext cx="4000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</a:rPr>
              <a:t>Si</a:t>
            </a:r>
          </a:p>
        </p:txBody>
      </p:sp>
      <p:cxnSp>
        <p:nvCxnSpPr>
          <p:cNvPr id="43" name="Egyenes összekötő 42"/>
          <p:cNvCxnSpPr/>
          <p:nvPr/>
        </p:nvCxnSpPr>
        <p:spPr>
          <a:xfrm rot="5400000">
            <a:off x="3789362" y="4859338"/>
            <a:ext cx="4683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zis 43"/>
          <p:cNvSpPr/>
          <p:nvPr/>
        </p:nvSpPr>
        <p:spPr>
          <a:xfrm>
            <a:off x="3975100" y="47164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5" name="Ellipszis 44"/>
          <p:cNvSpPr/>
          <p:nvPr/>
        </p:nvSpPr>
        <p:spPr>
          <a:xfrm>
            <a:off x="3975100" y="493395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6" name="Egyenes összekötő 45"/>
          <p:cNvCxnSpPr/>
          <p:nvPr/>
        </p:nvCxnSpPr>
        <p:spPr>
          <a:xfrm rot="5400000">
            <a:off x="4500563" y="4867275"/>
            <a:ext cx="4683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zis 46"/>
          <p:cNvSpPr/>
          <p:nvPr/>
        </p:nvSpPr>
        <p:spPr>
          <a:xfrm>
            <a:off x="4686300" y="47244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8" name="Ellipszis 47"/>
          <p:cNvSpPr/>
          <p:nvPr/>
        </p:nvSpPr>
        <p:spPr>
          <a:xfrm>
            <a:off x="4686300" y="49418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9" name="Egyenes összekötő 48"/>
          <p:cNvCxnSpPr/>
          <p:nvPr/>
        </p:nvCxnSpPr>
        <p:spPr>
          <a:xfrm rot="5400000">
            <a:off x="5219701" y="4867275"/>
            <a:ext cx="4683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zis 49"/>
          <p:cNvSpPr/>
          <p:nvPr/>
        </p:nvSpPr>
        <p:spPr>
          <a:xfrm>
            <a:off x="5405438" y="47244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1" name="Ellipszis 50"/>
          <p:cNvSpPr/>
          <p:nvPr/>
        </p:nvSpPr>
        <p:spPr>
          <a:xfrm>
            <a:off x="5405438" y="49418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2" name="Egyenes összekötő 51"/>
          <p:cNvCxnSpPr/>
          <p:nvPr/>
        </p:nvCxnSpPr>
        <p:spPr>
          <a:xfrm rot="5400000">
            <a:off x="3074987" y="5586413"/>
            <a:ext cx="4683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zis 52"/>
          <p:cNvSpPr/>
          <p:nvPr/>
        </p:nvSpPr>
        <p:spPr>
          <a:xfrm>
            <a:off x="3259138" y="54435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5" name="Egyenes összekötő 54"/>
          <p:cNvCxnSpPr/>
          <p:nvPr/>
        </p:nvCxnSpPr>
        <p:spPr>
          <a:xfrm rot="5400000">
            <a:off x="3781426" y="5603875"/>
            <a:ext cx="4683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zis 56"/>
          <p:cNvSpPr/>
          <p:nvPr/>
        </p:nvSpPr>
        <p:spPr>
          <a:xfrm>
            <a:off x="3967163" y="56784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8" name="Egyenes összekötő 57"/>
          <p:cNvCxnSpPr/>
          <p:nvPr/>
        </p:nvCxnSpPr>
        <p:spPr>
          <a:xfrm rot="5400000">
            <a:off x="4506119" y="5599907"/>
            <a:ext cx="466725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zis 58"/>
          <p:cNvSpPr/>
          <p:nvPr/>
        </p:nvSpPr>
        <p:spPr>
          <a:xfrm>
            <a:off x="4689475" y="54578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0" name="Ellipszis 59"/>
          <p:cNvSpPr/>
          <p:nvPr/>
        </p:nvSpPr>
        <p:spPr>
          <a:xfrm>
            <a:off x="4691063" y="567531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1" name="Egyenes összekötő 60"/>
          <p:cNvCxnSpPr/>
          <p:nvPr/>
        </p:nvCxnSpPr>
        <p:spPr>
          <a:xfrm rot="5400000">
            <a:off x="5216525" y="5595938"/>
            <a:ext cx="4683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zis 61"/>
          <p:cNvSpPr/>
          <p:nvPr/>
        </p:nvSpPr>
        <p:spPr>
          <a:xfrm>
            <a:off x="5400675" y="54530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Ellipszis 62"/>
          <p:cNvSpPr/>
          <p:nvPr/>
        </p:nvSpPr>
        <p:spPr>
          <a:xfrm>
            <a:off x="5400675" y="567055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4" name="Egyenes összekötő 63"/>
          <p:cNvCxnSpPr/>
          <p:nvPr/>
        </p:nvCxnSpPr>
        <p:spPr>
          <a:xfrm rot="10800000">
            <a:off x="3425825" y="4491038"/>
            <a:ext cx="4683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zis 64"/>
          <p:cNvSpPr/>
          <p:nvPr/>
        </p:nvSpPr>
        <p:spPr>
          <a:xfrm rot="5400000">
            <a:off x="3719513" y="443865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6" name="Ellipszis 65"/>
          <p:cNvSpPr/>
          <p:nvPr/>
        </p:nvSpPr>
        <p:spPr>
          <a:xfrm rot="5400000">
            <a:off x="3506788" y="444341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7" name="Egyenes összekötő 66"/>
          <p:cNvCxnSpPr/>
          <p:nvPr/>
        </p:nvCxnSpPr>
        <p:spPr>
          <a:xfrm rot="10800000">
            <a:off x="4141788" y="4491038"/>
            <a:ext cx="4683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zis 67"/>
          <p:cNvSpPr/>
          <p:nvPr/>
        </p:nvSpPr>
        <p:spPr>
          <a:xfrm rot="5400000">
            <a:off x="4435475" y="44402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9" name="Ellipszis 68"/>
          <p:cNvSpPr/>
          <p:nvPr/>
        </p:nvSpPr>
        <p:spPr>
          <a:xfrm rot="5400000">
            <a:off x="4222750" y="44450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0" name="Egyenes összekötő 69"/>
          <p:cNvCxnSpPr/>
          <p:nvPr/>
        </p:nvCxnSpPr>
        <p:spPr>
          <a:xfrm rot="10800000">
            <a:off x="4852988" y="4491038"/>
            <a:ext cx="4683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zis 70"/>
          <p:cNvSpPr/>
          <p:nvPr/>
        </p:nvSpPr>
        <p:spPr>
          <a:xfrm rot="5400000">
            <a:off x="5145088" y="44402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2" name="Ellipszis 71"/>
          <p:cNvSpPr/>
          <p:nvPr/>
        </p:nvSpPr>
        <p:spPr>
          <a:xfrm rot="5400000">
            <a:off x="4933950" y="44450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3" name="Egyenes összekötő 72"/>
          <p:cNvCxnSpPr/>
          <p:nvPr/>
        </p:nvCxnSpPr>
        <p:spPr>
          <a:xfrm rot="10800000">
            <a:off x="3435350" y="5245100"/>
            <a:ext cx="4683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zis 73"/>
          <p:cNvSpPr/>
          <p:nvPr/>
        </p:nvSpPr>
        <p:spPr>
          <a:xfrm rot="5400000">
            <a:off x="3729038" y="51943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6" name="Egyenes összekötő 75"/>
          <p:cNvCxnSpPr/>
          <p:nvPr/>
        </p:nvCxnSpPr>
        <p:spPr>
          <a:xfrm rot="10800000">
            <a:off x="4857750" y="5249863"/>
            <a:ext cx="466725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zis 76"/>
          <p:cNvSpPr/>
          <p:nvPr/>
        </p:nvSpPr>
        <p:spPr>
          <a:xfrm rot="5400000">
            <a:off x="5149850" y="51974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8" name="Ellipszis 77"/>
          <p:cNvSpPr/>
          <p:nvPr/>
        </p:nvSpPr>
        <p:spPr>
          <a:xfrm rot="5400000">
            <a:off x="4938713" y="52038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9" name="Egyenes összekötő 78"/>
          <p:cNvCxnSpPr/>
          <p:nvPr/>
        </p:nvCxnSpPr>
        <p:spPr>
          <a:xfrm rot="10800000">
            <a:off x="4146550" y="5249863"/>
            <a:ext cx="4683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lipszis 80"/>
          <p:cNvSpPr/>
          <p:nvPr/>
        </p:nvSpPr>
        <p:spPr>
          <a:xfrm rot="5400000">
            <a:off x="4227513" y="52038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2" name="Egyenes összekötő 81"/>
          <p:cNvCxnSpPr/>
          <p:nvPr/>
        </p:nvCxnSpPr>
        <p:spPr>
          <a:xfrm rot="10800000">
            <a:off x="3427413" y="5986463"/>
            <a:ext cx="466725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zis 83"/>
          <p:cNvSpPr/>
          <p:nvPr/>
        </p:nvSpPr>
        <p:spPr>
          <a:xfrm rot="5400000">
            <a:off x="3508375" y="59404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5" name="Egyenes összekötő 84"/>
          <p:cNvCxnSpPr/>
          <p:nvPr/>
        </p:nvCxnSpPr>
        <p:spPr>
          <a:xfrm rot="10800000">
            <a:off x="4146550" y="5986463"/>
            <a:ext cx="4683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zis 85"/>
          <p:cNvSpPr/>
          <p:nvPr/>
        </p:nvSpPr>
        <p:spPr>
          <a:xfrm rot="5400000">
            <a:off x="4438650" y="59340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7" name="Ellipszis 86"/>
          <p:cNvSpPr/>
          <p:nvPr/>
        </p:nvSpPr>
        <p:spPr>
          <a:xfrm rot="5400000">
            <a:off x="4227513" y="59404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8" name="Egyenes összekötő 87"/>
          <p:cNvCxnSpPr/>
          <p:nvPr/>
        </p:nvCxnSpPr>
        <p:spPr>
          <a:xfrm rot="10800000">
            <a:off x="4870450" y="5986463"/>
            <a:ext cx="4683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lipszis 88"/>
          <p:cNvSpPr/>
          <p:nvPr/>
        </p:nvSpPr>
        <p:spPr>
          <a:xfrm rot="5400000">
            <a:off x="5162550" y="59340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0" name="Ellipszis 89"/>
          <p:cNvSpPr/>
          <p:nvPr/>
        </p:nvSpPr>
        <p:spPr>
          <a:xfrm rot="5400000">
            <a:off x="4951413" y="59404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0" name="Egyenes összekötő 39"/>
          <p:cNvCxnSpPr/>
          <p:nvPr/>
        </p:nvCxnSpPr>
        <p:spPr>
          <a:xfrm rot="5400000">
            <a:off x="3075781" y="4853782"/>
            <a:ext cx="466725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90"/>
          <p:cNvCxnSpPr/>
          <p:nvPr/>
        </p:nvCxnSpPr>
        <p:spPr>
          <a:xfrm rot="10800000">
            <a:off x="2919413" y="4495800"/>
            <a:ext cx="2524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zis 91"/>
          <p:cNvSpPr/>
          <p:nvPr/>
        </p:nvSpPr>
        <p:spPr>
          <a:xfrm rot="5400000">
            <a:off x="3005138" y="44529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3" name="Egyenes összekötő 92"/>
          <p:cNvCxnSpPr/>
          <p:nvPr/>
        </p:nvCxnSpPr>
        <p:spPr>
          <a:xfrm rot="10800000">
            <a:off x="2928938" y="5249863"/>
            <a:ext cx="2524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lipszis 93"/>
          <p:cNvSpPr/>
          <p:nvPr/>
        </p:nvSpPr>
        <p:spPr>
          <a:xfrm rot="5400000">
            <a:off x="3014663" y="52085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5" name="Egyenes összekötő 94"/>
          <p:cNvCxnSpPr/>
          <p:nvPr/>
        </p:nvCxnSpPr>
        <p:spPr>
          <a:xfrm rot="10800000">
            <a:off x="2924175" y="5983288"/>
            <a:ext cx="2524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zis 95"/>
          <p:cNvSpPr/>
          <p:nvPr/>
        </p:nvSpPr>
        <p:spPr>
          <a:xfrm rot="5400000">
            <a:off x="3009900" y="59404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7" name="Egyenes összekötő 96"/>
          <p:cNvCxnSpPr/>
          <p:nvPr/>
        </p:nvCxnSpPr>
        <p:spPr>
          <a:xfrm rot="10800000">
            <a:off x="5576888" y="4492625"/>
            <a:ext cx="250825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zis 97"/>
          <p:cNvSpPr/>
          <p:nvPr/>
        </p:nvSpPr>
        <p:spPr>
          <a:xfrm rot="5400000">
            <a:off x="5662613" y="44497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9" name="Egyenes összekötő 98"/>
          <p:cNvCxnSpPr/>
          <p:nvPr/>
        </p:nvCxnSpPr>
        <p:spPr>
          <a:xfrm rot="10800000">
            <a:off x="5572125" y="5249863"/>
            <a:ext cx="2524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zis 99"/>
          <p:cNvSpPr/>
          <p:nvPr/>
        </p:nvSpPr>
        <p:spPr>
          <a:xfrm rot="5400000">
            <a:off x="5657850" y="52085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1" name="Egyenes összekötő 100"/>
          <p:cNvCxnSpPr/>
          <p:nvPr/>
        </p:nvCxnSpPr>
        <p:spPr>
          <a:xfrm rot="10800000">
            <a:off x="5576888" y="5995988"/>
            <a:ext cx="250825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lipszis 101"/>
          <p:cNvSpPr/>
          <p:nvPr/>
        </p:nvSpPr>
        <p:spPr>
          <a:xfrm rot="5400000">
            <a:off x="5662613" y="59531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3" name="Egyenes összekötő 102"/>
          <p:cNvCxnSpPr/>
          <p:nvPr/>
        </p:nvCxnSpPr>
        <p:spPr>
          <a:xfrm rot="16200000">
            <a:off x="4610101" y="4232275"/>
            <a:ext cx="2524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zis 103"/>
          <p:cNvSpPr/>
          <p:nvPr/>
        </p:nvSpPr>
        <p:spPr>
          <a:xfrm rot="10800000">
            <a:off x="4692650" y="418941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5" name="Egyenes összekötő 104"/>
          <p:cNvCxnSpPr/>
          <p:nvPr/>
        </p:nvCxnSpPr>
        <p:spPr>
          <a:xfrm rot="16200000">
            <a:off x="5326062" y="4237038"/>
            <a:ext cx="252413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zis 105"/>
          <p:cNvSpPr/>
          <p:nvPr/>
        </p:nvSpPr>
        <p:spPr>
          <a:xfrm rot="10800000">
            <a:off x="5408613" y="41941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7" name="Egyenes összekötő 106"/>
          <p:cNvCxnSpPr/>
          <p:nvPr/>
        </p:nvCxnSpPr>
        <p:spPr>
          <a:xfrm rot="16200000">
            <a:off x="3890963" y="4232275"/>
            <a:ext cx="2524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llipszis 107"/>
          <p:cNvSpPr/>
          <p:nvPr/>
        </p:nvSpPr>
        <p:spPr>
          <a:xfrm rot="10800000">
            <a:off x="3971925" y="418941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9" name="Egyenes összekötő 108"/>
          <p:cNvCxnSpPr/>
          <p:nvPr/>
        </p:nvCxnSpPr>
        <p:spPr>
          <a:xfrm rot="16200000">
            <a:off x="3184526" y="4232275"/>
            <a:ext cx="2524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zis 109"/>
          <p:cNvSpPr/>
          <p:nvPr/>
        </p:nvSpPr>
        <p:spPr>
          <a:xfrm rot="10800000">
            <a:off x="3267075" y="418941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11" name="Egyenes összekötő 110"/>
          <p:cNvCxnSpPr/>
          <p:nvPr/>
        </p:nvCxnSpPr>
        <p:spPr>
          <a:xfrm rot="16200000">
            <a:off x="5317331" y="6225382"/>
            <a:ext cx="250825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Ellipszis 111"/>
          <p:cNvSpPr/>
          <p:nvPr/>
        </p:nvSpPr>
        <p:spPr>
          <a:xfrm rot="10800000">
            <a:off x="5399088" y="618331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13" name="Egyenes összekötő 112"/>
          <p:cNvCxnSpPr/>
          <p:nvPr/>
        </p:nvCxnSpPr>
        <p:spPr>
          <a:xfrm rot="16200000">
            <a:off x="4600576" y="6229350"/>
            <a:ext cx="252412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Ellipszis 113"/>
          <p:cNvSpPr/>
          <p:nvPr/>
        </p:nvSpPr>
        <p:spPr>
          <a:xfrm rot="10800000">
            <a:off x="4683125" y="61880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15" name="Egyenes összekötő 114"/>
          <p:cNvCxnSpPr/>
          <p:nvPr/>
        </p:nvCxnSpPr>
        <p:spPr>
          <a:xfrm rot="16200000">
            <a:off x="3894138" y="6229350"/>
            <a:ext cx="252412" cy="1588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lipszis 115"/>
          <p:cNvSpPr/>
          <p:nvPr/>
        </p:nvSpPr>
        <p:spPr>
          <a:xfrm rot="10800000">
            <a:off x="3976688" y="618807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17" name="Egyenes összekötő 116"/>
          <p:cNvCxnSpPr/>
          <p:nvPr/>
        </p:nvCxnSpPr>
        <p:spPr>
          <a:xfrm rot="16200000">
            <a:off x="3184525" y="6234113"/>
            <a:ext cx="252413" cy="1587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lipszis 117"/>
          <p:cNvSpPr/>
          <p:nvPr/>
        </p:nvSpPr>
        <p:spPr>
          <a:xfrm rot="10800000">
            <a:off x="3267075" y="619125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9" name="Ellipszis 118"/>
          <p:cNvSpPr/>
          <p:nvPr/>
        </p:nvSpPr>
        <p:spPr>
          <a:xfrm>
            <a:off x="3260725" y="5662613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3" name="Ellipszis 122"/>
          <p:cNvSpPr/>
          <p:nvPr/>
        </p:nvSpPr>
        <p:spPr>
          <a:xfrm>
            <a:off x="3711575" y="5940425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4" name="Ellipszis 123"/>
          <p:cNvSpPr/>
          <p:nvPr/>
        </p:nvSpPr>
        <p:spPr>
          <a:xfrm>
            <a:off x="3711575" y="59404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7" name="Ellipszis 126"/>
          <p:cNvSpPr/>
          <p:nvPr/>
        </p:nvSpPr>
        <p:spPr>
          <a:xfrm>
            <a:off x="3521075" y="5199063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9" name="Ellipszis 128"/>
          <p:cNvSpPr/>
          <p:nvPr/>
        </p:nvSpPr>
        <p:spPr>
          <a:xfrm>
            <a:off x="3967163" y="5459413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0" name="Ellipszis 129"/>
          <p:cNvSpPr/>
          <p:nvPr/>
        </p:nvSpPr>
        <p:spPr>
          <a:xfrm>
            <a:off x="3967163" y="545941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8" name="Ellipszis 127"/>
          <p:cNvSpPr/>
          <p:nvPr/>
        </p:nvSpPr>
        <p:spPr>
          <a:xfrm>
            <a:off x="3521075" y="51990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37" name="Görbe összekötő 136"/>
          <p:cNvCxnSpPr/>
          <p:nvPr/>
        </p:nvCxnSpPr>
        <p:spPr>
          <a:xfrm>
            <a:off x="2595563" y="4776788"/>
            <a:ext cx="333375" cy="220662"/>
          </a:xfrm>
          <a:prstGeom prst="curved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örbe összekötő 139"/>
          <p:cNvCxnSpPr/>
          <p:nvPr/>
        </p:nvCxnSpPr>
        <p:spPr>
          <a:xfrm>
            <a:off x="2600325" y="5397500"/>
            <a:ext cx="334963" cy="220663"/>
          </a:xfrm>
          <a:prstGeom prst="curved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örbe összekötő 140"/>
          <p:cNvCxnSpPr/>
          <p:nvPr/>
        </p:nvCxnSpPr>
        <p:spPr>
          <a:xfrm>
            <a:off x="2705100" y="4037013"/>
            <a:ext cx="333375" cy="220662"/>
          </a:xfrm>
          <a:prstGeom prst="curved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örbe összekötő 141"/>
          <p:cNvCxnSpPr/>
          <p:nvPr/>
        </p:nvCxnSpPr>
        <p:spPr>
          <a:xfrm>
            <a:off x="3449638" y="3971925"/>
            <a:ext cx="334962" cy="220663"/>
          </a:xfrm>
          <a:prstGeom prst="curved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örbe összekötő 142"/>
          <p:cNvCxnSpPr/>
          <p:nvPr/>
        </p:nvCxnSpPr>
        <p:spPr>
          <a:xfrm>
            <a:off x="2679700" y="6129338"/>
            <a:ext cx="333375" cy="220662"/>
          </a:xfrm>
          <a:prstGeom prst="curved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Ellipszis 143"/>
          <p:cNvSpPr/>
          <p:nvPr/>
        </p:nvSpPr>
        <p:spPr>
          <a:xfrm>
            <a:off x="4422775" y="5203825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5" name="Ellipszis 144"/>
          <p:cNvSpPr/>
          <p:nvPr/>
        </p:nvSpPr>
        <p:spPr>
          <a:xfrm>
            <a:off x="4422775" y="52038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0" name="Ellipszis 119"/>
          <p:cNvSpPr/>
          <p:nvPr/>
        </p:nvSpPr>
        <p:spPr>
          <a:xfrm>
            <a:off x="3265488" y="566261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6045E-6 C 0.00278 -0.00347 0.00556 -0.00694 0.00851 -0.01018 C 0.00886 -0.01064 0.00955 -0.01041 0.0099 -0.01064 C 0.01163 -0.01203 0.01511 -0.01458 0.01511 -0.01458 C 0.0191 -0.01388 0.0217 -0.01157 0.02552 -0.01018 C 0.02865 -0.00601 0.0349 -0.00625 0.03889 -0.00578 C 0.04445 -0.00601 0.04983 -0.00601 0.05538 -0.00625 C 0.05972 -0.00648 0.06354 -0.00972 0.06771 -0.01064 C 0.07813 -0.01597 0.09045 -0.01481 0.10139 -0.01643 C 0.10347 -0.01759 0.10677 -0.01967 0.10903 -0.01967 L 0.11372 -0.02152 " pathEditMode="relative" ptsTypes="fffffffffAA">
                                      <p:cBhvr>
                                        <p:cTn id="96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-0.00139 -0.0088 -0.00191 -0.01042 -0.00278 -0.01135 C -0.00417 -0.01273 -0.00695 -0.01343 -0.00851 -0.01459 C -0.01024 -0.01574 -0.01372 -0.01713 -0.01372 -0.01713 C -0.01563 -0.01921 -0.01823 -0.02014 -0.02031 -0.02222 C -0.02136 -0.02338 -0.02413 -0.02477 -0.02413 -0.02477 C -0.02535 -0.02616 -0.02639 -0.02662 -0.02795 -0.02708 C -0.02917 -0.02893 -0.03056 -0.0294 -0.03229 -0.03032 C -0.03333 -0.03194 -0.03542 -0.03356 -0.03698 -0.03403 C -0.03802 -0.03565 -0.03889 -0.03657 -0.03976 -0.03865 C -0.04045 -0.04259 -0.0408 -0.04213 -0.04358 -0.04305 C -0.04514 -0.04282 -0.0467 -0.04305 -0.04827 -0.04236 C -0.04879 -0.04213 -0.04879 -0.04051 -0.04879 -0.04051 " pathEditMode="relative" ptsTypes="ffffffffffffA">
                                      <p:cBhvr>
                                        <p:cTn id="99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5.71164E-6 C -0.00278 0.00161 0.00052 -5.71164E-6 -0.00504 0.00115 C -0.00921 0.00207 -0.01285 0.00462 -0.01598 0.00809 C -0.01736 0.01156 -0.02032 0.01573 -0.02257 0.01827 C -0.02344 0.02128 -0.025 0.02383 -0.02587 0.02707 C -0.02743 0.04095 -0.02605 0.02684 -0.02691 0.05877 C -0.02709 0.06248 -0.02778 0.07011 -0.02778 0.07011 " pathEditMode="relative" ptsTypes="ffffffA">
                                      <p:cBhvr>
                                        <p:cTn id="102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C 0.00035 0.00602 -0.00173 0.01389 0.00156 0.01829 C 0.00226 0.01921 0.00365 0.01967 0.00434 0.0206 C 0.00608 0.02291 0.00695 0.025 0.0092 0.02569 C 0.01129 0.02893 0.01476 0.02963 0.01771 0.03009 C 0.01927 0.03078 0.01962 0.03217 0.02136 0.03263 C 0.02535 0.03796 0.03143 0.03772 0.03663 0.03842 C 0.0408 0.03819 0.04896 0.03772 0.04896 0.03796 " pathEditMode="relative" rAng="0" ptsTypes="fffffffA">
                                      <p:cBhvr>
                                        <p:cTn id="105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764 C -3.33333E-6 -0.01574 -0.00225 -0.03356 0.00434 -0.03911 C 0.00643 -0.04976 0.01945 -0.05022 0.0257 -0.05045 C 0.03594 -0.05068 0.04618 -0.05092 0.05643 -0.05115 C 0.06007 -0.05184 0.05868 -0.05184 0.06077 -0.05184 " pathEditMode="relative" ptsTypes="ffffA">
                                      <p:cBhvr>
                                        <p:cTn id="108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72 -0.02083 C 0.11667 -0.02245 0.11979 -0.02245 0.12274 -0.02291 C 0.12465 -0.02384 0.1257 -0.02592 0.12743 -0.02754 C 0.12986 -0.03726 0.13316 -0.06619 0.12691 -0.06619 " pathEditMode="relative" rAng="0" ptsTypes="fffA">
                                      <p:cBhvr>
                                        <p:cTn id="111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30" grpId="0" animBg="1"/>
      <p:bldP spid="128" grpId="0" animBg="1"/>
      <p:bldP spid="145" grpId="0" animBg="1"/>
      <p:bldP spid="120" grpId="0" animBg="1"/>
      <p:bldP spid="120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6619875" cy="1841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karakterisztikái, jelleggörbéi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Földelt </a:t>
            </a:r>
            <a:r>
              <a:rPr lang="hu-HU" sz="1400" dirty="0" err="1" smtClean="0"/>
              <a:t>emitteres</a:t>
            </a:r>
            <a:r>
              <a:rPr lang="hu-HU" sz="1400" dirty="0" smtClean="0"/>
              <a:t> feszültség-áram karakterisztikák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Letörési feszültség</a:t>
            </a:r>
            <a:endParaRPr lang="hu-HU" sz="1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Eddig csak kis (n·10V) U</a:t>
            </a:r>
            <a:r>
              <a:rPr lang="hu-HU" sz="1200" baseline="-25000" dirty="0" smtClean="0">
                <a:solidFill>
                  <a:srgbClr val="FFFF99"/>
                </a:solidFill>
              </a:rPr>
              <a:t>CE</a:t>
            </a:r>
            <a:r>
              <a:rPr lang="hu-HU" sz="1200" dirty="0" smtClean="0">
                <a:solidFill>
                  <a:srgbClr val="FFFF99"/>
                </a:solidFill>
              </a:rPr>
              <a:t> feszültségekre vizsgálódtunk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U</a:t>
            </a:r>
            <a:r>
              <a:rPr lang="hu-HU" sz="1200" baseline="-25000" dirty="0" smtClean="0">
                <a:solidFill>
                  <a:srgbClr val="FFFF99"/>
                </a:solidFill>
              </a:rPr>
              <a:t>CE</a:t>
            </a:r>
            <a:r>
              <a:rPr lang="hu-HU" sz="1200" dirty="0" smtClean="0">
                <a:solidFill>
                  <a:srgbClr val="FFFF99"/>
                </a:solidFill>
              </a:rPr>
              <a:t> növelésével egyre nő az </a:t>
            </a:r>
            <a:r>
              <a:rPr lang="hu-HU" sz="1200" dirty="0" err="1" smtClean="0">
                <a:solidFill>
                  <a:srgbClr val="FFFF99"/>
                </a:solidFill>
              </a:rPr>
              <a:t>Ic</a:t>
            </a:r>
            <a:r>
              <a:rPr lang="hu-HU" sz="1200" dirty="0" smtClean="0">
                <a:solidFill>
                  <a:srgbClr val="FFFF99"/>
                </a:solidFill>
              </a:rPr>
              <a:t> áram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Letörési feszültség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8704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192E9-9A1C-4C4D-A1AF-872BFF4ABA7B}" type="slidenum">
              <a:rPr lang="hu-HU"/>
              <a:pPr>
                <a:defRPr/>
              </a:pPr>
              <a:t>80</a:t>
            </a:fld>
            <a:endParaRPr lang="hu-HU"/>
          </a:p>
        </p:txBody>
      </p:sp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698625"/>
            <a:ext cx="18748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50" y="3200400"/>
            <a:ext cx="4932363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3"/>
          <p:cNvSpPr txBox="1">
            <a:spLocks noRot="1" noChangeArrowheads="1"/>
          </p:cNvSpPr>
          <p:nvPr/>
        </p:nvSpPr>
        <p:spPr bwMode="auto">
          <a:xfrm>
            <a:off x="-1046163" y="3617913"/>
            <a:ext cx="4965701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áram hirtelen megnő, a görbe visszahajlik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karakterisztika szinte függőleges lesz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Instabil állapotba kerül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megnövekedett áram miatt a tranzisztoron igen nagy teljesítmény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diszipálódhat</a:t>
            </a: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Pillanatok alatt tönkre megy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katalógusok megadják a maximális U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értéket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Úgy kell megválasztani a tranzisztort, hogy az adott kapcsolásban sohase érjük el a letörési feszültséget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6619875" cy="1841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karakterisztikái, jelleggörbéi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Földelt </a:t>
            </a:r>
            <a:r>
              <a:rPr lang="hu-HU" sz="1400" dirty="0" err="1" smtClean="0"/>
              <a:t>emitteres</a:t>
            </a:r>
            <a:r>
              <a:rPr lang="hu-HU" sz="1400" dirty="0" smtClean="0"/>
              <a:t> feszültség-áram karakterisztikák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Disszipációs teljesítmény</a:t>
            </a:r>
            <a:endParaRPr lang="hu-HU" sz="1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tranzisztor kristályában bizonyos villamos teljesítmény hővé alakul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Adott tokozással csak adott hőmennyiséget tud leadni a környezetnek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Ha a kristály túlmelegszik, a tranzisztor károsodhat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Korlátozni kell a </a:t>
            </a:r>
            <a:r>
              <a:rPr lang="hu-HU" sz="1200" dirty="0" err="1" smtClean="0">
                <a:solidFill>
                  <a:srgbClr val="FFFF99"/>
                </a:solidFill>
              </a:rPr>
              <a:t>max</a:t>
            </a:r>
            <a:r>
              <a:rPr lang="hu-HU" sz="1200" dirty="0" smtClean="0">
                <a:solidFill>
                  <a:srgbClr val="FFFF99"/>
                </a:solidFill>
              </a:rPr>
              <a:t>. teljesítményt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Hűtőbordát kell alkalmazni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8806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4264B-B607-467A-B35A-5F47A2DB1761}" type="slidenum">
              <a:rPr lang="hu-HU"/>
              <a:pPr>
                <a:defRPr/>
              </a:pPr>
              <a:t>81</a:t>
            </a:fld>
            <a:endParaRPr lang="hu-HU"/>
          </a:p>
        </p:txBody>
      </p:sp>
      <p:pic>
        <p:nvPicPr>
          <p:cNvPr id="880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698625"/>
            <a:ext cx="18748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3"/>
          <p:cNvSpPr txBox="1">
            <a:spLocks noRot="1" noChangeArrowheads="1"/>
          </p:cNvSpPr>
          <p:nvPr/>
        </p:nvSpPr>
        <p:spPr bwMode="auto">
          <a:xfrm>
            <a:off x="-1046163" y="3617913"/>
            <a:ext cx="57165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katalógusok megadják az adott tokozáshoz tartozó működési tartományokat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Ehhez egy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max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P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diszipációs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teljesítmény tartozik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Ezt a határt tartósan átlépve a tranzisztor károsodhat vagy tönkre is mehet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Emellett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max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és 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áramokat is megadnak a katalógusok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880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838" y="3028950"/>
            <a:ext cx="398145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Ív 9"/>
          <p:cNvSpPr/>
          <p:nvPr/>
        </p:nvSpPr>
        <p:spPr>
          <a:xfrm rot="5400000" flipV="1">
            <a:off x="6572250" y="2114551"/>
            <a:ext cx="3470275" cy="3257550"/>
          </a:xfrm>
          <a:prstGeom prst="arc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3" name="Egyenes összekötő 12"/>
          <p:cNvCxnSpPr/>
          <p:nvPr/>
        </p:nvCxnSpPr>
        <p:spPr>
          <a:xfrm flipV="1">
            <a:off x="6743700" y="3730625"/>
            <a:ext cx="620713" cy="407988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V="1">
            <a:off x="6781800" y="3927475"/>
            <a:ext cx="655638" cy="420688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V="1">
            <a:off x="6880225" y="4024313"/>
            <a:ext cx="777875" cy="528637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V="1">
            <a:off x="6683375" y="3608388"/>
            <a:ext cx="444500" cy="282575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V="1">
            <a:off x="7002463" y="4286250"/>
            <a:ext cx="736600" cy="495300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7165975" y="4491038"/>
            <a:ext cx="744538" cy="469900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V="1">
            <a:off x="7353300" y="4735513"/>
            <a:ext cx="671513" cy="422275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flipV="1">
            <a:off x="7581900" y="4938713"/>
            <a:ext cx="566738" cy="349250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6548438" y="3405188"/>
            <a:ext cx="5953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200" kern="0" dirty="0">
                <a:solidFill>
                  <a:srgbClr val="0000FF"/>
                </a:solidFill>
              </a:rPr>
              <a:t>P</a:t>
            </a:r>
            <a:r>
              <a:rPr lang="hu-HU" sz="1200" kern="0" baseline="-25000" dirty="0">
                <a:solidFill>
                  <a:srgbClr val="0000FF"/>
                </a:solidFill>
              </a:rPr>
              <a:t>D</a:t>
            </a:r>
            <a:endParaRPr lang="hu-HU" sz="1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432800" cy="885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karakterisztikái, jelleggörbéi</a:t>
            </a:r>
            <a:endParaRPr lang="hu-HU" sz="14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8909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22167-E397-4B92-8B5D-DDCB7A1D0A54}" type="slidenum">
              <a:rPr lang="hu-HU"/>
              <a:pPr>
                <a:defRPr/>
              </a:pPr>
              <a:t>82</a:t>
            </a:fld>
            <a:endParaRPr lang="hu-HU"/>
          </a:p>
        </p:txBody>
      </p:sp>
      <p:sp>
        <p:nvSpPr>
          <p:cNvPr id="19" name="Rectangle 58"/>
          <p:cNvSpPr/>
          <p:nvPr/>
        </p:nvSpPr>
        <p:spPr>
          <a:xfrm>
            <a:off x="204788" y="1852613"/>
            <a:ext cx="8780462" cy="4711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ff</a:t>
            </a:r>
          </a:p>
        </p:txBody>
      </p:sp>
      <p:pic>
        <p:nvPicPr>
          <p:cNvPr id="8909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025" y="4383088"/>
            <a:ext cx="2522538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881188"/>
            <a:ext cx="6586538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7" name="Rectangle 11"/>
          <p:cNvSpPr>
            <a:spLocks noChangeArrowheads="1"/>
          </p:cNvSpPr>
          <p:nvPr/>
        </p:nvSpPr>
        <p:spPr bwMode="auto">
          <a:xfrm>
            <a:off x="8758238" y="1919288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cxnSp>
        <p:nvCxnSpPr>
          <p:cNvPr id="26" name="AutoShape 3"/>
          <p:cNvCxnSpPr>
            <a:cxnSpLocks noChangeShapeType="1"/>
          </p:cNvCxnSpPr>
          <p:nvPr/>
        </p:nvCxnSpPr>
        <p:spPr bwMode="auto">
          <a:xfrm>
            <a:off x="560388" y="4743450"/>
            <a:ext cx="0" cy="15113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" name="AutoShape 3"/>
          <p:cNvCxnSpPr>
            <a:cxnSpLocks noChangeShapeType="1"/>
          </p:cNvCxnSpPr>
          <p:nvPr/>
        </p:nvCxnSpPr>
        <p:spPr bwMode="auto">
          <a:xfrm rot="-5400000">
            <a:off x="1210469" y="4226719"/>
            <a:ext cx="0" cy="154781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9" name="AutoShape 3"/>
          <p:cNvCxnSpPr>
            <a:cxnSpLocks noChangeShapeType="1"/>
          </p:cNvCxnSpPr>
          <p:nvPr/>
        </p:nvCxnSpPr>
        <p:spPr bwMode="auto">
          <a:xfrm>
            <a:off x="3197225" y="3629025"/>
            <a:ext cx="0" cy="1152525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0" name="AutoShape 3"/>
          <p:cNvCxnSpPr>
            <a:cxnSpLocks noChangeShapeType="1"/>
          </p:cNvCxnSpPr>
          <p:nvPr/>
        </p:nvCxnSpPr>
        <p:spPr bwMode="auto">
          <a:xfrm rot="5400000">
            <a:off x="5363369" y="1464469"/>
            <a:ext cx="0" cy="4319588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1" name="AutoShape 3"/>
          <p:cNvCxnSpPr>
            <a:cxnSpLocks noChangeShapeType="1"/>
          </p:cNvCxnSpPr>
          <p:nvPr/>
        </p:nvCxnSpPr>
        <p:spPr bwMode="auto">
          <a:xfrm>
            <a:off x="6575425" y="2684463"/>
            <a:ext cx="1798638" cy="1785937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" name="AutoShape 3"/>
          <p:cNvCxnSpPr>
            <a:cxnSpLocks noChangeShapeType="1"/>
          </p:cNvCxnSpPr>
          <p:nvPr/>
        </p:nvCxnSpPr>
        <p:spPr bwMode="auto">
          <a:xfrm>
            <a:off x="3200400" y="4975225"/>
            <a:ext cx="0" cy="828675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4" name="AutoShape 3"/>
          <p:cNvCxnSpPr>
            <a:cxnSpLocks noChangeShapeType="1"/>
          </p:cNvCxnSpPr>
          <p:nvPr/>
        </p:nvCxnSpPr>
        <p:spPr bwMode="auto">
          <a:xfrm rot="5400000">
            <a:off x="1544638" y="4818063"/>
            <a:ext cx="0" cy="1943100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5" name="AutoShape 3"/>
          <p:cNvCxnSpPr>
            <a:cxnSpLocks noChangeShapeType="1"/>
          </p:cNvCxnSpPr>
          <p:nvPr/>
        </p:nvCxnSpPr>
        <p:spPr bwMode="auto">
          <a:xfrm rot="5400000">
            <a:off x="1694657" y="4499769"/>
            <a:ext cx="0" cy="2268537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6" name="AutoShape 3"/>
          <p:cNvCxnSpPr>
            <a:cxnSpLocks noChangeShapeType="1"/>
          </p:cNvCxnSpPr>
          <p:nvPr/>
        </p:nvCxnSpPr>
        <p:spPr bwMode="auto">
          <a:xfrm rot="5400000">
            <a:off x="2145507" y="4356893"/>
            <a:ext cx="0" cy="3167063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7" name="AutoShape 3"/>
          <p:cNvCxnSpPr>
            <a:cxnSpLocks noChangeShapeType="1"/>
          </p:cNvCxnSpPr>
          <p:nvPr/>
        </p:nvCxnSpPr>
        <p:spPr bwMode="auto">
          <a:xfrm>
            <a:off x="2849563" y="4973638"/>
            <a:ext cx="0" cy="647700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8" name="AutoShape 3"/>
          <p:cNvCxnSpPr>
            <a:cxnSpLocks noChangeShapeType="1"/>
          </p:cNvCxnSpPr>
          <p:nvPr/>
        </p:nvCxnSpPr>
        <p:spPr bwMode="auto">
          <a:xfrm>
            <a:off x="3727450" y="2960688"/>
            <a:ext cx="0" cy="2987675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9" name="AutoShape 3"/>
          <p:cNvCxnSpPr>
            <a:cxnSpLocks noChangeShapeType="1"/>
          </p:cNvCxnSpPr>
          <p:nvPr/>
        </p:nvCxnSpPr>
        <p:spPr bwMode="auto">
          <a:xfrm>
            <a:off x="2852738" y="4033838"/>
            <a:ext cx="0" cy="719137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0" name="AutoShape 3"/>
          <p:cNvCxnSpPr>
            <a:cxnSpLocks noChangeShapeType="1"/>
          </p:cNvCxnSpPr>
          <p:nvPr/>
        </p:nvCxnSpPr>
        <p:spPr bwMode="auto">
          <a:xfrm rot="5400000">
            <a:off x="5393532" y="1494631"/>
            <a:ext cx="0" cy="5075237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1" name="AutoShape 3"/>
          <p:cNvCxnSpPr>
            <a:cxnSpLocks noChangeShapeType="1"/>
          </p:cNvCxnSpPr>
          <p:nvPr/>
        </p:nvCxnSpPr>
        <p:spPr bwMode="auto">
          <a:xfrm rot="5400000">
            <a:off x="5294313" y="1389063"/>
            <a:ext cx="0" cy="3168650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2" name="AutoShape 3"/>
          <p:cNvCxnSpPr>
            <a:cxnSpLocks noChangeShapeType="1"/>
          </p:cNvCxnSpPr>
          <p:nvPr/>
        </p:nvCxnSpPr>
        <p:spPr bwMode="auto">
          <a:xfrm flipV="1">
            <a:off x="4899025" y="2116138"/>
            <a:ext cx="0" cy="24479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3" name="AutoShape 3"/>
          <p:cNvCxnSpPr>
            <a:cxnSpLocks noChangeShapeType="1"/>
          </p:cNvCxnSpPr>
          <p:nvPr/>
        </p:nvCxnSpPr>
        <p:spPr bwMode="auto">
          <a:xfrm rot="-5400000">
            <a:off x="5541169" y="3798094"/>
            <a:ext cx="0" cy="1331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4" name="Szabadkézi sokszög 43"/>
          <p:cNvSpPr/>
          <p:nvPr/>
        </p:nvSpPr>
        <p:spPr>
          <a:xfrm>
            <a:off x="746125" y="5643563"/>
            <a:ext cx="933450" cy="295275"/>
          </a:xfrm>
          <a:custGeom>
            <a:avLst/>
            <a:gdLst>
              <a:gd name="connsiteX0" fmla="*/ 0 w 933450"/>
              <a:gd name="connsiteY0" fmla="*/ 147638 h 296069"/>
              <a:gd name="connsiteX1" fmla="*/ 223837 w 933450"/>
              <a:gd name="connsiteY1" fmla="*/ 0 h 296069"/>
              <a:gd name="connsiteX2" fmla="*/ 461962 w 933450"/>
              <a:gd name="connsiteY2" fmla="*/ 147638 h 296069"/>
              <a:gd name="connsiteX3" fmla="*/ 681037 w 933450"/>
              <a:gd name="connsiteY3" fmla="*/ 295275 h 296069"/>
              <a:gd name="connsiteX4" fmla="*/ 933450 w 933450"/>
              <a:gd name="connsiteY4" fmla="*/ 152400 h 29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450" h="296069">
                <a:moveTo>
                  <a:pt x="0" y="147638"/>
                </a:moveTo>
                <a:cubicBezTo>
                  <a:pt x="73421" y="73819"/>
                  <a:pt x="146843" y="0"/>
                  <a:pt x="223837" y="0"/>
                </a:cubicBezTo>
                <a:cubicBezTo>
                  <a:pt x="300831" y="0"/>
                  <a:pt x="385762" y="98426"/>
                  <a:pt x="461962" y="147638"/>
                </a:cubicBezTo>
                <a:cubicBezTo>
                  <a:pt x="538162" y="196850"/>
                  <a:pt x="602456" y="294481"/>
                  <a:pt x="681037" y="295275"/>
                </a:cubicBezTo>
                <a:cubicBezTo>
                  <a:pt x="759618" y="296069"/>
                  <a:pt x="846534" y="224234"/>
                  <a:pt x="933450" y="152400"/>
                </a:cubicBezTo>
              </a:path>
            </a:pathLst>
          </a:cu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5" name="Szabadkézi sokszög 44"/>
          <p:cNvSpPr/>
          <p:nvPr/>
        </p:nvSpPr>
        <p:spPr>
          <a:xfrm>
            <a:off x="5084763" y="2979738"/>
            <a:ext cx="881062" cy="1054100"/>
          </a:xfrm>
          <a:custGeom>
            <a:avLst/>
            <a:gdLst>
              <a:gd name="connsiteX0" fmla="*/ 0 w 881063"/>
              <a:gd name="connsiteY0" fmla="*/ 643731 h 1053306"/>
              <a:gd name="connsiteX1" fmla="*/ 233363 w 881063"/>
              <a:gd name="connsiteY1" fmla="*/ 1053306 h 1053306"/>
              <a:gd name="connsiteX2" fmla="*/ 419100 w 881063"/>
              <a:gd name="connsiteY2" fmla="*/ 643731 h 1053306"/>
              <a:gd name="connsiteX3" fmla="*/ 652463 w 881063"/>
              <a:gd name="connsiteY3" fmla="*/ 794 h 1053306"/>
              <a:gd name="connsiteX4" fmla="*/ 881063 w 881063"/>
              <a:gd name="connsiteY4" fmla="*/ 648494 h 105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63" h="1053306">
                <a:moveTo>
                  <a:pt x="0" y="643731"/>
                </a:moveTo>
                <a:cubicBezTo>
                  <a:pt x="81756" y="848518"/>
                  <a:pt x="163513" y="1053306"/>
                  <a:pt x="233363" y="1053306"/>
                </a:cubicBezTo>
                <a:cubicBezTo>
                  <a:pt x="303213" y="1053306"/>
                  <a:pt x="349250" y="819150"/>
                  <a:pt x="419100" y="643731"/>
                </a:cubicBezTo>
                <a:cubicBezTo>
                  <a:pt x="488950" y="468312"/>
                  <a:pt x="575469" y="0"/>
                  <a:pt x="652463" y="794"/>
                </a:cubicBezTo>
                <a:cubicBezTo>
                  <a:pt x="729457" y="1588"/>
                  <a:pt x="805260" y="325041"/>
                  <a:pt x="881063" y="648494"/>
                </a:cubicBezTo>
              </a:path>
            </a:pathLst>
          </a:cu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6" name="AutoShape 3"/>
          <p:cNvCxnSpPr>
            <a:cxnSpLocks noChangeShapeType="1"/>
          </p:cNvCxnSpPr>
          <p:nvPr/>
        </p:nvCxnSpPr>
        <p:spPr bwMode="auto">
          <a:xfrm>
            <a:off x="6570663" y="4830763"/>
            <a:ext cx="0" cy="14747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7" name="AutoShape 3"/>
          <p:cNvCxnSpPr>
            <a:cxnSpLocks noChangeShapeType="1"/>
          </p:cNvCxnSpPr>
          <p:nvPr/>
        </p:nvCxnSpPr>
        <p:spPr bwMode="auto">
          <a:xfrm rot="-5400000">
            <a:off x="7638257" y="3798094"/>
            <a:ext cx="0" cy="23764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8" name="Szövegdoboz 47"/>
          <p:cNvSpPr txBox="1">
            <a:spLocks noChangeArrowheads="1"/>
          </p:cNvSpPr>
          <p:nvPr/>
        </p:nvSpPr>
        <p:spPr bwMode="auto">
          <a:xfrm>
            <a:off x="5864225" y="4456113"/>
            <a:ext cx="4016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t (s)</a:t>
            </a:r>
          </a:p>
        </p:txBody>
      </p:sp>
      <p:sp>
        <p:nvSpPr>
          <p:cNvPr id="49" name="Szövegdoboz 48"/>
          <p:cNvSpPr txBox="1">
            <a:spLocks noChangeArrowheads="1"/>
          </p:cNvSpPr>
          <p:nvPr/>
        </p:nvSpPr>
        <p:spPr bwMode="auto">
          <a:xfrm>
            <a:off x="6207125" y="6119813"/>
            <a:ext cx="4016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t (s)</a:t>
            </a:r>
          </a:p>
        </p:txBody>
      </p:sp>
      <p:sp>
        <p:nvSpPr>
          <p:cNvPr id="50" name="Szövegdoboz 49"/>
          <p:cNvSpPr txBox="1">
            <a:spLocks noChangeArrowheads="1"/>
          </p:cNvSpPr>
          <p:nvPr/>
        </p:nvSpPr>
        <p:spPr bwMode="auto">
          <a:xfrm>
            <a:off x="2212975" y="5580063"/>
            <a:ext cx="3889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U</a:t>
            </a:r>
            <a:r>
              <a:rPr lang="hu-HU" sz="900" baseline="-25000">
                <a:solidFill>
                  <a:srgbClr val="000000"/>
                </a:solidFill>
              </a:rPr>
              <a:t>BE0</a:t>
            </a:r>
          </a:p>
        </p:txBody>
      </p:sp>
      <p:pic>
        <p:nvPicPr>
          <p:cNvPr id="5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463" y="6100763"/>
            <a:ext cx="5254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AutoShape 3"/>
          <p:cNvCxnSpPr>
            <a:cxnSpLocks noChangeShapeType="1"/>
          </p:cNvCxnSpPr>
          <p:nvPr/>
        </p:nvCxnSpPr>
        <p:spPr bwMode="auto">
          <a:xfrm>
            <a:off x="6873875" y="2978150"/>
            <a:ext cx="0" cy="3205163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53" name="AutoShape 3"/>
          <p:cNvCxnSpPr>
            <a:cxnSpLocks noChangeShapeType="1"/>
          </p:cNvCxnSpPr>
          <p:nvPr/>
        </p:nvCxnSpPr>
        <p:spPr bwMode="auto">
          <a:xfrm>
            <a:off x="7519988" y="3624263"/>
            <a:ext cx="0" cy="2592387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54" name="AutoShape 3"/>
          <p:cNvCxnSpPr>
            <a:cxnSpLocks noChangeShapeType="1"/>
          </p:cNvCxnSpPr>
          <p:nvPr/>
        </p:nvCxnSpPr>
        <p:spPr bwMode="auto">
          <a:xfrm>
            <a:off x="7940675" y="4032250"/>
            <a:ext cx="0" cy="2195513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pic>
        <p:nvPicPr>
          <p:cNvPr id="89125" name="Picture 13"/>
          <p:cNvPicPr>
            <a:picLocks noChangeAspect="1" noChangeArrowheads="1"/>
          </p:cNvPicPr>
          <p:nvPr/>
        </p:nvPicPr>
        <p:blipFill>
          <a:blip r:embed="rId6" cstate="print"/>
          <a:srcRect t="-45615"/>
          <a:stretch>
            <a:fillRect/>
          </a:stretch>
        </p:blipFill>
        <p:spPr bwMode="auto">
          <a:xfrm>
            <a:off x="8467725" y="4530725"/>
            <a:ext cx="447675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7" name="Szabadkézi sokszög 56"/>
          <p:cNvSpPr/>
          <p:nvPr/>
        </p:nvSpPr>
        <p:spPr>
          <a:xfrm>
            <a:off x="6878638" y="5221288"/>
            <a:ext cx="1066800" cy="939800"/>
          </a:xfrm>
          <a:custGeom>
            <a:avLst/>
            <a:gdLst>
              <a:gd name="connsiteX0" fmla="*/ 646436 w 1067522"/>
              <a:gd name="connsiteY0" fmla="*/ 0 h 940402"/>
              <a:gd name="connsiteX1" fmla="*/ 1066800 w 1067522"/>
              <a:gd name="connsiteY1" fmla="*/ 268686 h 940402"/>
              <a:gd name="connsiteX2" fmla="*/ 642102 w 1067522"/>
              <a:gd name="connsiteY2" fmla="*/ 437699 h 940402"/>
              <a:gd name="connsiteX3" fmla="*/ 722 w 1067522"/>
              <a:gd name="connsiteY3" fmla="*/ 641380 h 940402"/>
              <a:gd name="connsiteX4" fmla="*/ 646436 w 1067522"/>
              <a:gd name="connsiteY4" fmla="*/ 940402 h 94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522" h="940402">
                <a:moveTo>
                  <a:pt x="646436" y="0"/>
                </a:moveTo>
                <a:cubicBezTo>
                  <a:pt x="856979" y="97868"/>
                  <a:pt x="1067522" y="195736"/>
                  <a:pt x="1066800" y="268686"/>
                </a:cubicBezTo>
                <a:cubicBezTo>
                  <a:pt x="1066078" y="341636"/>
                  <a:pt x="819782" y="375583"/>
                  <a:pt x="642102" y="437699"/>
                </a:cubicBezTo>
                <a:cubicBezTo>
                  <a:pt x="464422" y="499815"/>
                  <a:pt x="0" y="557596"/>
                  <a:pt x="722" y="641380"/>
                </a:cubicBezTo>
                <a:cubicBezTo>
                  <a:pt x="1444" y="725164"/>
                  <a:pt x="323940" y="832783"/>
                  <a:pt x="646436" y="940402"/>
                </a:cubicBezTo>
              </a:path>
            </a:pathLst>
          </a:cu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8" name="Ellipszis 57"/>
          <p:cNvSpPr/>
          <p:nvPr/>
        </p:nvSpPr>
        <p:spPr>
          <a:xfrm>
            <a:off x="7494588" y="3603625"/>
            <a:ext cx="60325" cy="6032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9" name="Szövegdoboz 58"/>
          <p:cNvSpPr txBox="1">
            <a:spLocks noChangeArrowheads="1"/>
          </p:cNvSpPr>
          <p:nvPr/>
        </p:nvSpPr>
        <p:spPr bwMode="auto">
          <a:xfrm>
            <a:off x="7439025" y="3408363"/>
            <a:ext cx="273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6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9350" y="2046288"/>
            <a:ext cx="5032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30" name="Picture 15"/>
          <p:cNvPicPr>
            <a:picLocks noChangeAspect="1" noChangeArrowheads="1"/>
          </p:cNvPicPr>
          <p:nvPr/>
        </p:nvPicPr>
        <p:blipFill>
          <a:blip r:embed="rId8" cstate="print"/>
          <a:srcRect b="-30646"/>
          <a:stretch>
            <a:fillRect/>
          </a:stretch>
        </p:blipFill>
        <p:spPr bwMode="auto">
          <a:xfrm>
            <a:off x="4408488" y="4641850"/>
            <a:ext cx="444500" cy="298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0625" y="2457450"/>
            <a:ext cx="273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55000" y="4479925"/>
            <a:ext cx="1936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1138" y="4933950"/>
            <a:ext cx="29464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AutoShape 3"/>
          <p:cNvCxnSpPr>
            <a:cxnSpLocks noChangeShapeType="1"/>
          </p:cNvCxnSpPr>
          <p:nvPr/>
        </p:nvCxnSpPr>
        <p:spPr bwMode="auto">
          <a:xfrm rot="5400000">
            <a:off x="2863850" y="5465763"/>
            <a:ext cx="0" cy="647700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64" name="Szövegdoboz 63"/>
          <p:cNvSpPr txBox="1">
            <a:spLocks noChangeArrowheads="1"/>
          </p:cNvSpPr>
          <p:nvPr/>
        </p:nvSpPr>
        <p:spPr bwMode="auto">
          <a:xfrm>
            <a:off x="1739900" y="5002213"/>
            <a:ext cx="4016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t (s)</a:t>
            </a:r>
            <a:endParaRPr lang="hu-HU" sz="900" baseline="-25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8" grpId="0"/>
      <p:bldP spid="49" grpId="0"/>
      <p:bldP spid="50" grpId="0"/>
      <p:bldP spid="57" grpId="0" animBg="1"/>
      <p:bldP spid="58" grpId="0" animBg="1"/>
      <p:bldP spid="59" grpId="0"/>
      <p:bldP spid="6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75" y="2587625"/>
            <a:ext cx="3048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800" y="4394200"/>
            <a:ext cx="4953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038" y="4025900"/>
            <a:ext cx="7334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6800" y="4959350"/>
            <a:ext cx="400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Egyenes összekötő nyíllal 40"/>
          <p:cNvCxnSpPr/>
          <p:nvPr/>
        </p:nvCxnSpPr>
        <p:spPr>
          <a:xfrm rot="16200000" flipH="1" flipV="1">
            <a:off x="7687469" y="5318919"/>
            <a:ext cx="406400" cy="1588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8"/>
          <p:cNvSpPr txBox="1">
            <a:spLocks noChangeArrowheads="1"/>
          </p:cNvSpPr>
          <p:nvPr/>
        </p:nvSpPr>
        <p:spPr bwMode="auto">
          <a:xfrm>
            <a:off x="7869238" y="5168900"/>
            <a:ext cx="584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0,6V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  <p:cxnSp>
        <p:nvCxnSpPr>
          <p:cNvPr id="52" name="Egyenes összekötő nyíllal 40"/>
          <p:cNvCxnSpPr/>
          <p:nvPr/>
        </p:nvCxnSpPr>
        <p:spPr>
          <a:xfrm flipH="1" flipV="1">
            <a:off x="6416675" y="4035425"/>
            <a:ext cx="406400" cy="1588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6481763" y="3748088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u</a:t>
            </a:r>
            <a:r>
              <a:rPr lang="hu-HU" sz="1200" i="1" baseline="-25000">
                <a:solidFill>
                  <a:srgbClr val="0000FF"/>
                </a:solidFill>
              </a:rPr>
              <a:t>be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7713" cy="330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munkapont-beállítása (FE)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munkapontbeállítás feladata az aktív eszköz működését biztosító egyenfeszültségek és egyenáramok beállítása.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BE, BC előfeszítések biztosítása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Kivezérelhetőség biztosítása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9012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56A8A-4A33-4EFB-9093-E35E9BB2B3E4}" type="slidenum">
              <a:rPr lang="hu-HU"/>
              <a:pPr>
                <a:defRPr/>
              </a:pPr>
              <a:t>83</a:t>
            </a:fld>
            <a:endParaRPr lang="hu-HU"/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913" y="2801938"/>
            <a:ext cx="398621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Egyenes összekötő nyíllal 40"/>
          <p:cNvCxnSpPr/>
          <p:nvPr/>
        </p:nvCxnSpPr>
        <p:spPr>
          <a:xfrm rot="16200000" flipH="1">
            <a:off x="7599362" y="4748213"/>
            <a:ext cx="252413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46"/>
          <p:cNvCxnSpPr/>
          <p:nvPr/>
        </p:nvCxnSpPr>
        <p:spPr>
          <a:xfrm rot="16200000" flipH="1">
            <a:off x="7615237" y="3875088"/>
            <a:ext cx="252413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47"/>
          <p:cNvCxnSpPr/>
          <p:nvPr/>
        </p:nvCxnSpPr>
        <p:spPr>
          <a:xfrm>
            <a:off x="6016625" y="4208463"/>
            <a:ext cx="180975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8"/>
          <p:cNvSpPr txBox="1">
            <a:spLocks noChangeArrowheads="1"/>
          </p:cNvSpPr>
          <p:nvPr/>
        </p:nvSpPr>
        <p:spPr bwMode="auto">
          <a:xfrm>
            <a:off x="7720013" y="4589463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I</a:t>
            </a:r>
            <a:r>
              <a:rPr lang="hu-HU" sz="1200" i="1" baseline="-25000">
                <a:solidFill>
                  <a:srgbClr val="FF0000"/>
                </a:solidFill>
              </a:rPr>
              <a:t>E</a:t>
            </a:r>
            <a:endParaRPr lang="hu-HU" sz="1200" i="1" baseline="30000">
              <a:solidFill>
                <a:srgbClr val="FF0000"/>
              </a:solidFill>
            </a:endParaRPr>
          </a:p>
        </p:txBody>
      </p:sp>
      <p:sp>
        <p:nvSpPr>
          <p:cNvPr id="13" name="TextBox 58"/>
          <p:cNvSpPr txBox="1">
            <a:spLocks noChangeArrowheads="1"/>
          </p:cNvSpPr>
          <p:nvPr/>
        </p:nvSpPr>
        <p:spPr bwMode="auto">
          <a:xfrm>
            <a:off x="7745413" y="3713163"/>
            <a:ext cx="369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I</a:t>
            </a:r>
            <a:r>
              <a:rPr lang="hu-HU" sz="1200" i="1" baseline="-25000">
                <a:solidFill>
                  <a:srgbClr val="FF0000"/>
                </a:solidFill>
              </a:rPr>
              <a:t>C</a:t>
            </a:r>
            <a:endParaRPr lang="hu-HU" sz="1200" i="1" baseline="30000">
              <a:solidFill>
                <a:srgbClr val="FF0000"/>
              </a:solidFill>
            </a:endParaRPr>
          </a:p>
        </p:txBody>
      </p:sp>
      <p:sp>
        <p:nvSpPr>
          <p:cNvPr id="14" name="TextBox 58"/>
          <p:cNvSpPr txBox="1">
            <a:spLocks noChangeArrowheads="1"/>
          </p:cNvSpPr>
          <p:nvPr/>
        </p:nvSpPr>
        <p:spPr bwMode="auto">
          <a:xfrm>
            <a:off x="5949950" y="3905250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I</a:t>
            </a:r>
            <a:r>
              <a:rPr lang="hu-HU" sz="1200" i="1" baseline="-25000">
                <a:solidFill>
                  <a:srgbClr val="FF0000"/>
                </a:solidFill>
              </a:rPr>
              <a:t>B</a:t>
            </a:r>
            <a:endParaRPr lang="hu-HU" sz="1200" i="1" baseline="30000">
              <a:solidFill>
                <a:srgbClr val="FF0000"/>
              </a:solidFill>
            </a:endParaRPr>
          </a:p>
        </p:txBody>
      </p:sp>
      <p:cxnSp>
        <p:nvCxnSpPr>
          <p:cNvPr id="25" name="Egyenes összekötő nyíllal 40"/>
          <p:cNvCxnSpPr/>
          <p:nvPr/>
        </p:nvCxnSpPr>
        <p:spPr>
          <a:xfrm rot="16200000" flipH="1">
            <a:off x="7611269" y="3390106"/>
            <a:ext cx="406400" cy="1588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58"/>
          <p:cNvSpPr txBox="1">
            <a:spLocks noChangeArrowheads="1"/>
          </p:cNvSpPr>
          <p:nvPr/>
        </p:nvSpPr>
        <p:spPr bwMode="auto">
          <a:xfrm>
            <a:off x="7793038" y="3211513"/>
            <a:ext cx="7397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u</a:t>
            </a:r>
            <a:r>
              <a:rPr lang="hu-HU" sz="1200" i="1" baseline="-25000">
                <a:solidFill>
                  <a:srgbClr val="0000FF"/>
                </a:solidFill>
              </a:rPr>
              <a:t>ki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  <p:cxnSp>
        <p:nvCxnSpPr>
          <p:cNvPr id="27" name="Egyenes összekötő nyíllal 40"/>
          <p:cNvCxnSpPr/>
          <p:nvPr/>
        </p:nvCxnSpPr>
        <p:spPr>
          <a:xfrm rot="16200000" flipH="1" flipV="1">
            <a:off x="5882482" y="4739481"/>
            <a:ext cx="406400" cy="1587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8"/>
          <p:cNvSpPr txBox="1">
            <a:spLocks noChangeArrowheads="1"/>
          </p:cNvSpPr>
          <p:nvPr/>
        </p:nvSpPr>
        <p:spPr bwMode="auto">
          <a:xfrm>
            <a:off x="6069013" y="4575175"/>
            <a:ext cx="406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u</a:t>
            </a:r>
            <a:r>
              <a:rPr lang="hu-HU" sz="1200" i="1" baseline="-25000">
                <a:solidFill>
                  <a:srgbClr val="0000FF"/>
                </a:solidFill>
              </a:rPr>
              <a:t>be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  <p:sp>
        <p:nvSpPr>
          <p:cNvPr id="29" name="TextBox 58"/>
          <p:cNvSpPr txBox="1">
            <a:spLocks noChangeArrowheads="1"/>
          </p:cNvSpPr>
          <p:nvPr/>
        </p:nvSpPr>
        <p:spPr bwMode="auto">
          <a:xfrm>
            <a:off x="6067425" y="3455988"/>
            <a:ext cx="550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10V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  <p:sp>
        <p:nvSpPr>
          <p:cNvPr id="30" name="Ív 29"/>
          <p:cNvSpPr/>
          <p:nvPr/>
        </p:nvSpPr>
        <p:spPr>
          <a:xfrm rot="5400000" flipV="1">
            <a:off x="7195345" y="4206081"/>
            <a:ext cx="442912" cy="415925"/>
          </a:xfrm>
          <a:prstGeom prst="arc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" name="TextBox 58"/>
          <p:cNvSpPr txBox="1">
            <a:spLocks noChangeArrowheads="1"/>
          </p:cNvSpPr>
          <p:nvPr/>
        </p:nvSpPr>
        <p:spPr bwMode="auto">
          <a:xfrm>
            <a:off x="6577013" y="4525963"/>
            <a:ext cx="10350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050" i="1" dirty="0">
                <a:solidFill>
                  <a:srgbClr val="0000FF"/>
                </a:solidFill>
              </a:rPr>
              <a:t>0,6V + </a:t>
            </a:r>
            <a:r>
              <a:rPr lang="hu-HU" sz="1050" i="1" dirty="0" err="1">
                <a:solidFill>
                  <a:srgbClr val="0000FF"/>
                </a:solidFill>
              </a:rPr>
              <a:t>u</a:t>
            </a:r>
            <a:r>
              <a:rPr lang="hu-HU" sz="1050" i="1" baseline="-25000" dirty="0" err="1">
                <a:solidFill>
                  <a:srgbClr val="0000FF"/>
                </a:solidFill>
              </a:rPr>
              <a:t>be</a:t>
            </a:r>
            <a:endParaRPr lang="hu-HU" sz="1050" i="1" baseline="-25000" dirty="0">
              <a:solidFill>
                <a:srgbClr val="0000FF"/>
              </a:solidFill>
            </a:endParaRPr>
          </a:p>
        </p:txBody>
      </p:sp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8" cstate="print"/>
          <a:srcRect l="-25320" t="-18193" r="-30746" b="-26279"/>
          <a:stretch>
            <a:fillRect/>
          </a:stretch>
        </p:blipFill>
        <p:spPr bwMode="auto">
          <a:xfrm>
            <a:off x="1873250" y="5248275"/>
            <a:ext cx="1397000" cy="1158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7" name="TextBox 58"/>
          <p:cNvSpPr txBox="1">
            <a:spLocks noChangeArrowheads="1"/>
          </p:cNvSpPr>
          <p:nvPr/>
        </p:nvSpPr>
        <p:spPr bwMode="auto">
          <a:xfrm>
            <a:off x="1939925" y="5464175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E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38" name="TextBox 58"/>
          <p:cNvSpPr txBox="1">
            <a:spLocks noChangeArrowheads="1"/>
          </p:cNvSpPr>
          <p:nvPr/>
        </p:nvSpPr>
        <p:spPr bwMode="auto">
          <a:xfrm>
            <a:off x="2476500" y="6064250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B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sp>
        <p:nvSpPr>
          <p:cNvPr id="39" name="TextBox 58"/>
          <p:cNvSpPr txBox="1">
            <a:spLocks noChangeArrowheads="1"/>
          </p:cNvSpPr>
          <p:nvPr/>
        </p:nvSpPr>
        <p:spPr bwMode="auto">
          <a:xfrm>
            <a:off x="2859088" y="5453063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00"/>
                </a:solidFill>
              </a:rPr>
              <a:t>C</a:t>
            </a:r>
            <a:endParaRPr lang="hu-HU" sz="1200" i="1" baseline="30000">
              <a:solidFill>
                <a:srgbClr val="000000"/>
              </a:solidFill>
            </a:endParaRPr>
          </a:p>
        </p:txBody>
      </p:sp>
      <p:cxnSp>
        <p:nvCxnSpPr>
          <p:cNvPr id="41" name="Egyenes összekötő nyíllal 40"/>
          <p:cNvCxnSpPr/>
          <p:nvPr/>
        </p:nvCxnSpPr>
        <p:spPr>
          <a:xfrm rot="16200000" flipH="1">
            <a:off x="5896769" y="3602831"/>
            <a:ext cx="406400" cy="1588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Ív 41"/>
          <p:cNvSpPr/>
          <p:nvPr/>
        </p:nvSpPr>
        <p:spPr>
          <a:xfrm rot="10800000" flipV="1">
            <a:off x="7242175" y="3933825"/>
            <a:ext cx="441325" cy="415925"/>
          </a:xfrm>
          <a:prstGeom prst="arc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3" name="TextBox 58"/>
          <p:cNvSpPr txBox="1">
            <a:spLocks noChangeArrowheads="1"/>
          </p:cNvSpPr>
          <p:nvPr/>
        </p:nvSpPr>
        <p:spPr bwMode="auto">
          <a:xfrm>
            <a:off x="6978650" y="3679825"/>
            <a:ext cx="584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U</a:t>
            </a:r>
            <a:r>
              <a:rPr lang="hu-HU" sz="1200" i="1" baseline="-25000">
                <a:solidFill>
                  <a:srgbClr val="0000FF"/>
                </a:solidFill>
              </a:rPr>
              <a:t>BC</a:t>
            </a:r>
          </a:p>
        </p:txBody>
      </p:sp>
      <p:cxnSp>
        <p:nvCxnSpPr>
          <p:cNvPr id="44" name="Egyenes összekötő nyíllal 40"/>
          <p:cNvCxnSpPr/>
          <p:nvPr/>
        </p:nvCxnSpPr>
        <p:spPr>
          <a:xfrm rot="16200000" flipH="1" flipV="1">
            <a:off x="5863432" y="5430044"/>
            <a:ext cx="406400" cy="1587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58"/>
          <p:cNvSpPr txBox="1">
            <a:spLocks noChangeArrowheads="1"/>
          </p:cNvSpPr>
          <p:nvPr/>
        </p:nvSpPr>
        <p:spPr bwMode="auto">
          <a:xfrm>
            <a:off x="6048375" y="5262563"/>
            <a:ext cx="584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0,6V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3" grpId="0"/>
      <p:bldP spid="53" grpId="1"/>
      <p:bldP spid="12" grpId="0"/>
      <p:bldP spid="13" grpId="0"/>
      <p:bldP spid="14" grpId="0"/>
      <p:bldP spid="26" grpId="0"/>
      <p:bldP spid="28" grpId="0"/>
      <p:bldP spid="29" grpId="0"/>
      <p:bldP spid="30" grpId="0" animBg="1"/>
      <p:bldP spid="31" grpId="0"/>
      <p:bldP spid="37" grpId="0"/>
      <p:bldP spid="38" grpId="0"/>
      <p:bldP spid="39" grpId="0"/>
      <p:bldP spid="42" grpId="0" animBg="1"/>
      <p:bldP spid="43" grpId="0"/>
      <p:bldP spid="4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863" y="2765425"/>
            <a:ext cx="41402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7713" cy="330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munkapont-beállítása (FE)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munkapontbeállítás feladata az aktív eszköz működését biztosító egyenfeszültségek és egyenáramok beállítása.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BE, BC előfeszítések biztosítása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Kivezérelhetőség biztosítása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08613-6868-4B5E-91CE-7C73A6B04EE0}" type="slidenum">
              <a:rPr lang="hu-HU"/>
              <a:pPr>
                <a:defRPr/>
              </a:pPr>
              <a:t>84</a:t>
            </a:fld>
            <a:endParaRPr lang="hu-HU"/>
          </a:p>
        </p:txBody>
      </p:sp>
      <p:cxnSp>
        <p:nvCxnSpPr>
          <p:cNvPr id="9" name="Egyenes összekötő nyíllal 40"/>
          <p:cNvCxnSpPr/>
          <p:nvPr/>
        </p:nvCxnSpPr>
        <p:spPr>
          <a:xfrm rot="16200000" flipH="1">
            <a:off x="7459662" y="5335588"/>
            <a:ext cx="252413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46"/>
          <p:cNvCxnSpPr/>
          <p:nvPr/>
        </p:nvCxnSpPr>
        <p:spPr>
          <a:xfrm rot="16200000" flipH="1">
            <a:off x="7215981" y="4006057"/>
            <a:ext cx="250825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47"/>
          <p:cNvCxnSpPr/>
          <p:nvPr/>
        </p:nvCxnSpPr>
        <p:spPr>
          <a:xfrm>
            <a:off x="6735763" y="4346575"/>
            <a:ext cx="179387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46" name="TextBox 58"/>
          <p:cNvSpPr txBox="1">
            <a:spLocks noChangeArrowheads="1"/>
          </p:cNvSpPr>
          <p:nvPr/>
        </p:nvSpPr>
        <p:spPr bwMode="auto">
          <a:xfrm>
            <a:off x="7662863" y="5194300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I</a:t>
            </a:r>
            <a:r>
              <a:rPr lang="hu-HU" sz="1200" i="1" baseline="-25000">
                <a:solidFill>
                  <a:srgbClr val="FF0000"/>
                </a:solidFill>
              </a:rPr>
              <a:t>E</a:t>
            </a:r>
            <a:endParaRPr lang="hu-HU" sz="1200" i="1" baseline="30000">
              <a:solidFill>
                <a:srgbClr val="FF0000"/>
              </a:solidFill>
            </a:endParaRPr>
          </a:p>
        </p:txBody>
      </p:sp>
      <p:sp>
        <p:nvSpPr>
          <p:cNvPr id="91147" name="TextBox 58"/>
          <p:cNvSpPr txBox="1">
            <a:spLocks noChangeArrowheads="1"/>
          </p:cNvSpPr>
          <p:nvPr/>
        </p:nvSpPr>
        <p:spPr bwMode="auto">
          <a:xfrm>
            <a:off x="7002463" y="3835400"/>
            <a:ext cx="369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I</a:t>
            </a:r>
            <a:r>
              <a:rPr lang="hu-HU" sz="1200" i="1" baseline="-25000">
                <a:solidFill>
                  <a:srgbClr val="FF0000"/>
                </a:solidFill>
              </a:rPr>
              <a:t>C</a:t>
            </a:r>
            <a:endParaRPr lang="hu-HU" sz="1200" i="1" baseline="30000">
              <a:solidFill>
                <a:srgbClr val="FF0000"/>
              </a:solidFill>
            </a:endParaRPr>
          </a:p>
        </p:txBody>
      </p:sp>
      <p:sp>
        <p:nvSpPr>
          <p:cNvPr id="91148" name="TextBox 58"/>
          <p:cNvSpPr txBox="1">
            <a:spLocks noChangeArrowheads="1"/>
          </p:cNvSpPr>
          <p:nvPr/>
        </p:nvSpPr>
        <p:spPr bwMode="auto">
          <a:xfrm>
            <a:off x="6619875" y="4060825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I</a:t>
            </a:r>
            <a:r>
              <a:rPr lang="hu-HU" sz="1200" i="1" baseline="-25000">
                <a:solidFill>
                  <a:srgbClr val="FF0000"/>
                </a:solidFill>
              </a:rPr>
              <a:t>B</a:t>
            </a:r>
            <a:endParaRPr lang="hu-HU" sz="1200" i="1" baseline="30000">
              <a:solidFill>
                <a:srgbClr val="FF0000"/>
              </a:solidFill>
            </a:endParaRPr>
          </a:p>
        </p:txBody>
      </p:sp>
      <p:cxnSp>
        <p:nvCxnSpPr>
          <p:cNvPr id="25" name="Egyenes összekötő nyíllal 40"/>
          <p:cNvCxnSpPr/>
          <p:nvPr/>
        </p:nvCxnSpPr>
        <p:spPr>
          <a:xfrm rot="16200000" flipH="1">
            <a:off x="8122444" y="4964907"/>
            <a:ext cx="612775" cy="1587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50" name="TextBox 58"/>
          <p:cNvSpPr txBox="1">
            <a:spLocks noChangeArrowheads="1"/>
          </p:cNvSpPr>
          <p:nvPr/>
        </p:nvSpPr>
        <p:spPr bwMode="auto">
          <a:xfrm>
            <a:off x="8040688" y="4759325"/>
            <a:ext cx="406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u</a:t>
            </a:r>
            <a:r>
              <a:rPr lang="hu-HU" sz="1200" i="1" baseline="-25000">
                <a:solidFill>
                  <a:srgbClr val="0000FF"/>
                </a:solidFill>
              </a:rPr>
              <a:t>ki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  <p:cxnSp>
        <p:nvCxnSpPr>
          <p:cNvPr id="27" name="Egyenes összekötő nyíllal 40"/>
          <p:cNvCxnSpPr/>
          <p:nvPr/>
        </p:nvCxnSpPr>
        <p:spPr>
          <a:xfrm rot="16200000" flipH="1" flipV="1">
            <a:off x="5199857" y="5079206"/>
            <a:ext cx="406400" cy="1587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52" name="TextBox 58"/>
          <p:cNvSpPr txBox="1">
            <a:spLocks noChangeArrowheads="1"/>
          </p:cNvSpPr>
          <p:nvPr/>
        </p:nvSpPr>
        <p:spPr bwMode="auto">
          <a:xfrm>
            <a:off x="5403850" y="4903788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u</a:t>
            </a:r>
            <a:r>
              <a:rPr lang="hu-HU" sz="1200" i="1" baseline="-25000">
                <a:solidFill>
                  <a:srgbClr val="0000FF"/>
                </a:solidFill>
              </a:rPr>
              <a:t>be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  <p:sp>
        <p:nvSpPr>
          <p:cNvPr id="91153" name="TextBox 58"/>
          <p:cNvSpPr txBox="1">
            <a:spLocks noChangeArrowheads="1"/>
          </p:cNvSpPr>
          <p:nvPr/>
        </p:nvSpPr>
        <p:spPr bwMode="auto">
          <a:xfrm>
            <a:off x="7227888" y="2827338"/>
            <a:ext cx="10080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U</a:t>
            </a:r>
            <a:r>
              <a:rPr lang="hu-HU" sz="1200" i="1" baseline="-25000">
                <a:solidFill>
                  <a:srgbClr val="0000FF"/>
                </a:solidFill>
              </a:rPr>
              <a:t>t</a:t>
            </a:r>
            <a:r>
              <a:rPr lang="hu-HU" sz="1200" i="1">
                <a:solidFill>
                  <a:srgbClr val="0000FF"/>
                </a:solidFill>
              </a:rPr>
              <a:t> = 10V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  <p:sp>
        <p:nvSpPr>
          <p:cNvPr id="30" name="Ív 29"/>
          <p:cNvSpPr/>
          <p:nvPr/>
        </p:nvSpPr>
        <p:spPr>
          <a:xfrm rot="5400000" flipV="1">
            <a:off x="7114382" y="4320381"/>
            <a:ext cx="442912" cy="415925"/>
          </a:xfrm>
          <a:prstGeom prst="arc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1155" name="TextBox 58"/>
          <p:cNvSpPr txBox="1">
            <a:spLocks noChangeArrowheads="1"/>
          </p:cNvSpPr>
          <p:nvPr/>
        </p:nvSpPr>
        <p:spPr bwMode="auto">
          <a:xfrm>
            <a:off x="6754813" y="470852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0,6V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  <p:sp>
        <p:nvSpPr>
          <p:cNvPr id="32" name="Rectangle 3"/>
          <p:cNvSpPr txBox="1">
            <a:spLocks noRot="1" noChangeArrowheads="1"/>
          </p:cNvSpPr>
          <p:nvPr/>
        </p:nvSpPr>
        <p:spPr bwMode="auto">
          <a:xfrm>
            <a:off x="0" y="2462213"/>
            <a:ext cx="4702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Két telep helyett egyetlen tápfeszültséget használunk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-R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ellenállásosztó biztosítja a nyitóirányú (~0,6V) BE feszültséget,  és biztosítja a záró BC feszültséget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 az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0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áram elég nagy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-hez képest (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10…50·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), a feszültségosztó gyakorlatilag terheletlen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csatoló-leválasztó kondenzátorok egyenáramú szempontból szakadásnak tekinthetők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Csak a váltakozó feszültség „jut” át rajta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terhelő és meghajtó kör egyenáramú viszonyai nem befolyásolják a kapcsolás munkapont beállítását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váltakozó feszültségű vezérlő jel (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200" kern="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 a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csatoló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kondenzátoron keresztül az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egyenfeszültségre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szuperponálódik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kimenő jelet – az CE átmeneten eső váltakozó feszültséget – a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ki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kondenzátoron keresztül vesszük le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3" name="TextBox 58"/>
          <p:cNvSpPr txBox="1">
            <a:spLocks noChangeArrowheads="1"/>
          </p:cNvSpPr>
          <p:nvPr/>
        </p:nvSpPr>
        <p:spPr bwMode="auto">
          <a:xfrm>
            <a:off x="6550025" y="5387975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I</a:t>
            </a:r>
            <a:r>
              <a:rPr lang="hu-HU" sz="1200" i="1" baseline="-25000">
                <a:solidFill>
                  <a:srgbClr val="FF0000"/>
                </a:solidFill>
              </a:rPr>
              <a:t>0</a:t>
            </a:r>
            <a:endParaRPr lang="hu-HU" sz="1200" i="1" baseline="30000">
              <a:solidFill>
                <a:srgbClr val="FF0000"/>
              </a:solidFill>
            </a:endParaRPr>
          </a:p>
        </p:txBody>
      </p:sp>
      <p:cxnSp>
        <p:nvCxnSpPr>
          <p:cNvPr id="34" name="Egyenes összekötő nyíllal 40"/>
          <p:cNvCxnSpPr/>
          <p:nvPr/>
        </p:nvCxnSpPr>
        <p:spPr>
          <a:xfrm rot="16200000" flipH="1">
            <a:off x="6430962" y="5538788"/>
            <a:ext cx="252413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3838" y="3846513"/>
            <a:ext cx="1025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1450" y="3863975"/>
            <a:ext cx="13398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53413" cy="1514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tranzisztor </a:t>
            </a:r>
            <a:r>
              <a:rPr lang="hu-HU" sz="1800" dirty="0" err="1" smtClean="0">
                <a:solidFill>
                  <a:srgbClr val="FFFF99"/>
                </a:solidFill>
              </a:rPr>
              <a:t>hőfüggése</a:t>
            </a:r>
            <a:endParaRPr lang="hu-HU" sz="18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tranzisztorokból felépített kapcsolások paraméterei hőmérsékletfüggőek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tranzisztor munkapontját a munkapont beállító ellenállások és a tranzisztor maga határozzák meg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ellenállások hőfokfüggése széles hőmérséklet tartományban is csak néhány %</a:t>
            </a: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félvezetők vezetési tulajdonságai azonban erősen függenek a kristály hőmérsékletétől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 munkapont hő okozta változásait gyakorlatilag a tranzisztor okozza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 kapcsolások tervezésénél ennek leküzdése az egyik legnehezebb feladat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9216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CF4FC-C73B-4DF9-9108-FC7359DB8887}" type="slidenum">
              <a:rPr lang="hu-HU"/>
              <a:pPr>
                <a:defRPr/>
              </a:pPr>
              <a:t>85</a:t>
            </a:fld>
            <a:endParaRPr lang="hu-HU"/>
          </a:p>
        </p:txBody>
      </p:sp>
      <p:sp>
        <p:nvSpPr>
          <p:cNvPr id="32" name="Rectangle 3"/>
          <p:cNvSpPr txBox="1">
            <a:spLocks noRot="1" noChangeArrowheads="1"/>
          </p:cNvSpPr>
          <p:nvPr/>
        </p:nvSpPr>
        <p:spPr bwMode="auto">
          <a:xfrm>
            <a:off x="-73025" y="3041650"/>
            <a:ext cx="485775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BE dióda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hőfüggése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nyitóirányban előfeszített BE dióda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árama adott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előfeszítésnél erősen hőmérsékletfüggő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hőmérséklet növekedésével a töltéshordozók energiája is nő, a potenciálfalat könnyebben leküzdik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Ugyanakkora áramhoz kisebb nyitófeszültség kell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nyitóirányú karakterisztika balra tolódik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1°C-os változás kb. 10%-os nyitóirányú áramnövekedést eredményez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 kapcsolásnak kell biztosítania a közel állandó 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áramot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1°C-os hőm. növekedésnél kb. 2mV-al kell csökkenteni az U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nyitófeszültséget </a:t>
            </a: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2" name="Rectangle 58"/>
          <p:cNvSpPr/>
          <p:nvPr/>
        </p:nvSpPr>
        <p:spPr>
          <a:xfrm>
            <a:off x="5537200" y="3052763"/>
            <a:ext cx="3217863" cy="3121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ff</a:t>
            </a:r>
          </a:p>
        </p:txBody>
      </p:sp>
      <p:cxnSp>
        <p:nvCxnSpPr>
          <p:cNvPr id="92168" name="AutoShape 2"/>
          <p:cNvCxnSpPr>
            <a:cxnSpLocks noChangeShapeType="1"/>
          </p:cNvCxnSpPr>
          <p:nvPr/>
        </p:nvCxnSpPr>
        <p:spPr bwMode="auto">
          <a:xfrm>
            <a:off x="5999163" y="5445125"/>
            <a:ext cx="2376487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2169" name="AutoShape 3"/>
          <p:cNvCxnSpPr>
            <a:cxnSpLocks noChangeShapeType="1"/>
          </p:cNvCxnSpPr>
          <p:nvPr/>
        </p:nvCxnSpPr>
        <p:spPr bwMode="auto">
          <a:xfrm flipV="1">
            <a:off x="6610350" y="3173413"/>
            <a:ext cx="0" cy="28797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5" name="Szabadkézi sokszög 44"/>
          <p:cNvSpPr/>
          <p:nvPr/>
        </p:nvSpPr>
        <p:spPr>
          <a:xfrm>
            <a:off x="7194550" y="4314825"/>
            <a:ext cx="511175" cy="1119188"/>
          </a:xfrm>
          <a:custGeom>
            <a:avLst/>
            <a:gdLst>
              <a:gd name="connsiteX0" fmla="*/ 0 w 511371"/>
              <a:gd name="connsiteY0" fmla="*/ 1118081 h 1118081"/>
              <a:gd name="connsiteX1" fmla="*/ 359693 w 511371"/>
              <a:gd name="connsiteY1" fmla="*/ 931734 h 1118081"/>
              <a:gd name="connsiteX2" fmla="*/ 511371 w 511371"/>
              <a:gd name="connsiteY2" fmla="*/ 0 h 111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371" h="1118081">
                <a:moveTo>
                  <a:pt x="0" y="1118081"/>
                </a:moveTo>
                <a:cubicBezTo>
                  <a:pt x="137232" y="1118081"/>
                  <a:pt x="274464" y="1118081"/>
                  <a:pt x="359693" y="931734"/>
                </a:cubicBezTo>
                <a:cubicBezTo>
                  <a:pt x="444922" y="745387"/>
                  <a:pt x="471646" y="316356"/>
                  <a:pt x="511371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6" name="Egyenes összekötő 45"/>
          <p:cNvCxnSpPr>
            <a:stCxn id="45" idx="2"/>
          </p:cNvCxnSpPr>
          <p:nvPr/>
        </p:nvCxnSpPr>
        <p:spPr>
          <a:xfrm flipV="1">
            <a:off x="7705725" y="3765550"/>
            <a:ext cx="57150" cy="5492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 flipH="1">
            <a:off x="6616700" y="5434013"/>
            <a:ext cx="582613" cy="111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zövegdoboz 47"/>
          <p:cNvSpPr txBox="1"/>
          <p:nvPr/>
        </p:nvSpPr>
        <p:spPr>
          <a:xfrm>
            <a:off x="5992813" y="3135313"/>
            <a:ext cx="5873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</a:rPr>
              <a:t>I</a:t>
            </a:r>
            <a:r>
              <a:rPr lang="hu-HU" sz="1050" baseline="-25000" dirty="0">
                <a:solidFill>
                  <a:srgbClr val="000000"/>
                </a:solidFill>
              </a:rPr>
              <a:t>B</a:t>
            </a:r>
            <a:r>
              <a:rPr lang="hu-HU" sz="1050" dirty="0">
                <a:solidFill>
                  <a:srgbClr val="000000"/>
                </a:solidFill>
              </a:rPr>
              <a:t> [</a:t>
            </a:r>
            <a:r>
              <a:rPr lang="hu-HU" sz="1050" dirty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hu-HU" sz="1050" dirty="0">
                <a:solidFill>
                  <a:srgbClr val="000000"/>
                </a:solidFill>
              </a:rPr>
              <a:t>A]</a:t>
            </a:r>
            <a:endParaRPr lang="hu-HU" sz="1050" baseline="-25000" dirty="0">
              <a:solidFill>
                <a:srgbClr val="000000"/>
              </a:solidFill>
            </a:endParaRPr>
          </a:p>
        </p:txBody>
      </p:sp>
      <p:cxnSp>
        <p:nvCxnSpPr>
          <p:cNvPr id="92174" name="AutoShape 2"/>
          <p:cNvCxnSpPr>
            <a:cxnSpLocks noChangeShapeType="1"/>
          </p:cNvCxnSpPr>
          <p:nvPr/>
        </p:nvCxnSpPr>
        <p:spPr bwMode="auto">
          <a:xfrm rot="5400000">
            <a:off x="7554119" y="5447507"/>
            <a:ext cx="71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92175" name="Szövegdoboz 59"/>
          <p:cNvSpPr txBox="1">
            <a:spLocks noChangeArrowheads="1"/>
          </p:cNvSpPr>
          <p:nvPr/>
        </p:nvSpPr>
        <p:spPr bwMode="auto">
          <a:xfrm>
            <a:off x="7412038" y="5483225"/>
            <a:ext cx="365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000">
                <a:solidFill>
                  <a:srgbClr val="000000"/>
                </a:solidFill>
              </a:rPr>
              <a:t>0,6</a:t>
            </a:r>
            <a:endParaRPr lang="hu-HU" sz="1000" baseline="-25000">
              <a:solidFill>
                <a:srgbClr val="000000"/>
              </a:solidFill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7994650" y="5484813"/>
            <a:ext cx="600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</a:rPr>
              <a:t>U</a:t>
            </a:r>
            <a:r>
              <a:rPr lang="hu-HU" sz="1050" baseline="-25000" dirty="0">
                <a:solidFill>
                  <a:srgbClr val="000000"/>
                </a:solidFill>
              </a:rPr>
              <a:t>BE</a:t>
            </a:r>
            <a:r>
              <a:rPr lang="hu-HU" sz="1050" dirty="0">
                <a:solidFill>
                  <a:srgbClr val="000000"/>
                </a:solidFill>
              </a:rPr>
              <a:t> [V]</a:t>
            </a:r>
            <a:endParaRPr lang="hu-HU" sz="1050" baseline="-25000" dirty="0">
              <a:solidFill>
                <a:srgbClr val="000000"/>
              </a:solidFill>
            </a:endParaRPr>
          </a:p>
        </p:txBody>
      </p:sp>
      <p:cxnSp>
        <p:nvCxnSpPr>
          <p:cNvPr id="92177" name="AutoShape 2"/>
          <p:cNvCxnSpPr>
            <a:cxnSpLocks noChangeShapeType="1"/>
          </p:cNvCxnSpPr>
          <p:nvPr/>
        </p:nvCxnSpPr>
        <p:spPr bwMode="auto">
          <a:xfrm>
            <a:off x="6573838" y="5130800"/>
            <a:ext cx="71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2178" name="AutoShape 2"/>
          <p:cNvCxnSpPr>
            <a:cxnSpLocks noChangeShapeType="1"/>
          </p:cNvCxnSpPr>
          <p:nvPr/>
        </p:nvCxnSpPr>
        <p:spPr bwMode="auto">
          <a:xfrm>
            <a:off x="6578600" y="4767263"/>
            <a:ext cx="730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2179" name="AutoShape 2"/>
          <p:cNvCxnSpPr>
            <a:cxnSpLocks noChangeShapeType="1"/>
          </p:cNvCxnSpPr>
          <p:nvPr/>
        </p:nvCxnSpPr>
        <p:spPr bwMode="auto">
          <a:xfrm>
            <a:off x="6573838" y="4433888"/>
            <a:ext cx="71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2180" name="AutoShape 2"/>
          <p:cNvCxnSpPr>
            <a:cxnSpLocks noChangeShapeType="1"/>
          </p:cNvCxnSpPr>
          <p:nvPr/>
        </p:nvCxnSpPr>
        <p:spPr bwMode="auto">
          <a:xfrm>
            <a:off x="6578600" y="4089400"/>
            <a:ext cx="714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2181" name="AutoShape 2"/>
          <p:cNvCxnSpPr>
            <a:cxnSpLocks noChangeShapeType="1"/>
          </p:cNvCxnSpPr>
          <p:nvPr/>
        </p:nvCxnSpPr>
        <p:spPr bwMode="auto">
          <a:xfrm>
            <a:off x="6573838" y="3763963"/>
            <a:ext cx="71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92182" name="Szövegdoboz 112"/>
          <p:cNvSpPr txBox="1">
            <a:spLocks noChangeArrowheads="1"/>
          </p:cNvSpPr>
          <p:nvPr/>
        </p:nvSpPr>
        <p:spPr bwMode="auto">
          <a:xfrm>
            <a:off x="6348413" y="5011738"/>
            <a:ext cx="255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000">
                <a:solidFill>
                  <a:srgbClr val="000000"/>
                </a:solidFill>
              </a:rPr>
              <a:t>5</a:t>
            </a:r>
            <a:endParaRPr lang="hu-HU" sz="1000" baseline="-25000">
              <a:solidFill>
                <a:srgbClr val="000000"/>
              </a:solidFill>
            </a:endParaRPr>
          </a:p>
        </p:txBody>
      </p:sp>
      <p:sp>
        <p:nvSpPr>
          <p:cNvPr id="92183" name="Szövegdoboz 113"/>
          <p:cNvSpPr txBox="1">
            <a:spLocks noChangeArrowheads="1"/>
          </p:cNvSpPr>
          <p:nvPr/>
        </p:nvSpPr>
        <p:spPr bwMode="auto">
          <a:xfrm>
            <a:off x="6305550" y="4651375"/>
            <a:ext cx="325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000">
                <a:solidFill>
                  <a:srgbClr val="000000"/>
                </a:solidFill>
              </a:rPr>
              <a:t>10</a:t>
            </a:r>
            <a:endParaRPr lang="hu-HU" sz="1000" baseline="-25000">
              <a:solidFill>
                <a:srgbClr val="000000"/>
              </a:solidFill>
            </a:endParaRPr>
          </a:p>
        </p:txBody>
      </p:sp>
      <p:sp>
        <p:nvSpPr>
          <p:cNvPr id="92184" name="Szövegdoboz 114"/>
          <p:cNvSpPr txBox="1">
            <a:spLocks noChangeArrowheads="1"/>
          </p:cNvSpPr>
          <p:nvPr/>
        </p:nvSpPr>
        <p:spPr bwMode="auto">
          <a:xfrm>
            <a:off x="6303963" y="4311650"/>
            <a:ext cx="325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000">
                <a:solidFill>
                  <a:srgbClr val="000000"/>
                </a:solidFill>
              </a:rPr>
              <a:t>15</a:t>
            </a:r>
            <a:endParaRPr lang="hu-HU" sz="1000" baseline="-25000">
              <a:solidFill>
                <a:srgbClr val="000000"/>
              </a:solidFill>
            </a:endParaRPr>
          </a:p>
        </p:txBody>
      </p:sp>
      <p:sp>
        <p:nvSpPr>
          <p:cNvPr id="92185" name="Szövegdoboz 115"/>
          <p:cNvSpPr txBox="1">
            <a:spLocks noChangeArrowheads="1"/>
          </p:cNvSpPr>
          <p:nvPr/>
        </p:nvSpPr>
        <p:spPr bwMode="auto">
          <a:xfrm>
            <a:off x="6308725" y="3971925"/>
            <a:ext cx="325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000">
                <a:solidFill>
                  <a:srgbClr val="000000"/>
                </a:solidFill>
              </a:rPr>
              <a:t>20</a:t>
            </a:r>
            <a:endParaRPr lang="hu-HU" sz="1000" baseline="-25000">
              <a:solidFill>
                <a:srgbClr val="000000"/>
              </a:solidFill>
            </a:endParaRPr>
          </a:p>
        </p:txBody>
      </p:sp>
      <p:sp>
        <p:nvSpPr>
          <p:cNvPr id="92186" name="Szövegdoboz 116"/>
          <p:cNvSpPr txBox="1">
            <a:spLocks noChangeArrowheads="1"/>
          </p:cNvSpPr>
          <p:nvPr/>
        </p:nvSpPr>
        <p:spPr bwMode="auto">
          <a:xfrm>
            <a:off x="6302375" y="3635375"/>
            <a:ext cx="325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000">
                <a:solidFill>
                  <a:srgbClr val="000000"/>
                </a:solidFill>
              </a:rPr>
              <a:t>25</a:t>
            </a:r>
            <a:endParaRPr lang="hu-HU" sz="1000" baseline="-25000">
              <a:solidFill>
                <a:srgbClr val="000000"/>
              </a:solidFill>
            </a:endParaRPr>
          </a:p>
        </p:txBody>
      </p:sp>
      <p:sp>
        <p:nvSpPr>
          <p:cNvPr id="62" name="Szabadkézi sokszög 61"/>
          <p:cNvSpPr/>
          <p:nvPr/>
        </p:nvSpPr>
        <p:spPr>
          <a:xfrm>
            <a:off x="7050088" y="4314825"/>
            <a:ext cx="511175" cy="1119188"/>
          </a:xfrm>
          <a:custGeom>
            <a:avLst/>
            <a:gdLst>
              <a:gd name="connsiteX0" fmla="*/ 0 w 511371"/>
              <a:gd name="connsiteY0" fmla="*/ 1118081 h 1118081"/>
              <a:gd name="connsiteX1" fmla="*/ 359693 w 511371"/>
              <a:gd name="connsiteY1" fmla="*/ 931734 h 1118081"/>
              <a:gd name="connsiteX2" fmla="*/ 511371 w 511371"/>
              <a:gd name="connsiteY2" fmla="*/ 0 h 111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371" h="1118081">
                <a:moveTo>
                  <a:pt x="0" y="1118081"/>
                </a:moveTo>
                <a:cubicBezTo>
                  <a:pt x="137232" y="1118081"/>
                  <a:pt x="274464" y="1118081"/>
                  <a:pt x="359693" y="931734"/>
                </a:cubicBezTo>
                <a:cubicBezTo>
                  <a:pt x="444922" y="745387"/>
                  <a:pt x="471646" y="316356"/>
                  <a:pt x="511371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3" name="Egyenes összekötő 62"/>
          <p:cNvCxnSpPr>
            <a:stCxn id="62" idx="2"/>
          </p:cNvCxnSpPr>
          <p:nvPr/>
        </p:nvCxnSpPr>
        <p:spPr>
          <a:xfrm flipV="1">
            <a:off x="7561263" y="3765550"/>
            <a:ext cx="57150" cy="549275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9" name="Szövegdoboz 117"/>
          <p:cNvSpPr txBox="1">
            <a:spLocks noChangeArrowheads="1"/>
          </p:cNvSpPr>
          <p:nvPr/>
        </p:nvSpPr>
        <p:spPr bwMode="auto">
          <a:xfrm>
            <a:off x="7734300" y="3863975"/>
            <a:ext cx="654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800">
                <a:solidFill>
                  <a:srgbClr val="000000"/>
                </a:solidFill>
              </a:rPr>
              <a:t>T</a:t>
            </a:r>
            <a:r>
              <a:rPr lang="hu-HU" sz="800" baseline="-25000">
                <a:solidFill>
                  <a:srgbClr val="000000"/>
                </a:solidFill>
              </a:rPr>
              <a:t>1</a:t>
            </a:r>
            <a:r>
              <a:rPr lang="hu-HU" sz="800">
                <a:solidFill>
                  <a:srgbClr val="000000"/>
                </a:solidFill>
              </a:rPr>
              <a:t> = 25°C</a:t>
            </a:r>
            <a:endParaRPr lang="hu-HU" sz="800" baseline="-25000">
              <a:solidFill>
                <a:srgbClr val="000000"/>
              </a:solidFill>
            </a:endParaRPr>
          </a:p>
        </p:txBody>
      </p:sp>
      <p:sp>
        <p:nvSpPr>
          <p:cNvPr id="65" name="Szövegdoboz 117"/>
          <p:cNvSpPr txBox="1">
            <a:spLocks noChangeArrowheads="1"/>
          </p:cNvSpPr>
          <p:nvPr/>
        </p:nvSpPr>
        <p:spPr bwMode="auto">
          <a:xfrm>
            <a:off x="6981825" y="3860800"/>
            <a:ext cx="654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800">
                <a:solidFill>
                  <a:srgbClr val="000000"/>
                </a:solidFill>
              </a:rPr>
              <a:t>T</a:t>
            </a:r>
            <a:r>
              <a:rPr lang="hu-HU" sz="800" baseline="-25000">
                <a:solidFill>
                  <a:srgbClr val="000000"/>
                </a:solidFill>
              </a:rPr>
              <a:t>2</a:t>
            </a:r>
            <a:r>
              <a:rPr lang="hu-HU" sz="800">
                <a:solidFill>
                  <a:srgbClr val="000000"/>
                </a:solidFill>
              </a:rPr>
              <a:t> = 75°C</a:t>
            </a:r>
            <a:endParaRPr lang="hu-HU" sz="800" baseline="-25000">
              <a:solidFill>
                <a:srgbClr val="000000"/>
              </a:solidFill>
            </a:endParaRPr>
          </a:p>
        </p:txBody>
      </p:sp>
      <p:cxnSp>
        <p:nvCxnSpPr>
          <p:cNvPr id="66" name="AutoShape 2"/>
          <p:cNvCxnSpPr>
            <a:cxnSpLocks noChangeShapeType="1"/>
          </p:cNvCxnSpPr>
          <p:nvPr/>
        </p:nvCxnSpPr>
        <p:spPr bwMode="auto">
          <a:xfrm rot="5400000">
            <a:off x="7087394" y="4614069"/>
            <a:ext cx="10080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67" name="AutoShape 2"/>
          <p:cNvCxnSpPr>
            <a:cxnSpLocks noChangeShapeType="1"/>
          </p:cNvCxnSpPr>
          <p:nvPr/>
        </p:nvCxnSpPr>
        <p:spPr bwMode="auto">
          <a:xfrm rot="10800000">
            <a:off x="6654800" y="5130800"/>
            <a:ext cx="936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68" name="AutoShape 2"/>
          <p:cNvCxnSpPr>
            <a:cxnSpLocks noChangeShapeType="1"/>
          </p:cNvCxnSpPr>
          <p:nvPr/>
        </p:nvCxnSpPr>
        <p:spPr bwMode="auto">
          <a:xfrm rot="10800000">
            <a:off x="6643688" y="4094163"/>
            <a:ext cx="936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69" name="AutoShape 2"/>
          <p:cNvCxnSpPr>
            <a:cxnSpLocks noChangeShapeType="1"/>
          </p:cNvCxnSpPr>
          <p:nvPr/>
        </p:nvCxnSpPr>
        <p:spPr bwMode="auto">
          <a:xfrm rot="5400000">
            <a:off x="7463631" y="5291932"/>
            <a:ext cx="2524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70" name="AutoShape 2"/>
          <p:cNvCxnSpPr>
            <a:cxnSpLocks noChangeShapeType="1"/>
          </p:cNvCxnSpPr>
          <p:nvPr/>
        </p:nvCxnSpPr>
        <p:spPr bwMode="auto">
          <a:xfrm rot="5400000">
            <a:off x="7285038" y="5322888"/>
            <a:ext cx="323850" cy="0"/>
          </a:xfrm>
          <a:prstGeom prst="straightConnector1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53413" cy="1514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 tranzisztor </a:t>
            </a:r>
            <a:r>
              <a:rPr lang="hu-HU" sz="1800" dirty="0" err="1" smtClean="0">
                <a:solidFill>
                  <a:srgbClr val="FFFF99"/>
                </a:solidFill>
              </a:rPr>
              <a:t>hőfüggése</a:t>
            </a:r>
            <a:endParaRPr lang="hu-HU" sz="18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tranzisztorokból felépített kapcsolások paraméterei hőmérsékletfüggőek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tranzisztor munkapontját a munkapont beállító ellenállások és a tranzisztor maga határozzák meg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ellenállások hőfokfüggése széles hőmérséklet tartományban is csak néhány %</a:t>
            </a: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félvezetők vezetési tulajdonságai azonban erősen függenek a kristály hőmérsékletétől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 munkapont hő okozta változásait gyakorlatilag a tranzisztor okozza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 kapcsolások tervezésénél ennek leküzdése az egyik legnehezebb feladat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9318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8101B-A5AF-4322-9022-DF132FE8DCA2}" type="slidenum">
              <a:rPr lang="hu-HU"/>
              <a:pPr>
                <a:defRPr/>
              </a:pPr>
              <a:t>86</a:t>
            </a:fld>
            <a:endParaRPr lang="hu-HU"/>
          </a:p>
        </p:txBody>
      </p:sp>
      <p:sp>
        <p:nvSpPr>
          <p:cNvPr id="32" name="Rectangle 3"/>
          <p:cNvSpPr txBox="1">
            <a:spLocks noRot="1" noChangeArrowheads="1"/>
          </p:cNvSpPr>
          <p:nvPr/>
        </p:nvSpPr>
        <p:spPr bwMode="auto">
          <a:xfrm>
            <a:off x="-73025" y="3041650"/>
            <a:ext cx="485775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BC dióda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hőfüggése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emitteráram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hőfüggése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miatt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is változik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nyitóirányban előfeszített BE dióda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CB0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záróirányú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maradékárama (I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0) is hőmérsékletfüggő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CB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tranzisztornál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nagyságrendű – elhanyagolható az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áram mellett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CB0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-tól függő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CE0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maradékáram azonban már összemérhető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	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CE0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(1+B)I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CB0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Ennek változása érezhető változást eredményez a munkapontban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kapcsolásnak kell kompenzálnia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638" y="3125788"/>
            <a:ext cx="38036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863" y="2765425"/>
            <a:ext cx="41402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7713" cy="330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munkapont-beállítása (FE)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tranzisztor </a:t>
            </a:r>
            <a:r>
              <a:rPr lang="hu-HU" sz="1400" dirty="0" err="1" smtClean="0"/>
              <a:t>hőfüggésének</a:t>
            </a:r>
            <a:r>
              <a:rPr lang="hu-HU" sz="1400" dirty="0" smtClean="0"/>
              <a:t> hatása a munkapontra</a:t>
            </a:r>
            <a:endParaRPr lang="hu-HU" sz="1200" dirty="0" smtClean="0">
              <a:solidFill>
                <a:srgbClr val="FFFF9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94213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17A87-4F9C-4EBA-8D3C-2CC7E0DE9B8B}" type="slidenum">
              <a:rPr lang="hu-HU"/>
              <a:pPr>
                <a:defRPr/>
              </a:pPr>
              <a:t>87</a:t>
            </a:fld>
            <a:endParaRPr lang="hu-HU"/>
          </a:p>
        </p:txBody>
      </p:sp>
      <p:cxnSp>
        <p:nvCxnSpPr>
          <p:cNvPr id="9" name="Egyenes összekötő nyíllal 40"/>
          <p:cNvCxnSpPr/>
          <p:nvPr/>
        </p:nvCxnSpPr>
        <p:spPr>
          <a:xfrm rot="16200000" flipH="1">
            <a:off x="7435851" y="4692650"/>
            <a:ext cx="252412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46"/>
          <p:cNvCxnSpPr/>
          <p:nvPr/>
        </p:nvCxnSpPr>
        <p:spPr>
          <a:xfrm rot="16200000" flipH="1">
            <a:off x="7215981" y="4006057"/>
            <a:ext cx="250825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47"/>
          <p:cNvCxnSpPr/>
          <p:nvPr/>
        </p:nvCxnSpPr>
        <p:spPr>
          <a:xfrm>
            <a:off x="6735763" y="4346575"/>
            <a:ext cx="179387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18" name="TextBox 58"/>
          <p:cNvSpPr txBox="1">
            <a:spLocks noChangeArrowheads="1"/>
          </p:cNvSpPr>
          <p:nvPr/>
        </p:nvSpPr>
        <p:spPr bwMode="auto">
          <a:xfrm>
            <a:off x="7545388" y="4529138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I</a:t>
            </a:r>
            <a:r>
              <a:rPr lang="hu-HU" sz="1200" i="1" baseline="-25000">
                <a:solidFill>
                  <a:srgbClr val="FF0000"/>
                </a:solidFill>
              </a:rPr>
              <a:t>E</a:t>
            </a:r>
            <a:endParaRPr lang="hu-HU" sz="1200" i="1" baseline="30000">
              <a:solidFill>
                <a:srgbClr val="FF0000"/>
              </a:solidFill>
            </a:endParaRPr>
          </a:p>
        </p:txBody>
      </p:sp>
      <p:sp>
        <p:nvSpPr>
          <p:cNvPr id="94219" name="TextBox 58"/>
          <p:cNvSpPr txBox="1">
            <a:spLocks noChangeArrowheads="1"/>
          </p:cNvSpPr>
          <p:nvPr/>
        </p:nvSpPr>
        <p:spPr bwMode="auto">
          <a:xfrm>
            <a:off x="7002463" y="3835400"/>
            <a:ext cx="369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I</a:t>
            </a:r>
            <a:r>
              <a:rPr lang="hu-HU" sz="1200" i="1" baseline="-25000">
                <a:solidFill>
                  <a:srgbClr val="FF0000"/>
                </a:solidFill>
              </a:rPr>
              <a:t>C</a:t>
            </a:r>
            <a:endParaRPr lang="hu-HU" sz="1200" i="1" baseline="30000">
              <a:solidFill>
                <a:srgbClr val="FF0000"/>
              </a:solidFill>
            </a:endParaRPr>
          </a:p>
        </p:txBody>
      </p:sp>
      <p:sp>
        <p:nvSpPr>
          <p:cNvPr id="94220" name="TextBox 58"/>
          <p:cNvSpPr txBox="1">
            <a:spLocks noChangeArrowheads="1"/>
          </p:cNvSpPr>
          <p:nvPr/>
        </p:nvSpPr>
        <p:spPr bwMode="auto">
          <a:xfrm>
            <a:off x="6619875" y="4060825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I</a:t>
            </a:r>
            <a:r>
              <a:rPr lang="hu-HU" sz="1200" i="1" baseline="-25000">
                <a:solidFill>
                  <a:srgbClr val="FF0000"/>
                </a:solidFill>
              </a:rPr>
              <a:t>B</a:t>
            </a:r>
            <a:endParaRPr lang="hu-HU" sz="1200" i="1" baseline="30000">
              <a:solidFill>
                <a:srgbClr val="FF0000"/>
              </a:solidFill>
            </a:endParaRPr>
          </a:p>
        </p:txBody>
      </p:sp>
      <p:cxnSp>
        <p:nvCxnSpPr>
          <p:cNvPr id="25" name="Egyenes összekötő nyíllal 40"/>
          <p:cNvCxnSpPr/>
          <p:nvPr/>
        </p:nvCxnSpPr>
        <p:spPr>
          <a:xfrm rot="16200000" flipH="1">
            <a:off x="8193881" y="4663282"/>
            <a:ext cx="612775" cy="1588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22" name="TextBox 58"/>
          <p:cNvSpPr txBox="1">
            <a:spLocks noChangeArrowheads="1"/>
          </p:cNvSpPr>
          <p:nvPr/>
        </p:nvSpPr>
        <p:spPr bwMode="auto">
          <a:xfrm>
            <a:off x="8170863" y="4487863"/>
            <a:ext cx="406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u</a:t>
            </a:r>
            <a:r>
              <a:rPr lang="hu-HU" sz="1200" i="1" baseline="-25000">
                <a:solidFill>
                  <a:srgbClr val="0000FF"/>
                </a:solidFill>
              </a:rPr>
              <a:t>ki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  <p:cxnSp>
        <p:nvCxnSpPr>
          <p:cNvPr id="27" name="Egyenes összekötő nyíllal 40"/>
          <p:cNvCxnSpPr/>
          <p:nvPr/>
        </p:nvCxnSpPr>
        <p:spPr>
          <a:xfrm rot="16200000" flipH="1" flipV="1">
            <a:off x="5199857" y="5079206"/>
            <a:ext cx="406400" cy="1587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24" name="TextBox 58"/>
          <p:cNvSpPr txBox="1">
            <a:spLocks noChangeArrowheads="1"/>
          </p:cNvSpPr>
          <p:nvPr/>
        </p:nvSpPr>
        <p:spPr bwMode="auto">
          <a:xfrm>
            <a:off x="5403850" y="4903788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u</a:t>
            </a:r>
            <a:r>
              <a:rPr lang="hu-HU" sz="1200" i="1" baseline="-25000">
                <a:solidFill>
                  <a:srgbClr val="0000FF"/>
                </a:solidFill>
              </a:rPr>
              <a:t>be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  <p:sp>
        <p:nvSpPr>
          <p:cNvPr id="94225" name="TextBox 58"/>
          <p:cNvSpPr txBox="1">
            <a:spLocks noChangeArrowheads="1"/>
          </p:cNvSpPr>
          <p:nvPr/>
        </p:nvSpPr>
        <p:spPr bwMode="auto">
          <a:xfrm>
            <a:off x="7227888" y="2827338"/>
            <a:ext cx="10080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U</a:t>
            </a:r>
            <a:r>
              <a:rPr lang="hu-HU" sz="1200" i="1" baseline="-25000">
                <a:solidFill>
                  <a:srgbClr val="0000FF"/>
                </a:solidFill>
              </a:rPr>
              <a:t>t</a:t>
            </a:r>
            <a:r>
              <a:rPr lang="hu-HU" sz="1200" i="1">
                <a:solidFill>
                  <a:srgbClr val="0000FF"/>
                </a:solidFill>
              </a:rPr>
              <a:t> = 10V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  <p:sp>
        <p:nvSpPr>
          <p:cNvPr id="32" name="Rectangle 3"/>
          <p:cNvSpPr txBox="1">
            <a:spLocks noRot="1" noChangeArrowheads="1"/>
          </p:cNvSpPr>
          <p:nvPr/>
        </p:nvSpPr>
        <p:spPr bwMode="auto">
          <a:xfrm>
            <a:off x="0" y="2462213"/>
            <a:ext cx="47021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 nő a hőmérséklet, megnő az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és ezzel az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áram is, az eredeti munkapont eltolódik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1°C-os hőm. növekedésnél kb. 2mV-al kell csökkenteni az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nyitófeszültséget az állandó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áramhoz</a:t>
            </a: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hőmérsékletfüggés az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emitter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és a föld közé iktatott ellenállással csökkenthető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 pl. nő a hőmérséklet, nő a bázisáram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05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és 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05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is nő ezzel nő az 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05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ellenálláson eső feszültség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bázis 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0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feszültsége állandó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 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0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nő az 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0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előfeszítés csökken, ezzel 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0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is csökken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váltakozó áramú működésbe nem előnyös, ha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beleszól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-vel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párhuzamo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 nagy értékű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„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hidegítő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” kondenzátorral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váltakozó áramú szempontból kiiktatható (mintha ott sem lenne)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4227" name="TextBox 58"/>
          <p:cNvSpPr txBox="1">
            <a:spLocks noChangeArrowheads="1"/>
          </p:cNvSpPr>
          <p:nvPr/>
        </p:nvSpPr>
        <p:spPr bwMode="auto">
          <a:xfrm>
            <a:off x="6550025" y="5387975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I</a:t>
            </a:r>
            <a:r>
              <a:rPr lang="hu-HU" sz="1200" i="1" baseline="-25000">
                <a:solidFill>
                  <a:srgbClr val="FF0000"/>
                </a:solidFill>
              </a:rPr>
              <a:t>0</a:t>
            </a:r>
            <a:endParaRPr lang="hu-HU" sz="1200" i="1" baseline="30000">
              <a:solidFill>
                <a:srgbClr val="FF0000"/>
              </a:solidFill>
            </a:endParaRPr>
          </a:p>
        </p:txBody>
      </p:sp>
      <p:cxnSp>
        <p:nvCxnSpPr>
          <p:cNvPr id="34" name="Egyenes összekötő nyíllal 40"/>
          <p:cNvCxnSpPr/>
          <p:nvPr/>
        </p:nvCxnSpPr>
        <p:spPr>
          <a:xfrm rot="16200000" flipH="1">
            <a:off x="6430962" y="5538788"/>
            <a:ext cx="252413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2025" y="4857750"/>
            <a:ext cx="5476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5738" y="4873625"/>
            <a:ext cx="41592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8325" y="5257800"/>
            <a:ext cx="257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7713" cy="330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munkapont-beállítása (FE)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tranzisztor </a:t>
            </a:r>
            <a:r>
              <a:rPr lang="hu-HU" sz="1400" dirty="0" err="1" smtClean="0"/>
              <a:t>hőfüggésének</a:t>
            </a:r>
            <a:r>
              <a:rPr lang="hu-HU" sz="1400" dirty="0" smtClean="0"/>
              <a:t> hatása a munkapontra</a:t>
            </a:r>
            <a:endParaRPr lang="hu-HU" sz="1200" dirty="0" smtClean="0">
              <a:solidFill>
                <a:srgbClr val="FFFF9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9523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071F8-BF22-4F5E-B3AA-D8375F78C57B}" type="slidenum">
              <a:rPr lang="hu-HU"/>
              <a:pPr>
                <a:defRPr/>
              </a:pPr>
              <a:t>88</a:t>
            </a:fld>
            <a:endParaRPr lang="hu-HU" dirty="0"/>
          </a:p>
        </p:txBody>
      </p:sp>
      <p:sp>
        <p:nvSpPr>
          <p:cNvPr id="32" name="Rectangle 3"/>
          <p:cNvSpPr txBox="1">
            <a:spLocks noRot="1" noChangeArrowheads="1"/>
          </p:cNvSpPr>
          <p:nvPr/>
        </p:nvSpPr>
        <p:spPr bwMode="auto">
          <a:xfrm>
            <a:off x="0" y="2192338"/>
            <a:ext cx="5453063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Minden 1°C-os hőm. növekedésnél kb. 2mV-al több feszültség jut a BE diódára a kelleténél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Adott hőmérséklet növekedés a szükségesnél  </a:t>
            </a:r>
            <a:r>
              <a:rPr lang="el-GR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vel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nagyobb nyitófeszültséget jelent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dinamikus ellenállás segítségével kiszámíthatjuk </a:t>
            </a:r>
            <a:r>
              <a:rPr lang="el-GR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és </a:t>
            </a:r>
            <a:r>
              <a:rPr lang="el-GR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változást  (a vezérlő jel változásához képest lassú hőm. vált.)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„A”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(árameloszlási tényező) váltakozó áramú megfelelője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„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”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soros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hatása olyan, mintha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megnövekedett volna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miatt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adott </a:t>
            </a:r>
            <a:r>
              <a:rPr lang="el-GR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változáshoz kisebb </a:t>
            </a:r>
            <a:r>
              <a:rPr lang="el-GR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változás tartozik</a:t>
            </a: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Nagy 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0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 stabilitás miatt előnyös de lerontja a kivezérelhetőséget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Minél 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nagyobb </a:t>
            </a:r>
            <a:r>
              <a:rPr lang="hu-HU" sz="100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000" kern="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000" ker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000" kern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annál 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nagyobb feszültség esik rajta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Annál kevesebb fesz. jut a tranzisztorra és 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0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munkaellenállásra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5802313" y="3927475"/>
            <a:ext cx="2879725" cy="2527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30" name="AutoShape 2"/>
          <p:cNvCxnSpPr>
            <a:cxnSpLocks noChangeShapeType="1"/>
          </p:cNvCxnSpPr>
          <p:nvPr/>
        </p:nvCxnSpPr>
        <p:spPr bwMode="auto">
          <a:xfrm>
            <a:off x="6045200" y="6002338"/>
            <a:ext cx="1908175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203950" y="3952875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hu-HU" sz="1400" baseline="-25000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 [A]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848600" y="5827713"/>
            <a:ext cx="6715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400" baseline="-25000">
                <a:solidFill>
                  <a:srgbClr val="000000"/>
                </a:solidFill>
                <a:latin typeface="Calibri" pitchFamily="34" charset="0"/>
              </a:rPr>
              <a:t>BE</a:t>
            </a: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 [V]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6" name="AutoShape 5"/>
          <p:cNvCxnSpPr>
            <a:cxnSpLocks noChangeShapeType="1"/>
          </p:cNvCxnSpPr>
          <p:nvPr/>
        </p:nvCxnSpPr>
        <p:spPr bwMode="auto">
          <a:xfrm flipV="1">
            <a:off x="6240463" y="4070350"/>
            <a:ext cx="0" cy="2016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7004050" y="5781675"/>
            <a:ext cx="4175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l-GR" sz="1050" dirty="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hu-HU" sz="1050" dirty="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050" baseline="-25000" dirty="0">
                <a:solidFill>
                  <a:srgbClr val="000000"/>
                </a:solidFill>
                <a:latin typeface="Calibri" pitchFamily="34" charset="0"/>
              </a:rPr>
              <a:t>EB</a:t>
            </a:r>
            <a:endParaRPr lang="hu-HU" sz="28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Szabadkézi sokszög 37"/>
          <p:cNvSpPr/>
          <p:nvPr/>
        </p:nvSpPr>
        <p:spPr>
          <a:xfrm>
            <a:off x="6543675" y="5143500"/>
            <a:ext cx="469900" cy="858838"/>
          </a:xfrm>
          <a:custGeom>
            <a:avLst/>
            <a:gdLst>
              <a:gd name="connsiteX0" fmla="*/ 0 w 470781"/>
              <a:gd name="connsiteY0" fmla="*/ 860079 h 860079"/>
              <a:gd name="connsiteX1" fmla="*/ 325925 w 470781"/>
              <a:gd name="connsiteY1" fmla="*/ 715224 h 860079"/>
              <a:gd name="connsiteX2" fmla="*/ 470781 w 470781"/>
              <a:gd name="connsiteY2" fmla="*/ 0 h 8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81" h="860079">
                <a:moveTo>
                  <a:pt x="0" y="860079"/>
                </a:moveTo>
                <a:cubicBezTo>
                  <a:pt x="123731" y="859324"/>
                  <a:pt x="247462" y="858570"/>
                  <a:pt x="325925" y="715224"/>
                </a:cubicBezTo>
                <a:cubicBezTo>
                  <a:pt x="404388" y="571878"/>
                  <a:pt x="437584" y="285939"/>
                  <a:pt x="470781" y="0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9" name="Egyenes összekötő 38"/>
          <p:cNvCxnSpPr/>
          <p:nvPr/>
        </p:nvCxnSpPr>
        <p:spPr>
          <a:xfrm rot="10800000" flipV="1">
            <a:off x="6238875" y="6003925"/>
            <a:ext cx="3063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flipV="1">
            <a:off x="7013575" y="4275138"/>
            <a:ext cx="115888" cy="87312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6370638" y="5381625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l-GR" sz="1050" dirty="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hu-HU" sz="1050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hu-HU" sz="1050" baseline="-25000" dirty="0">
                <a:solidFill>
                  <a:srgbClr val="000000"/>
                </a:solidFill>
                <a:latin typeface="Calibri" pitchFamily="34" charset="0"/>
              </a:rPr>
              <a:t>E</a:t>
            </a:r>
            <a:endParaRPr lang="hu-HU" sz="2800" baseline="-25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2" name="AutoShape 2"/>
          <p:cNvCxnSpPr>
            <a:cxnSpLocks noChangeShapeType="1"/>
          </p:cNvCxnSpPr>
          <p:nvPr/>
        </p:nvCxnSpPr>
        <p:spPr bwMode="auto">
          <a:xfrm rot="5400000">
            <a:off x="6677025" y="5486400"/>
            <a:ext cx="541338" cy="103188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</p:cxnSp>
      <p:sp>
        <p:nvSpPr>
          <p:cNvPr id="43" name="Ellipszis 42"/>
          <p:cNvSpPr/>
          <p:nvPr/>
        </p:nvSpPr>
        <p:spPr>
          <a:xfrm>
            <a:off x="6869113" y="5792788"/>
            <a:ext cx="46037" cy="46037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6664325" y="5619750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000">
                <a:solidFill>
                  <a:srgbClr val="000000"/>
                </a:solidFill>
                <a:latin typeface="Calibri" pitchFamily="34" charset="0"/>
              </a:rPr>
              <a:t>M</a:t>
            </a:r>
            <a:endParaRPr lang="hu-HU" sz="24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5" name="AutoShape 2"/>
          <p:cNvCxnSpPr>
            <a:cxnSpLocks noChangeShapeType="1"/>
          </p:cNvCxnSpPr>
          <p:nvPr/>
        </p:nvCxnSpPr>
        <p:spPr bwMode="auto">
          <a:xfrm rot="10800000">
            <a:off x="6199188" y="5267325"/>
            <a:ext cx="7921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6" name="AutoShape 2"/>
          <p:cNvCxnSpPr>
            <a:cxnSpLocks noChangeShapeType="1"/>
          </p:cNvCxnSpPr>
          <p:nvPr/>
        </p:nvCxnSpPr>
        <p:spPr bwMode="auto">
          <a:xfrm rot="5400000">
            <a:off x="6671469" y="5658644"/>
            <a:ext cx="6842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7" name="AutoShape 2"/>
          <p:cNvCxnSpPr>
            <a:cxnSpLocks noChangeShapeType="1"/>
          </p:cNvCxnSpPr>
          <p:nvPr/>
        </p:nvCxnSpPr>
        <p:spPr bwMode="auto">
          <a:xfrm rot="10800000">
            <a:off x="6197600" y="5807075"/>
            <a:ext cx="682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8" name="AutoShape 2"/>
          <p:cNvCxnSpPr>
            <a:cxnSpLocks noChangeShapeType="1"/>
          </p:cNvCxnSpPr>
          <p:nvPr/>
        </p:nvCxnSpPr>
        <p:spPr bwMode="auto">
          <a:xfrm rot="5400000">
            <a:off x="6783388" y="5894388"/>
            <a:ext cx="215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9" name="AutoShape 2"/>
          <p:cNvCxnSpPr>
            <a:cxnSpLocks noChangeShapeType="1"/>
          </p:cNvCxnSpPr>
          <p:nvPr/>
        </p:nvCxnSpPr>
        <p:spPr bwMode="auto">
          <a:xfrm rot="5400000">
            <a:off x="6127750" y="5538788"/>
            <a:ext cx="539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50" name="AutoShape 2"/>
          <p:cNvCxnSpPr>
            <a:cxnSpLocks noChangeShapeType="1"/>
          </p:cNvCxnSpPr>
          <p:nvPr/>
        </p:nvCxnSpPr>
        <p:spPr bwMode="auto">
          <a:xfrm rot="10800000">
            <a:off x="6889750" y="5900738"/>
            <a:ext cx="125413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53" name="Egyenes összekötő 52"/>
          <p:cNvCxnSpPr/>
          <p:nvPr/>
        </p:nvCxnSpPr>
        <p:spPr>
          <a:xfrm rot="5400000" flipH="1" flipV="1">
            <a:off x="6974682" y="5230019"/>
            <a:ext cx="261937" cy="2508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863" y="4954588"/>
            <a:ext cx="692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1388" y="4965700"/>
            <a:ext cx="6810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églalap 56"/>
          <p:cNvSpPr/>
          <p:nvPr/>
        </p:nvSpPr>
        <p:spPr>
          <a:xfrm>
            <a:off x="835025" y="4556125"/>
            <a:ext cx="4503738" cy="1901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7288" y="4667250"/>
            <a:ext cx="9398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8238" y="4676775"/>
            <a:ext cx="927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7125" y="5353050"/>
            <a:ext cx="8334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4263" y="5381625"/>
            <a:ext cx="9667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4763" y="5041900"/>
            <a:ext cx="11064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2238" y="5832475"/>
            <a:ext cx="111918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72150" y="1301750"/>
            <a:ext cx="291465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Egyenes összekötő nyíllal 61"/>
          <p:cNvCxnSpPr/>
          <p:nvPr/>
        </p:nvCxnSpPr>
        <p:spPr>
          <a:xfrm>
            <a:off x="3378200" y="4957763"/>
            <a:ext cx="385763" cy="2270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/>
          <p:nvPr/>
        </p:nvCxnSpPr>
        <p:spPr>
          <a:xfrm flipV="1">
            <a:off x="3368675" y="5338763"/>
            <a:ext cx="369888" cy="1460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zis 65"/>
          <p:cNvSpPr/>
          <p:nvPr/>
        </p:nvSpPr>
        <p:spPr>
          <a:xfrm>
            <a:off x="6980238" y="5238750"/>
            <a:ext cx="46037" cy="4603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6756400" y="5072063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000">
                <a:solidFill>
                  <a:srgbClr val="000000"/>
                </a:solidFill>
                <a:latin typeface="Calibri" pitchFamily="34" charset="0"/>
              </a:rPr>
              <a:t>M’</a:t>
            </a:r>
            <a:endParaRPr lang="hu-HU" sz="24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Ellipszis 67"/>
          <p:cNvSpPr/>
          <p:nvPr/>
        </p:nvSpPr>
        <p:spPr>
          <a:xfrm>
            <a:off x="7578725" y="3005138"/>
            <a:ext cx="457200" cy="469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/>
      <p:bldP spid="35" grpId="0"/>
      <p:bldP spid="37" grpId="0"/>
      <p:bldP spid="38" grpId="0" animBg="1"/>
      <p:bldP spid="41" grpId="0"/>
      <p:bldP spid="43" grpId="0" animBg="1"/>
      <p:bldP spid="44" grpId="0"/>
      <p:bldP spid="57" grpId="0" animBg="1"/>
      <p:bldP spid="66" grpId="0" animBg="1"/>
      <p:bldP spid="67" grpId="0"/>
      <p:bldP spid="6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67713" cy="1595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munkapont-beállítása (FE)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Példa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El kell dönteni mekkorák legyenek a munkapont áramai, feszültségei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I</a:t>
            </a:r>
            <a:r>
              <a:rPr lang="hu-HU" sz="1200" baseline="-25000" dirty="0" smtClean="0"/>
              <a:t>C</a:t>
            </a:r>
            <a:r>
              <a:rPr lang="hu-HU" sz="1200" dirty="0" smtClean="0"/>
              <a:t>, I</a:t>
            </a:r>
            <a:r>
              <a:rPr lang="hu-HU" sz="1200" baseline="-25000" dirty="0" smtClean="0"/>
              <a:t>B</a:t>
            </a:r>
            <a:r>
              <a:rPr lang="hu-HU" sz="1200" dirty="0" smtClean="0"/>
              <a:t>, U</a:t>
            </a:r>
            <a:r>
              <a:rPr lang="hu-HU" sz="1200" baseline="-25000" dirty="0" smtClean="0"/>
              <a:t>C</a:t>
            </a:r>
            <a:r>
              <a:rPr lang="hu-HU" sz="1200" dirty="0" smtClean="0"/>
              <a:t>, U</a:t>
            </a:r>
            <a:r>
              <a:rPr lang="hu-HU" sz="1200" baseline="-25000" dirty="0" smtClean="0"/>
              <a:t>E</a:t>
            </a:r>
            <a:r>
              <a:rPr lang="hu-HU" sz="1200" dirty="0" smtClean="0"/>
              <a:t>, U</a:t>
            </a:r>
            <a:r>
              <a:rPr lang="hu-HU" sz="1200" baseline="-25000" dirty="0" smtClean="0"/>
              <a:t>B </a:t>
            </a:r>
            <a:r>
              <a:rPr lang="hu-HU" sz="1200" dirty="0" smtClean="0"/>
              <a:t>=? Ehhez mekkora ellenállások kellenek?</a:t>
            </a:r>
            <a:endParaRPr lang="hu-HU" sz="1200" baseline="-25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I</a:t>
            </a:r>
            <a:r>
              <a:rPr lang="hu-HU" sz="1200" baseline="-25000" dirty="0" smtClean="0"/>
              <a:t>C</a:t>
            </a:r>
            <a:r>
              <a:rPr lang="hu-HU" sz="1200" dirty="0" smtClean="0"/>
              <a:t> megválasztása a tranzisztor áramfüggő paraméterei, a táp-fogyasztás </a:t>
            </a:r>
            <a:r>
              <a:rPr lang="hu-HU" sz="1200" dirty="0" err="1" smtClean="0"/>
              <a:t>stb</a:t>
            </a:r>
            <a:r>
              <a:rPr lang="hu-HU" sz="1200" dirty="0" smtClean="0"/>
              <a:t>… miatt fontos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99"/>
                </a:solidFill>
              </a:rPr>
              <a:t>Tranzisztor zaja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99"/>
                </a:solidFill>
              </a:rPr>
              <a:t>Határfrekvenciája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A kondenzátorok a kisfrekvenciás tulajdonságokat befolyásolják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9626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25DDB-222D-494F-801D-0DEA10E9640D}" type="slidenum">
              <a:rPr lang="hu-HU"/>
              <a:pPr>
                <a:defRPr/>
              </a:pPr>
              <a:t>89</a:t>
            </a:fld>
            <a:endParaRPr lang="hu-HU" dirty="0"/>
          </a:p>
        </p:txBody>
      </p:sp>
      <p:sp>
        <p:nvSpPr>
          <p:cNvPr id="57" name="Téglalap 56"/>
          <p:cNvSpPr/>
          <p:nvPr/>
        </p:nvSpPr>
        <p:spPr>
          <a:xfrm>
            <a:off x="541338" y="3184525"/>
            <a:ext cx="4111625" cy="32813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9626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350" y="3184525"/>
            <a:ext cx="4033838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8"/>
          <p:cNvSpPr txBox="1">
            <a:spLocks noChangeArrowheads="1"/>
          </p:cNvSpPr>
          <p:nvPr/>
        </p:nvSpPr>
        <p:spPr bwMode="auto">
          <a:xfrm>
            <a:off x="5870575" y="3567113"/>
            <a:ext cx="5953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1mA</a:t>
            </a:r>
            <a:endParaRPr lang="hu-HU" sz="1200" i="1" baseline="30000">
              <a:solidFill>
                <a:srgbClr val="FF0000"/>
              </a:solidFill>
            </a:endParaRPr>
          </a:p>
        </p:txBody>
      </p:sp>
      <p:cxnSp>
        <p:nvCxnSpPr>
          <p:cNvPr id="52" name="Egyenes összekötő nyíllal 40"/>
          <p:cNvCxnSpPr/>
          <p:nvPr/>
        </p:nvCxnSpPr>
        <p:spPr>
          <a:xfrm rot="16200000" flipH="1">
            <a:off x="6259513" y="3702050"/>
            <a:ext cx="252412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956425" y="3573463"/>
            <a:ext cx="560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1mA</a:t>
            </a:r>
            <a:endParaRPr lang="hu-HU" sz="1200" i="1" baseline="30000">
              <a:solidFill>
                <a:srgbClr val="FF0000"/>
              </a:solidFill>
            </a:endParaRPr>
          </a:p>
        </p:txBody>
      </p:sp>
      <p:cxnSp>
        <p:nvCxnSpPr>
          <p:cNvPr id="60" name="Egyenes összekötő nyíllal 40"/>
          <p:cNvCxnSpPr/>
          <p:nvPr/>
        </p:nvCxnSpPr>
        <p:spPr>
          <a:xfrm rot="16200000" flipH="1">
            <a:off x="7308850" y="3732213"/>
            <a:ext cx="252413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58"/>
          <p:cNvSpPr txBox="1">
            <a:spLocks noChangeArrowheads="1"/>
          </p:cNvSpPr>
          <p:nvPr/>
        </p:nvSpPr>
        <p:spPr bwMode="auto">
          <a:xfrm>
            <a:off x="7689850" y="4773613"/>
            <a:ext cx="5159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4V</a:t>
            </a:r>
          </a:p>
        </p:txBody>
      </p:sp>
      <p:cxnSp>
        <p:nvCxnSpPr>
          <p:cNvPr id="65" name="Egyenes összekötő nyíllal 40"/>
          <p:cNvCxnSpPr/>
          <p:nvPr/>
        </p:nvCxnSpPr>
        <p:spPr>
          <a:xfrm rot="16200000" flipH="1">
            <a:off x="7180263" y="5903913"/>
            <a:ext cx="395287" cy="1587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58"/>
          <p:cNvSpPr txBox="1">
            <a:spLocks noChangeArrowheads="1"/>
          </p:cNvSpPr>
          <p:nvPr/>
        </p:nvSpPr>
        <p:spPr bwMode="auto">
          <a:xfrm>
            <a:off x="6992938" y="5743575"/>
            <a:ext cx="51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2V</a:t>
            </a:r>
          </a:p>
        </p:txBody>
      </p:sp>
      <p:sp>
        <p:nvSpPr>
          <p:cNvPr id="70" name="Ív 69"/>
          <p:cNvSpPr/>
          <p:nvPr/>
        </p:nvSpPr>
        <p:spPr>
          <a:xfrm rot="5400000" flipV="1">
            <a:off x="7220744" y="4809331"/>
            <a:ext cx="441325" cy="417513"/>
          </a:xfrm>
          <a:prstGeom prst="arc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1" name="TextBox 58"/>
          <p:cNvSpPr txBox="1">
            <a:spLocks noChangeArrowheads="1"/>
          </p:cNvSpPr>
          <p:nvPr/>
        </p:nvSpPr>
        <p:spPr bwMode="auto">
          <a:xfrm>
            <a:off x="6861175" y="5199063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0,6V</a:t>
            </a:r>
            <a:endParaRPr lang="hu-HU" sz="1200" i="1" baseline="30000">
              <a:solidFill>
                <a:srgbClr val="0000FF"/>
              </a:solidFill>
            </a:endParaRPr>
          </a:p>
        </p:txBody>
      </p:sp>
      <p:sp>
        <p:nvSpPr>
          <p:cNvPr id="72" name="TextBox 58"/>
          <p:cNvSpPr txBox="1">
            <a:spLocks noChangeArrowheads="1"/>
          </p:cNvSpPr>
          <p:nvPr/>
        </p:nvSpPr>
        <p:spPr bwMode="auto">
          <a:xfrm>
            <a:off x="6630988" y="4654550"/>
            <a:ext cx="51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2,6V</a:t>
            </a:r>
          </a:p>
        </p:txBody>
      </p:sp>
      <p:cxnSp>
        <p:nvCxnSpPr>
          <p:cNvPr id="74" name="Egyenes összekötő nyíllal 40"/>
          <p:cNvCxnSpPr/>
          <p:nvPr/>
        </p:nvCxnSpPr>
        <p:spPr>
          <a:xfrm rot="16200000" flipH="1">
            <a:off x="7567613" y="4926013"/>
            <a:ext cx="287337" cy="1587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475" y="3324225"/>
            <a:ext cx="747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2575" y="3340100"/>
            <a:ext cx="59213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63" y="4716463"/>
            <a:ext cx="800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7875" y="3324225"/>
            <a:ext cx="1252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925" y="4743450"/>
            <a:ext cx="96043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3" y="3910013"/>
            <a:ext cx="18145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22563" y="3908425"/>
            <a:ext cx="1720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57350" y="5156200"/>
            <a:ext cx="186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6225" y="5754688"/>
            <a:ext cx="2247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98713" y="3338513"/>
            <a:ext cx="6540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" name="Egyenes összekötő nyíllal 40"/>
          <p:cNvCxnSpPr/>
          <p:nvPr/>
        </p:nvCxnSpPr>
        <p:spPr>
          <a:xfrm flipH="1">
            <a:off x="663575" y="3630613"/>
            <a:ext cx="3887788" cy="1587"/>
          </a:xfrm>
          <a:prstGeom prst="straightConnector1">
            <a:avLst/>
          </a:prstGeom>
          <a:ln w="158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40"/>
          <p:cNvCxnSpPr/>
          <p:nvPr/>
        </p:nvCxnSpPr>
        <p:spPr>
          <a:xfrm flipH="1">
            <a:off x="603250" y="5024438"/>
            <a:ext cx="3887788" cy="1587"/>
          </a:xfrm>
          <a:prstGeom prst="straightConnector1">
            <a:avLst/>
          </a:prstGeom>
          <a:ln w="158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58"/>
          <p:cNvSpPr txBox="1">
            <a:spLocks noChangeArrowheads="1"/>
          </p:cNvSpPr>
          <p:nvPr/>
        </p:nvSpPr>
        <p:spPr bwMode="auto">
          <a:xfrm>
            <a:off x="7016750" y="3979863"/>
            <a:ext cx="51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4V</a:t>
            </a:r>
          </a:p>
        </p:txBody>
      </p:sp>
      <p:cxnSp>
        <p:nvCxnSpPr>
          <p:cNvPr id="78" name="Egyenes összekötő nyíllal 40"/>
          <p:cNvCxnSpPr/>
          <p:nvPr/>
        </p:nvCxnSpPr>
        <p:spPr>
          <a:xfrm rot="16200000" flipH="1">
            <a:off x="7270750" y="4106863"/>
            <a:ext cx="287337" cy="1588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1" grpId="0"/>
      <p:bldP spid="59" grpId="0"/>
      <p:bldP spid="63" grpId="0"/>
      <p:bldP spid="69" grpId="0"/>
      <p:bldP spid="70" grpId="0" animBg="1"/>
      <p:bldP spid="71" grpId="0"/>
      <p:bldP spid="72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Tiszta félvezetők 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24850" cy="2278062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500" dirty="0" smtClean="0"/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959FF-B352-4947-8D2C-CDEE0F8C2FCC}" type="slidenum">
              <a:rPr lang="hu-HU"/>
              <a:pPr>
                <a:defRPr/>
              </a:pPr>
              <a:t>9</a:t>
            </a:fld>
            <a:endParaRPr lang="hu-HU"/>
          </a:p>
        </p:txBody>
      </p:sp>
      <p:pic>
        <p:nvPicPr>
          <p:cNvPr id="8" name="semicon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7085013" cy="118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Bipoláris tranzisztor munkapont-beállítása (FE)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Példa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Nem használtunk egyetlen tranzisztor paramétert sem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Az </a:t>
            </a:r>
            <a:r>
              <a:rPr lang="hu-HU" sz="1200" dirty="0" err="1" smtClean="0"/>
              <a:t>emitter-ellenállásos</a:t>
            </a:r>
            <a:r>
              <a:rPr lang="hu-HU" sz="1200" dirty="0" smtClean="0"/>
              <a:t> kapcsolás előnye, hogy a munkapontot  beállítását a tranzisztor karakterisztikái kevéssé befolyásolják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9728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0AB75-A13B-49CC-BEE5-9A18D6568442}" type="slidenum">
              <a:rPr lang="hu-HU"/>
              <a:pPr>
                <a:defRPr/>
              </a:pPr>
              <a:t>90</a:t>
            </a:fld>
            <a:endParaRPr lang="hu-HU" dirty="0"/>
          </a:p>
        </p:txBody>
      </p:sp>
      <p:pic>
        <p:nvPicPr>
          <p:cNvPr id="9728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688" y="3135313"/>
            <a:ext cx="40338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TextBox 58"/>
          <p:cNvSpPr txBox="1">
            <a:spLocks noChangeArrowheads="1"/>
          </p:cNvSpPr>
          <p:nvPr/>
        </p:nvSpPr>
        <p:spPr bwMode="auto">
          <a:xfrm>
            <a:off x="7721600" y="3941763"/>
            <a:ext cx="484188" cy="184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4 k</a:t>
            </a:r>
            <a:r>
              <a:rPr lang="hu-HU" sz="1200" i="1">
                <a:solidFill>
                  <a:srgbClr val="0000FF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97288" name="TextBox 58"/>
          <p:cNvSpPr txBox="1">
            <a:spLocks noChangeArrowheads="1"/>
          </p:cNvSpPr>
          <p:nvPr/>
        </p:nvSpPr>
        <p:spPr bwMode="auto">
          <a:xfrm>
            <a:off x="7727950" y="5751513"/>
            <a:ext cx="482600" cy="184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 i="1">
                <a:solidFill>
                  <a:srgbClr val="0000FF"/>
                </a:solidFill>
              </a:rPr>
              <a:t>2 k</a:t>
            </a:r>
            <a:r>
              <a:rPr lang="hu-HU" sz="1200" i="1">
                <a:solidFill>
                  <a:srgbClr val="0000FF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97289" name="TextBox 58"/>
          <p:cNvSpPr txBox="1">
            <a:spLocks noChangeArrowheads="1"/>
          </p:cNvSpPr>
          <p:nvPr/>
        </p:nvSpPr>
        <p:spPr bwMode="auto">
          <a:xfrm>
            <a:off x="5907088" y="3946525"/>
            <a:ext cx="482600" cy="184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hu-HU" sz="1200" i="1">
                <a:solidFill>
                  <a:srgbClr val="0000FF"/>
                </a:solidFill>
              </a:rPr>
              <a:t>7,4 k</a:t>
            </a:r>
            <a:r>
              <a:rPr lang="hu-HU" sz="1200" i="1">
                <a:solidFill>
                  <a:srgbClr val="0000FF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97290" name="TextBox 58"/>
          <p:cNvSpPr txBox="1">
            <a:spLocks noChangeArrowheads="1"/>
          </p:cNvSpPr>
          <p:nvPr/>
        </p:nvSpPr>
        <p:spPr bwMode="auto">
          <a:xfrm>
            <a:off x="5915025" y="5424488"/>
            <a:ext cx="482600" cy="184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hu-HU" sz="1200" i="1">
                <a:solidFill>
                  <a:srgbClr val="0000FF"/>
                </a:solidFill>
              </a:rPr>
              <a:t>2,6 k</a:t>
            </a:r>
            <a:r>
              <a:rPr lang="hu-HU" sz="1200" i="1">
                <a:solidFill>
                  <a:srgbClr val="0000FF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39" name="Rectangle 3"/>
          <p:cNvSpPr txBox="1">
            <a:spLocks noRot="1" noChangeArrowheads="1"/>
          </p:cNvSpPr>
          <p:nvPr/>
        </p:nvSpPr>
        <p:spPr bwMode="auto">
          <a:xfrm>
            <a:off x="-538163" y="3348038"/>
            <a:ext cx="53228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bázisosztóval beállított U</a:t>
            </a:r>
            <a:r>
              <a:rPr lang="hu-HU" sz="14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feszültség </a:t>
            </a:r>
            <a:r>
              <a:rPr lang="hu-HU" sz="14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4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</a:t>
            </a:r>
            <a:r>
              <a:rPr lang="hu-HU" sz="14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-t</a:t>
            </a: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is megadja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 az adott tranzisztornál 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05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1mA</a:t>
            </a: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-hez nem pont 0,6V tartozik (pl. 0,55V…0,65V) ez csak kis eltérést okoz </a:t>
            </a:r>
            <a:r>
              <a:rPr lang="hu-HU" sz="105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05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</a:t>
            </a:r>
            <a:r>
              <a:rPr lang="hu-HU" sz="105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-ben</a:t>
            </a: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0,55V vagy 0,65V esetén 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05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2 ± 0,05V </a:t>
            </a: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eltérést eredményez, ez 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05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-ben csak ± 2,5%-os eltérés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05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áramot gyakorlatilag „rákényszerítjük” a tranzisztorra 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kollektor körben is hasonló a helyzet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05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gyakorlatilag elhanyagolható 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05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-hez képest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Ezért 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05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≈ I</a:t>
            </a:r>
            <a:r>
              <a:rPr lang="hu-HU" sz="105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közelítés használható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Ezzel 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05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BC</a:t>
            </a: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és </a:t>
            </a:r>
            <a:r>
              <a:rPr lang="hu-HU" sz="105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05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feszültségek is az ellenállásokkal meghatározott értékre állnak be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hlinkClick r:id="rId4" action="ppaction://hlinkfile"/>
              </a:rPr>
              <a:t>FE_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hlinkClick r:id="rId4" action="ppaction://hlinkfile"/>
              </a:rPr>
              <a:t>alapkapcsolás.CIR</a:t>
            </a: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83588" cy="1309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Földelt </a:t>
            </a:r>
            <a:r>
              <a:rPr lang="hu-HU" sz="1800" dirty="0" err="1" smtClean="0">
                <a:solidFill>
                  <a:srgbClr val="FFFF99"/>
                </a:solidFill>
              </a:rPr>
              <a:t>emitteres</a:t>
            </a:r>
            <a:r>
              <a:rPr lang="hu-HU" sz="1800" dirty="0" smtClean="0">
                <a:solidFill>
                  <a:srgbClr val="FFFF99"/>
                </a:solidFill>
              </a:rPr>
              <a:t> alapkapcsolás váltakozó áramú működése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meghajtó áramkör </a:t>
            </a:r>
            <a:r>
              <a:rPr lang="hu-HU" sz="1400" dirty="0" err="1" smtClean="0"/>
              <a:t>Rg</a:t>
            </a:r>
            <a:r>
              <a:rPr lang="hu-HU" sz="1400" dirty="0" smtClean="0"/>
              <a:t>, és a terhelő kör Rt ellenállásával kiegészített kapcsolás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Váltakozó áramú szempontból az egyenfeszültségű tápforrás és az (elegendően nagy értékű) kondenzátorok rövidzárnak tekinthetők – az erősítendő jel frekvenciáján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10V-os táp </a:t>
            </a:r>
            <a:r>
              <a:rPr lang="hu-HU" sz="1200" dirty="0" err="1" smtClean="0">
                <a:solidFill>
                  <a:srgbClr val="FFFF99"/>
                </a:solidFill>
              </a:rPr>
              <a:t>váltakozóáramúlag</a:t>
            </a:r>
            <a:r>
              <a:rPr lang="hu-HU" sz="1200" dirty="0" smtClean="0">
                <a:solidFill>
                  <a:srgbClr val="FFFF99"/>
                </a:solidFill>
              </a:rPr>
              <a:t> „földnek” tekinthető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</p:txBody>
      </p:sp>
      <p:sp>
        <p:nvSpPr>
          <p:cNvPr id="9830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A7558-D541-456E-A451-7B228C09940A}" type="slidenum">
              <a:rPr lang="hu-HU"/>
              <a:pPr>
                <a:defRPr/>
              </a:pPr>
              <a:t>91</a:t>
            </a:fld>
            <a:endParaRPr lang="hu-HU" dirty="0"/>
          </a:p>
        </p:txBody>
      </p:sp>
      <p:pic>
        <p:nvPicPr>
          <p:cNvPr id="98310" name="Picture 2"/>
          <p:cNvPicPr>
            <a:picLocks noChangeAspect="1" noChangeArrowheads="1"/>
          </p:cNvPicPr>
          <p:nvPr/>
        </p:nvPicPr>
        <p:blipFill>
          <a:blip r:embed="rId3" cstate="print"/>
          <a:srcRect r="4492"/>
          <a:stretch>
            <a:fillRect/>
          </a:stretch>
        </p:blipFill>
        <p:spPr bwMode="auto">
          <a:xfrm>
            <a:off x="4321175" y="2987675"/>
            <a:ext cx="46101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Rot="1" noChangeArrowheads="1"/>
          </p:cNvSpPr>
          <p:nvPr/>
        </p:nvSpPr>
        <p:spPr bwMode="auto">
          <a:xfrm>
            <a:off x="-668338" y="2849563"/>
            <a:ext cx="4873626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vezérlőjel pozitív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félperiódusa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kondenzátoron keresztül a bázisfeszültségre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szuperponálódik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0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2,6V + </a:t>
            </a:r>
            <a:r>
              <a:rPr lang="hu-HU" sz="1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0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lesz, de 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0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nem változik – a feltöltött kondenzátor nem engedi a feszültségváltozást </a:t>
            </a:r>
            <a:r>
              <a:rPr lang="hu-HU" sz="1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0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-n</a:t>
            </a: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BE nyitófeszültség megnő – I</a:t>
            </a:r>
            <a:r>
              <a:rPr lang="hu-HU" sz="10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I</a:t>
            </a:r>
            <a:r>
              <a:rPr lang="hu-HU" sz="10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I</a:t>
            </a:r>
            <a:r>
              <a:rPr lang="hu-HU" sz="10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megnő – 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0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RC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megnő 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kimeneten a felerősített bemeneti jel negatív </a:t>
            </a:r>
            <a:r>
              <a:rPr lang="hu-HU" sz="1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félperiódusa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jelenik meg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negatív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félperiódusban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0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csökken, a BE jobban lezár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0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I</a:t>
            </a:r>
            <a:r>
              <a:rPr lang="hu-HU" sz="10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I</a:t>
            </a:r>
            <a:r>
              <a:rPr lang="hu-HU" sz="10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csökken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0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RC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csökken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kimeneten a felerősített jel pozitív </a:t>
            </a:r>
            <a:r>
              <a:rPr lang="hu-HU" sz="1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félperiódusa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jelenik meg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4492"/>
          <a:stretch>
            <a:fillRect/>
          </a:stretch>
        </p:blipFill>
        <p:spPr bwMode="auto">
          <a:xfrm>
            <a:off x="4313238" y="3005138"/>
            <a:ext cx="46101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83588" cy="2060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Földelt </a:t>
            </a:r>
            <a:r>
              <a:rPr lang="hu-HU" sz="1800" dirty="0" err="1" smtClean="0">
                <a:solidFill>
                  <a:srgbClr val="FFFF99"/>
                </a:solidFill>
              </a:rPr>
              <a:t>emitteres</a:t>
            </a:r>
            <a:r>
              <a:rPr lang="hu-HU" sz="1800" dirty="0" smtClean="0">
                <a:solidFill>
                  <a:srgbClr val="FFFF99"/>
                </a:solidFill>
              </a:rPr>
              <a:t> alapkapcsolás váltakozó áramú működése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meghajtó áramkör </a:t>
            </a:r>
            <a:r>
              <a:rPr lang="hu-HU" sz="1400" dirty="0" err="1" smtClean="0"/>
              <a:t>Rg</a:t>
            </a:r>
            <a:r>
              <a:rPr lang="hu-HU" sz="1400" dirty="0" smtClean="0"/>
              <a:t>, és a terhelő kör Rt ellenállásával kiegészített kapcsolás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Váltakozó áramú szempontból az egyenfeszültségű tápforrás és az (elegendően nagy értékű) kondenzátorok rövidzárnak tekinthetők – az erősítendő jel frekvenciáján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10V-os táp </a:t>
            </a:r>
            <a:r>
              <a:rPr lang="hu-HU" sz="1200" dirty="0" err="1" smtClean="0">
                <a:solidFill>
                  <a:srgbClr val="FFFF99"/>
                </a:solidFill>
              </a:rPr>
              <a:t>váltakozóáramúlag</a:t>
            </a:r>
            <a:r>
              <a:rPr lang="hu-HU" sz="1200" dirty="0" smtClean="0">
                <a:solidFill>
                  <a:srgbClr val="FFFF99"/>
                </a:solidFill>
              </a:rPr>
              <a:t> „földnek” tekinthető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</p:txBody>
      </p:sp>
      <p:sp>
        <p:nvSpPr>
          <p:cNvPr id="99333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A793C-1DCC-4460-B169-92C46E8ADE96}" type="slidenum">
              <a:rPr lang="hu-HU"/>
              <a:pPr>
                <a:defRPr/>
              </a:pPr>
              <a:t>92</a:t>
            </a:fld>
            <a:endParaRPr lang="hu-HU" dirty="0"/>
          </a:p>
        </p:txBody>
      </p:sp>
      <p:sp>
        <p:nvSpPr>
          <p:cNvPr id="13" name="Rectangle 3"/>
          <p:cNvSpPr txBox="1">
            <a:spLocks noRot="1" noChangeArrowheads="1"/>
          </p:cNvSpPr>
          <p:nvPr/>
        </p:nvSpPr>
        <p:spPr bwMode="auto">
          <a:xfrm>
            <a:off x="-700088" y="2628900"/>
            <a:ext cx="4872038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tranzisztorral sorba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kötöt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munkaellenállás és a kollektort váltakozó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áramúlag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terhelő ellenállás különböznek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-t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váltakozó áramú szempontból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söntöli</a:t>
            </a: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tápra kötött lába vált.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áramúlag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földre kötött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és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prhuzamos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eredője terheli a kollektort </a:t>
            </a: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és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vált.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áramúlag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szintén párhuzamosak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váltakozóáramú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működés vizsgálatához a váltakozó áramú helyettesítő kapcsolást használjuk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adott bemenő jel hatására kialakuló kimeneti jelet a már említett szerkesztési eljárással is meghatározhatjuk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egyenáramú munkapont biztosan rajta van a váltakozó áramú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munkaegyenesen</a:t>
            </a: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Vezérlés nélkül pont az egyenáramú munkapontnak megfelelő áramok és feszültségek vannak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2913" y="3578225"/>
            <a:ext cx="46656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-5142" t="-29839" r="-5142" b="-29839"/>
          <a:stretch>
            <a:fillRect/>
          </a:stretch>
        </p:blipFill>
        <p:spPr bwMode="auto">
          <a:xfrm>
            <a:off x="1619250" y="4003675"/>
            <a:ext cx="1081088" cy="4048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7612063" y="4298950"/>
            <a:ext cx="1187450" cy="665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432800" cy="885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Földelt </a:t>
            </a:r>
            <a:r>
              <a:rPr lang="hu-HU" sz="1800" dirty="0" err="1" smtClean="0">
                <a:solidFill>
                  <a:srgbClr val="FFFF99"/>
                </a:solidFill>
              </a:rPr>
              <a:t>emitteres</a:t>
            </a:r>
            <a:r>
              <a:rPr lang="hu-HU" sz="1800" dirty="0" smtClean="0">
                <a:solidFill>
                  <a:srgbClr val="FFFF99"/>
                </a:solidFill>
              </a:rPr>
              <a:t> alapkapcsolás váltakozó áramú működése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10035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6A834-E405-414D-B523-433EEF334043}" type="slidenum">
              <a:rPr lang="hu-HU"/>
              <a:pPr>
                <a:defRPr/>
              </a:pPr>
              <a:t>93</a:t>
            </a:fld>
            <a:endParaRPr lang="hu-HU"/>
          </a:p>
        </p:txBody>
      </p:sp>
      <p:sp>
        <p:nvSpPr>
          <p:cNvPr id="19" name="Rectangle 58"/>
          <p:cNvSpPr/>
          <p:nvPr/>
        </p:nvSpPr>
        <p:spPr>
          <a:xfrm>
            <a:off x="130175" y="1852613"/>
            <a:ext cx="8899525" cy="4711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ff</a:t>
            </a:r>
          </a:p>
        </p:txBody>
      </p:sp>
      <p:pic>
        <p:nvPicPr>
          <p:cNvPr id="1003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4383088"/>
            <a:ext cx="2522538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1063" y="1881188"/>
            <a:ext cx="658812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1" name="Rectangle 11"/>
          <p:cNvSpPr>
            <a:spLocks noChangeArrowheads="1"/>
          </p:cNvSpPr>
          <p:nvPr/>
        </p:nvSpPr>
        <p:spPr bwMode="auto">
          <a:xfrm>
            <a:off x="8570913" y="1919288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cxnSp>
        <p:nvCxnSpPr>
          <p:cNvPr id="26" name="AutoShape 3"/>
          <p:cNvCxnSpPr>
            <a:cxnSpLocks noChangeShapeType="1"/>
          </p:cNvCxnSpPr>
          <p:nvPr/>
        </p:nvCxnSpPr>
        <p:spPr bwMode="auto">
          <a:xfrm>
            <a:off x="371475" y="4743450"/>
            <a:ext cx="0" cy="15113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" name="AutoShape 3"/>
          <p:cNvCxnSpPr>
            <a:cxnSpLocks noChangeShapeType="1"/>
          </p:cNvCxnSpPr>
          <p:nvPr/>
        </p:nvCxnSpPr>
        <p:spPr bwMode="auto">
          <a:xfrm rot="-5400000">
            <a:off x="1023144" y="4226719"/>
            <a:ext cx="0" cy="154781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9" name="AutoShape 3"/>
          <p:cNvCxnSpPr>
            <a:cxnSpLocks noChangeShapeType="1"/>
          </p:cNvCxnSpPr>
          <p:nvPr/>
        </p:nvCxnSpPr>
        <p:spPr bwMode="auto">
          <a:xfrm>
            <a:off x="3009900" y="3629025"/>
            <a:ext cx="0" cy="1152525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0" name="AutoShape 3"/>
          <p:cNvCxnSpPr>
            <a:cxnSpLocks noChangeShapeType="1"/>
          </p:cNvCxnSpPr>
          <p:nvPr/>
        </p:nvCxnSpPr>
        <p:spPr bwMode="auto">
          <a:xfrm rot="5400000">
            <a:off x="5176044" y="1464469"/>
            <a:ext cx="0" cy="4319588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1" name="AutoShape 3"/>
          <p:cNvCxnSpPr>
            <a:cxnSpLocks noChangeShapeType="1"/>
          </p:cNvCxnSpPr>
          <p:nvPr/>
        </p:nvCxnSpPr>
        <p:spPr bwMode="auto">
          <a:xfrm>
            <a:off x="6388100" y="2684463"/>
            <a:ext cx="1798638" cy="1785937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" name="AutoShape 3"/>
          <p:cNvCxnSpPr>
            <a:cxnSpLocks noChangeShapeType="1"/>
          </p:cNvCxnSpPr>
          <p:nvPr/>
        </p:nvCxnSpPr>
        <p:spPr bwMode="auto">
          <a:xfrm>
            <a:off x="3013075" y="4975225"/>
            <a:ext cx="0" cy="828675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4" name="AutoShape 3"/>
          <p:cNvCxnSpPr>
            <a:cxnSpLocks noChangeShapeType="1"/>
          </p:cNvCxnSpPr>
          <p:nvPr/>
        </p:nvCxnSpPr>
        <p:spPr bwMode="auto">
          <a:xfrm rot="5400000">
            <a:off x="1356519" y="4817269"/>
            <a:ext cx="0" cy="1944688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5" name="AutoShape 3"/>
          <p:cNvCxnSpPr>
            <a:cxnSpLocks noChangeShapeType="1"/>
          </p:cNvCxnSpPr>
          <p:nvPr/>
        </p:nvCxnSpPr>
        <p:spPr bwMode="auto">
          <a:xfrm rot="5400000">
            <a:off x="1507332" y="4499769"/>
            <a:ext cx="0" cy="2268537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6" name="AutoShape 3"/>
          <p:cNvCxnSpPr>
            <a:cxnSpLocks noChangeShapeType="1"/>
          </p:cNvCxnSpPr>
          <p:nvPr/>
        </p:nvCxnSpPr>
        <p:spPr bwMode="auto">
          <a:xfrm rot="5400000">
            <a:off x="1958182" y="4356893"/>
            <a:ext cx="0" cy="3167063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7" name="AutoShape 3"/>
          <p:cNvCxnSpPr>
            <a:cxnSpLocks noChangeShapeType="1"/>
          </p:cNvCxnSpPr>
          <p:nvPr/>
        </p:nvCxnSpPr>
        <p:spPr bwMode="auto">
          <a:xfrm>
            <a:off x="2660650" y="4973638"/>
            <a:ext cx="0" cy="647700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8" name="AutoShape 3"/>
          <p:cNvCxnSpPr>
            <a:cxnSpLocks noChangeShapeType="1"/>
          </p:cNvCxnSpPr>
          <p:nvPr/>
        </p:nvCxnSpPr>
        <p:spPr bwMode="auto">
          <a:xfrm>
            <a:off x="3540125" y="2960688"/>
            <a:ext cx="0" cy="2987675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9" name="AutoShape 3"/>
          <p:cNvCxnSpPr>
            <a:cxnSpLocks noChangeShapeType="1"/>
          </p:cNvCxnSpPr>
          <p:nvPr/>
        </p:nvCxnSpPr>
        <p:spPr bwMode="auto">
          <a:xfrm>
            <a:off x="2665413" y="4033838"/>
            <a:ext cx="0" cy="719137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0" name="AutoShape 3"/>
          <p:cNvCxnSpPr>
            <a:cxnSpLocks noChangeShapeType="1"/>
          </p:cNvCxnSpPr>
          <p:nvPr/>
        </p:nvCxnSpPr>
        <p:spPr bwMode="auto">
          <a:xfrm rot="5400000">
            <a:off x="5205413" y="1493837"/>
            <a:ext cx="0" cy="5076825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1" name="AutoShape 3"/>
          <p:cNvCxnSpPr>
            <a:cxnSpLocks noChangeShapeType="1"/>
          </p:cNvCxnSpPr>
          <p:nvPr/>
        </p:nvCxnSpPr>
        <p:spPr bwMode="auto">
          <a:xfrm rot="5400000">
            <a:off x="5106988" y="1389063"/>
            <a:ext cx="0" cy="3168650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2" name="AutoShape 3"/>
          <p:cNvCxnSpPr>
            <a:cxnSpLocks noChangeShapeType="1"/>
          </p:cNvCxnSpPr>
          <p:nvPr/>
        </p:nvCxnSpPr>
        <p:spPr bwMode="auto">
          <a:xfrm flipV="1">
            <a:off x="4710113" y="2116138"/>
            <a:ext cx="0" cy="24479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3" name="AutoShape 3"/>
          <p:cNvCxnSpPr>
            <a:cxnSpLocks noChangeShapeType="1"/>
          </p:cNvCxnSpPr>
          <p:nvPr/>
        </p:nvCxnSpPr>
        <p:spPr bwMode="auto">
          <a:xfrm rot="-5400000">
            <a:off x="5353844" y="3798094"/>
            <a:ext cx="0" cy="1331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4" name="Szabadkézi sokszög 43"/>
          <p:cNvSpPr/>
          <p:nvPr/>
        </p:nvSpPr>
        <p:spPr>
          <a:xfrm>
            <a:off x="558800" y="5643563"/>
            <a:ext cx="933450" cy="295275"/>
          </a:xfrm>
          <a:custGeom>
            <a:avLst/>
            <a:gdLst>
              <a:gd name="connsiteX0" fmla="*/ 0 w 933450"/>
              <a:gd name="connsiteY0" fmla="*/ 147638 h 296069"/>
              <a:gd name="connsiteX1" fmla="*/ 223837 w 933450"/>
              <a:gd name="connsiteY1" fmla="*/ 0 h 296069"/>
              <a:gd name="connsiteX2" fmla="*/ 461962 w 933450"/>
              <a:gd name="connsiteY2" fmla="*/ 147638 h 296069"/>
              <a:gd name="connsiteX3" fmla="*/ 681037 w 933450"/>
              <a:gd name="connsiteY3" fmla="*/ 295275 h 296069"/>
              <a:gd name="connsiteX4" fmla="*/ 933450 w 933450"/>
              <a:gd name="connsiteY4" fmla="*/ 152400 h 29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450" h="296069">
                <a:moveTo>
                  <a:pt x="0" y="147638"/>
                </a:moveTo>
                <a:cubicBezTo>
                  <a:pt x="73421" y="73819"/>
                  <a:pt x="146843" y="0"/>
                  <a:pt x="223837" y="0"/>
                </a:cubicBezTo>
                <a:cubicBezTo>
                  <a:pt x="300831" y="0"/>
                  <a:pt x="385762" y="98426"/>
                  <a:pt x="461962" y="147638"/>
                </a:cubicBezTo>
                <a:cubicBezTo>
                  <a:pt x="538162" y="196850"/>
                  <a:pt x="602456" y="294481"/>
                  <a:pt x="681037" y="295275"/>
                </a:cubicBezTo>
                <a:cubicBezTo>
                  <a:pt x="759618" y="296069"/>
                  <a:pt x="846534" y="224234"/>
                  <a:pt x="933450" y="152400"/>
                </a:cubicBezTo>
              </a:path>
            </a:pathLst>
          </a:cu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5" name="Szabadkézi sokszög 44"/>
          <p:cNvSpPr/>
          <p:nvPr/>
        </p:nvSpPr>
        <p:spPr>
          <a:xfrm>
            <a:off x="4897438" y="2979738"/>
            <a:ext cx="881062" cy="1054100"/>
          </a:xfrm>
          <a:custGeom>
            <a:avLst/>
            <a:gdLst>
              <a:gd name="connsiteX0" fmla="*/ 0 w 881063"/>
              <a:gd name="connsiteY0" fmla="*/ 643731 h 1053306"/>
              <a:gd name="connsiteX1" fmla="*/ 233363 w 881063"/>
              <a:gd name="connsiteY1" fmla="*/ 1053306 h 1053306"/>
              <a:gd name="connsiteX2" fmla="*/ 419100 w 881063"/>
              <a:gd name="connsiteY2" fmla="*/ 643731 h 1053306"/>
              <a:gd name="connsiteX3" fmla="*/ 652463 w 881063"/>
              <a:gd name="connsiteY3" fmla="*/ 794 h 1053306"/>
              <a:gd name="connsiteX4" fmla="*/ 881063 w 881063"/>
              <a:gd name="connsiteY4" fmla="*/ 648494 h 105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63" h="1053306">
                <a:moveTo>
                  <a:pt x="0" y="643731"/>
                </a:moveTo>
                <a:cubicBezTo>
                  <a:pt x="81756" y="848518"/>
                  <a:pt x="163513" y="1053306"/>
                  <a:pt x="233363" y="1053306"/>
                </a:cubicBezTo>
                <a:cubicBezTo>
                  <a:pt x="303213" y="1053306"/>
                  <a:pt x="349250" y="819150"/>
                  <a:pt x="419100" y="643731"/>
                </a:cubicBezTo>
                <a:cubicBezTo>
                  <a:pt x="488950" y="468312"/>
                  <a:pt x="575469" y="0"/>
                  <a:pt x="652463" y="794"/>
                </a:cubicBezTo>
                <a:cubicBezTo>
                  <a:pt x="729457" y="1588"/>
                  <a:pt x="805260" y="325041"/>
                  <a:pt x="881063" y="648494"/>
                </a:cubicBezTo>
              </a:path>
            </a:pathLst>
          </a:cu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6" name="AutoShape 3"/>
          <p:cNvCxnSpPr>
            <a:cxnSpLocks noChangeShapeType="1"/>
          </p:cNvCxnSpPr>
          <p:nvPr/>
        </p:nvCxnSpPr>
        <p:spPr bwMode="auto">
          <a:xfrm>
            <a:off x="6383338" y="4830763"/>
            <a:ext cx="0" cy="14747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7" name="AutoShape 3"/>
          <p:cNvCxnSpPr>
            <a:cxnSpLocks noChangeShapeType="1"/>
          </p:cNvCxnSpPr>
          <p:nvPr/>
        </p:nvCxnSpPr>
        <p:spPr bwMode="auto">
          <a:xfrm rot="-5400000">
            <a:off x="7450932" y="3798094"/>
            <a:ext cx="0" cy="23764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8" name="Szövegdoboz 47"/>
          <p:cNvSpPr txBox="1">
            <a:spLocks noChangeArrowheads="1"/>
          </p:cNvSpPr>
          <p:nvPr/>
        </p:nvSpPr>
        <p:spPr bwMode="auto">
          <a:xfrm>
            <a:off x="5676900" y="4456113"/>
            <a:ext cx="4016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t (s)</a:t>
            </a:r>
          </a:p>
        </p:txBody>
      </p:sp>
      <p:sp>
        <p:nvSpPr>
          <p:cNvPr id="49" name="Szövegdoboz 48"/>
          <p:cNvSpPr txBox="1">
            <a:spLocks noChangeArrowheads="1"/>
          </p:cNvSpPr>
          <p:nvPr/>
        </p:nvSpPr>
        <p:spPr bwMode="auto">
          <a:xfrm>
            <a:off x="6019800" y="6119813"/>
            <a:ext cx="4016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t (s)</a:t>
            </a:r>
          </a:p>
        </p:txBody>
      </p:sp>
      <p:sp>
        <p:nvSpPr>
          <p:cNvPr id="50" name="Szövegdoboz 49"/>
          <p:cNvSpPr txBox="1">
            <a:spLocks noChangeArrowheads="1"/>
          </p:cNvSpPr>
          <p:nvPr/>
        </p:nvSpPr>
        <p:spPr bwMode="auto">
          <a:xfrm>
            <a:off x="2025650" y="5580063"/>
            <a:ext cx="3889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U</a:t>
            </a:r>
            <a:r>
              <a:rPr lang="hu-HU" sz="900" baseline="-25000">
                <a:solidFill>
                  <a:srgbClr val="000000"/>
                </a:solidFill>
              </a:rPr>
              <a:t>BE0</a:t>
            </a:r>
          </a:p>
        </p:txBody>
      </p:sp>
      <p:pic>
        <p:nvPicPr>
          <p:cNvPr id="5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50" y="6100763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AutoShape 3"/>
          <p:cNvCxnSpPr>
            <a:cxnSpLocks noChangeShapeType="1"/>
          </p:cNvCxnSpPr>
          <p:nvPr/>
        </p:nvCxnSpPr>
        <p:spPr bwMode="auto">
          <a:xfrm>
            <a:off x="6686550" y="2978150"/>
            <a:ext cx="0" cy="3205163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53" name="AutoShape 3"/>
          <p:cNvCxnSpPr>
            <a:cxnSpLocks noChangeShapeType="1"/>
          </p:cNvCxnSpPr>
          <p:nvPr/>
        </p:nvCxnSpPr>
        <p:spPr bwMode="auto">
          <a:xfrm>
            <a:off x="7332663" y="3624263"/>
            <a:ext cx="0" cy="2592387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54" name="AutoShape 3"/>
          <p:cNvCxnSpPr>
            <a:cxnSpLocks noChangeShapeType="1"/>
          </p:cNvCxnSpPr>
          <p:nvPr/>
        </p:nvCxnSpPr>
        <p:spPr bwMode="auto">
          <a:xfrm>
            <a:off x="7753350" y="4032250"/>
            <a:ext cx="0" cy="2195513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pic>
        <p:nvPicPr>
          <p:cNvPr id="100389" name="Picture 13"/>
          <p:cNvPicPr>
            <a:picLocks noChangeAspect="1" noChangeArrowheads="1"/>
          </p:cNvPicPr>
          <p:nvPr/>
        </p:nvPicPr>
        <p:blipFill>
          <a:blip r:embed="rId6" cstate="print"/>
          <a:srcRect t="-45615"/>
          <a:stretch>
            <a:fillRect/>
          </a:stretch>
        </p:blipFill>
        <p:spPr bwMode="auto">
          <a:xfrm>
            <a:off x="8308975" y="4541838"/>
            <a:ext cx="449263" cy="368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7" name="Szabadkézi sokszög 56"/>
          <p:cNvSpPr/>
          <p:nvPr/>
        </p:nvSpPr>
        <p:spPr>
          <a:xfrm>
            <a:off x="6689725" y="5221288"/>
            <a:ext cx="1068388" cy="939800"/>
          </a:xfrm>
          <a:custGeom>
            <a:avLst/>
            <a:gdLst>
              <a:gd name="connsiteX0" fmla="*/ 646436 w 1067522"/>
              <a:gd name="connsiteY0" fmla="*/ 0 h 940402"/>
              <a:gd name="connsiteX1" fmla="*/ 1066800 w 1067522"/>
              <a:gd name="connsiteY1" fmla="*/ 268686 h 940402"/>
              <a:gd name="connsiteX2" fmla="*/ 642102 w 1067522"/>
              <a:gd name="connsiteY2" fmla="*/ 437699 h 940402"/>
              <a:gd name="connsiteX3" fmla="*/ 722 w 1067522"/>
              <a:gd name="connsiteY3" fmla="*/ 641380 h 940402"/>
              <a:gd name="connsiteX4" fmla="*/ 646436 w 1067522"/>
              <a:gd name="connsiteY4" fmla="*/ 940402 h 94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522" h="940402">
                <a:moveTo>
                  <a:pt x="646436" y="0"/>
                </a:moveTo>
                <a:cubicBezTo>
                  <a:pt x="856979" y="97868"/>
                  <a:pt x="1067522" y="195736"/>
                  <a:pt x="1066800" y="268686"/>
                </a:cubicBezTo>
                <a:cubicBezTo>
                  <a:pt x="1066078" y="341636"/>
                  <a:pt x="819782" y="375583"/>
                  <a:pt x="642102" y="437699"/>
                </a:cubicBezTo>
                <a:cubicBezTo>
                  <a:pt x="464422" y="499815"/>
                  <a:pt x="0" y="557596"/>
                  <a:pt x="722" y="641380"/>
                </a:cubicBezTo>
                <a:cubicBezTo>
                  <a:pt x="1444" y="725164"/>
                  <a:pt x="323940" y="832783"/>
                  <a:pt x="646436" y="940402"/>
                </a:cubicBezTo>
              </a:path>
            </a:pathLst>
          </a:cu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8" name="Ellipszis 57"/>
          <p:cNvSpPr/>
          <p:nvPr/>
        </p:nvSpPr>
        <p:spPr>
          <a:xfrm>
            <a:off x="7307263" y="3603625"/>
            <a:ext cx="60325" cy="6032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9" name="Szövegdoboz 58"/>
          <p:cNvSpPr txBox="1">
            <a:spLocks noChangeArrowheads="1"/>
          </p:cNvSpPr>
          <p:nvPr/>
        </p:nvSpPr>
        <p:spPr bwMode="auto">
          <a:xfrm>
            <a:off x="7250113" y="3408363"/>
            <a:ext cx="273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6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2025" y="2046288"/>
            <a:ext cx="5032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4" name="Picture 15"/>
          <p:cNvPicPr>
            <a:picLocks noChangeAspect="1" noChangeArrowheads="1"/>
          </p:cNvPicPr>
          <p:nvPr/>
        </p:nvPicPr>
        <p:blipFill>
          <a:blip r:embed="rId8" cstate="print"/>
          <a:srcRect b="-30646"/>
          <a:stretch>
            <a:fillRect/>
          </a:stretch>
        </p:blipFill>
        <p:spPr bwMode="auto">
          <a:xfrm>
            <a:off x="4221163" y="4641850"/>
            <a:ext cx="444500" cy="298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23275" y="4479925"/>
            <a:ext cx="1651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AutoShape 3"/>
          <p:cNvCxnSpPr>
            <a:cxnSpLocks noChangeShapeType="1"/>
          </p:cNvCxnSpPr>
          <p:nvPr/>
        </p:nvCxnSpPr>
        <p:spPr bwMode="auto">
          <a:xfrm rot="5400000">
            <a:off x="2676525" y="5465763"/>
            <a:ext cx="0" cy="647700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64" name="Szövegdoboz 63"/>
          <p:cNvSpPr txBox="1">
            <a:spLocks noChangeArrowheads="1"/>
          </p:cNvSpPr>
          <p:nvPr/>
        </p:nvSpPr>
        <p:spPr bwMode="auto">
          <a:xfrm>
            <a:off x="1552575" y="5002213"/>
            <a:ext cx="4000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>
                <a:solidFill>
                  <a:srgbClr val="000000"/>
                </a:solidFill>
              </a:rPr>
              <a:t>t (s)</a:t>
            </a:r>
            <a:endParaRPr lang="hu-HU" sz="900" baseline="-25000">
              <a:solidFill>
                <a:srgbClr val="000000"/>
              </a:solidFill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8147050" y="4186238"/>
            <a:ext cx="379413" cy="160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5" name="AutoShape 3"/>
          <p:cNvCxnSpPr>
            <a:cxnSpLocks noChangeShapeType="1"/>
          </p:cNvCxnSpPr>
          <p:nvPr/>
        </p:nvCxnSpPr>
        <p:spPr bwMode="auto">
          <a:xfrm>
            <a:off x="6394450" y="2933700"/>
            <a:ext cx="2097088" cy="15367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</p:cxn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4375" y="2768600"/>
            <a:ext cx="571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6988175" y="3795713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l-GR" sz="1050" dirty="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hu-HU" sz="1050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hu-HU" sz="1050" baseline="-25000" dirty="0">
                <a:solidFill>
                  <a:srgbClr val="000000"/>
                </a:solidFill>
                <a:latin typeface="Calibri" pitchFamily="34" charset="0"/>
              </a:rPr>
              <a:t>C</a:t>
            </a:r>
            <a:endParaRPr lang="hu-HU" sz="2800" baseline="-25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9" name="AutoShape 2"/>
          <p:cNvCxnSpPr>
            <a:cxnSpLocks noChangeShapeType="1"/>
          </p:cNvCxnSpPr>
          <p:nvPr/>
        </p:nvCxnSpPr>
        <p:spPr bwMode="auto">
          <a:xfrm rot="5400000">
            <a:off x="6857206" y="4044157"/>
            <a:ext cx="8270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70" name="AutoShape 2"/>
          <p:cNvCxnSpPr>
            <a:cxnSpLocks noChangeShapeType="1"/>
          </p:cNvCxnSpPr>
          <p:nvPr/>
        </p:nvCxnSpPr>
        <p:spPr bwMode="auto">
          <a:xfrm rot="10800000">
            <a:off x="7334250" y="4540250"/>
            <a:ext cx="8651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</p:cxnSp>
      <p:sp>
        <p:nvSpPr>
          <p:cNvPr id="71" name="Text Box 3"/>
          <p:cNvSpPr txBox="1">
            <a:spLocks noChangeArrowheads="1"/>
          </p:cNvSpPr>
          <p:nvPr/>
        </p:nvSpPr>
        <p:spPr bwMode="auto">
          <a:xfrm>
            <a:off x="7608888" y="4530725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l-GR" sz="1050" dirty="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hu-HU" sz="1050" dirty="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050" baseline="-25000" dirty="0">
                <a:solidFill>
                  <a:srgbClr val="000000"/>
                </a:solidFill>
                <a:latin typeface="Calibri" pitchFamily="34" charset="0"/>
              </a:rPr>
              <a:t>CE</a:t>
            </a:r>
            <a:endParaRPr lang="hu-HU" sz="28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Téglalap 71"/>
          <p:cNvSpPr/>
          <p:nvPr/>
        </p:nvSpPr>
        <p:spPr>
          <a:xfrm>
            <a:off x="8102600" y="3881438"/>
            <a:ext cx="501650" cy="160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32775" y="3716338"/>
            <a:ext cx="6794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Egyenes összekötő nyíllal 73"/>
          <p:cNvCxnSpPr/>
          <p:nvPr/>
        </p:nvCxnSpPr>
        <p:spPr>
          <a:xfrm rot="10800000" flipV="1">
            <a:off x="7921625" y="3940175"/>
            <a:ext cx="293688" cy="233363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8" grpId="0"/>
      <p:bldP spid="49" grpId="0"/>
      <p:bldP spid="50" grpId="0"/>
      <p:bldP spid="57" grpId="0" animBg="1"/>
      <p:bldP spid="58" grpId="0" animBg="1"/>
      <p:bldP spid="59" grpId="0"/>
      <p:bldP spid="64" grpId="0"/>
      <p:bldP spid="68" grpId="0"/>
      <p:bldP spid="68" grpId="1"/>
      <p:bldP spid="71" grpId="0"/>
      <p:bldP spid="71" grpId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383588" cy="2060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Földelt </a:t>
            </a:r>
            <a:r>
              <a:rPr lang="hu-HU" sz="1800" dirty="0" err="1" smtClean="0">
                <a:solidFill>
                  <a:srgbClr val="FFFF99"/>
                </a:solidFill>
              </a:rPr>
              <a:t>emitteres</a:t>
            </a:r>
            <a:r>
              <a:rPr lang="hu-HU" sz="1800" dirty="0" smtClean="0">
                <a:solidFill>
                  <a:srgbClr val="FFFF99"/>
                </a:solidFill>
              </a:rPr>
              <a:t> alapkapcsolás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legfontosabb erősítőjellemzők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Váltakozó áramú feszültségerősítési tényező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 kimeneti és bemeneti feszültségváltozás viszonya adott bemeneti és kimeneti lezárások esetén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 generátor és a terhelő ellenállás figyelembe vételével kell számolni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Figyelembe kell venni a terhelő ellenállást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</p:txBody>
      </p:sp>
      <p:sp>
        <p:nvSpPr>
          <p:cNvPr id="10138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62655-6341-4E35-8FFA-F9CA74A9F650}" type="slidenum">
              <a:rPr lang="hu-HU"/>
              <a:pPr>
                <a:defRPr/>
              </a:pPr>
              <a:t>94</a:t>
            </a:fld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581025" y="2943225"/>
            <a:ext cx="3473450" cy="34734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650" y="3154363"/>
            <a:ext cx="9064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13" y="3592513"/>
            <a:ext cx="11271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338" y="3057525"/>
            <a:ext cx="9207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6913" y="3629025"/>
            <a:ext cx="16922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4975" y="3413125"/>
            <a:ext cx="466725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5400" y="3594100"/>
            <a:ext cx="446088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800" y="4202113"/>
            <a:ext cx="1193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30475" y="4221163"/>
            <a:ext cx="11668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Egyenes összekötő nyíllal 40"/>
          <p:cNvCxnSpPr/>
          <p:nvPr/>
        </p:nvCxnSpPr>
        <p:spPr>
          <a:xfrm>
            <a:off x="2127250" y="4486275"/>
            <a:ext cx="325438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95438" y="5005388"/>
            <a:ext cx="14001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7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95375" y="5729288"/>
            <a:ext cx="11064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2188" y="5724525"/>
            <a:ext cx="10271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Egyenes összekötő nyíllal 40"/>
          <p:cNvCxnSpPr/>
          <p:nvPr/>
        </p:nvCxnSpPr>
        <p:spPr>
          <a:xfrm flipH="1">
            <a:off x="725488" y="4772025"/>
            <a:ext cx="316865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5484813" cy="2060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Földelt </a:t>
            </a:r>
            <a:r>
              <a:rPr lang="hu-HU" sz="1800" dirty="0" err="1" smtClean="0">
                <a:solidFill>
                  <a:srgbClr val="FFFF99"/>
                </a:solidFill>
              </a:rPr>
              <a:t>emitteres</a:t>
            </a:r>
            <a:r>
              <a:rPr lang="hu-HU" sz="1800" dirty="0" smtClean="0">
                <a:solidFill>
                  <a:srgbClr val="FFFF99"/>
                </a:solidFill>
              </a:rPr>
              <a:t> alapkapcsolás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legfontosabb erősítőjellemzők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Váltakozó áramú bemeneti ellenállás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 vezérlő generátort terheli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R</a:t>
            </a:r>
            <a:r>
              <a:rPr lang="hu-HU" sz="1000" baseline="-25000" dirty="0" smtClean="0"/>
              <a:t>1</a:t>
            </a:r>
            <a:r>
              <a:rPr lang="hu-HU" sz="1000" dirty="0" smtClean="0"/>
              <a:t>, R</a:t>
            </a:r>
            <a:r>
              <a:rPr lang="hu-HU" sz="1000" baseline="-25000" dirty="0" smtClean="0"/>
              <a:t>2</a:t>
            </a:r>
            <a:r>
              <a:rPr lang="hu-HU" sz="1000" dirty="0" smtClean="0"/>
              <a:t> és a BE dióda ellenállásának párhuzamos eredője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Feszültségerősítőknél a nagy bemeneti ellenállás az előnyös – nem terheli a meghajtó kört 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</p:txBody>
      </p:sp>
      <p:sp>
        <p:nvSpPr>
          <p:cNvPr id="10240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760D6-BBDA-4E9E-B405-5D5C77082134}" type="slidenum">
              <a:rPr lang="hu-HU"/>
              <a:pPr>
                <a:defRPr/>
              </a:pPr>
              <a:t>95</a:t>
            </a:fld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581025" y="2833688"/>
            <a:ext cx="3473450" cy="36972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188" y="4187825"/>
            <a:ext cx="4667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Egyenes összekötő nyíllal 40"/>
          <p:cNvCxnSpPr/>
          <p:nvPr/>
        </p:nvCxnSpPr>
        <p:spPr>
          <a:xfrm flipH="1">
            <a:off x="749300" y="5603875"/>
            <a:ext cx="316865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6038850" y="1420813"/>
            <a:ext cx="2879725" cy="2527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21" name="AutoShape 2"/>
          <p:cNvCxnSpPr>
            <a:cxnSpLocks noChangeShapeType="1"/>
          </p:cNvCxnSpPr>
          <p:nvPr/>
        </p:nvCxnSpPr>
        <p:spPr bwMode="auto">
          <a:xfrm>
            <a:off x="6281738" y="3495675"/>
            <a:ext cx="1908175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440488" y="1446213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hu-HU" sz="1400" baseline="-25000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 [A]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085138" y="3321050"/>
            <a:ext cx="6715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400" baseline="-25000">
                <a:solidFill>
                  <a:srgbClr val="000000"/>
                </a:solidFill>
                <a:latin typeface="Calibri" pitchFamily="34" charset="0"/>
              </a:rPr>
              <a:t>BE</a:t>
            </a:r>
            <a:r>
              <a:rPr lang="hu-HU" sz="1400">
                <a:solidFill>
                  <a:srgbClr val="000000"/>
                </a:solidFill>
                <a:latin typeface="Calibri" pitchFamily="34" charset="0"/>
              </a:rPr>
              <a:t> [V]</a:t>
            </a:r>
            <a:endParaRPr lang="hu-HU" sz="4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6" name="AutoShape 5"/>
          <p:cNvCxnSpPr>
            <a:cxnSpLocks noChangeShapeType="1"/>
          </p:cNvCxnSpPr>
          <p:nvPr/>
        </p:nvCxnSpPr>
        <p:spPr bwMode="auto">
          <a:xfrm flipV="1">
            <a:off x="6477000" y="1563688"/>
            <a:ext cx="0" cy="2016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240588" y="3275013"/>
            <a:ext cx="4175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l-GR" sz="1050" dirty="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hu-HU" sz="1050" dirty="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050" baseline="-25000" dirty="0">
                <a:solidFill>
                  <a:srgbClr val="000000"/>
                </a:solidFill>
                <a:latin typeface="Calibri" pitchFamily="34" charset="0"/>
              </a:rPr>
              <a:t>EB</a:t>
            </a:r>
            <a:endParaRPr lang="hu-HU" sz="28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Szabadkézi sokszög 27"/>
          <p:cNvSpPr/>
          <p:nvPr/>
        </p:nvSpPr>
        <p:spPr>
          <a:xfrm>
            <a:off x="6780213" y="2636838"/>
            <a:ext cx="469900" cy="858837"/>
          </a:xfrm>
          <a:custGeom>
            <a:avLst/>
            <a:gdLst>
              <a:gd name="connsiteX0" fmla="*/ 0 w 470781"/>
              <a:gd name="connsiteY0" fmla="*/ 860079 h 860079"/>
              <a:gd name="connsiteX1" fmla="*/ 325925 w 470781"/>
              <a:gd name="connsiteY1" fmla="*/ 715224 h 860079"/>
              <a:gd name="connsiteX2" fmla="*/ 470781 w 470781"/>
              <a:gd name="connsiteY2" fmla="*/ 0 h 8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81" h="860079">
                <a:moveTo>
                  <a:pt x="0" y="860079"/>
                </a:moveTo>
                <a:cubicBezTo>
                  <a:pt x="123731" y="859324"/>
                  <a:pt x="247462" y="858570"/>
                  <a:pt x="325925" y="715224"/>
                </a:cubicBezTo>
                <a:cubicBezTo>
                  <a:pt x="404388" y="571878"/>
                  <a:pt x="437584" y="285939"/>
                  <a:pt x="470781" y="0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0" name="Egyenes összekötő 29"/>
          <p:cNvCxnSpPr/>
          <p:nvPr/>
        </p:nvCxnSpPr>
        <p:spPr>
          <a:xfrm rot="10800000" flipV="1">
            <a:off x="6475413" y="3497263"/>
            <a:ext cx="30638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flipV="1">
            <a:off x="7250113" y="1768475"/>
            <a:ext cx="115887" cy="87471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607175" y="2874963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l-GR" sz="1050" dirty="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hu-HU" sz="1050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hu-HU" sz="1050" baseline="-25000" dirty="0">
                <a:solidFill>
                  <a:srgbClr val="000000"/>
                </a:solidFill>
                <a:latin typeface="Calibri" pitchFamily="34" charset="0"/>
              </a:rPr>
              <a:t>E</a:t>
            </a:r>
            <a:endParaRPr lang="hu-HU" sz="2800" baseline="-25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3" name="AutoShape 2"/>
          <p:cNvCxnSpPr>
            <a:cxnSpLocks noChangeShapeType="1"/>
          </p:cNvCxnSpPr>
          <p:nvPr/>
        </p:nvCxnSpPr>
        <p:spPr bwMode="auto">
          <a:xfrm rot="5400000">
            <a:off x="6913563" y="2979738"/>
            <a:ext cx="541337" cy="103187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</p:cxnSp>
      <p:sp>
        <p:nvSpPr>
          <p:cNvPr id="34" name="Ellipszis 33"/>
          <p:cNvSpPr/>
          <p:nvPr/>
        </p:nvSpPr>
        <p:spPr>
          <a:xfrm>
            <a:off x="7105650" y="3286125"/>
            <a:ext cx="46038" cy="4603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6900863" y="3113088"/>
            <a:ext cx="3063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000">
                <a:solidFill>
                  <a:srgbClr val="000000"/>
                </a:solidFill>
                <a:latin typeface="Calibri" pitchFamily="34" charset="0"/>
              </a:rPr>
              <a:t>M</a:t>
            </a:r>
            <a:endParaRPr lang="hu-HU" sz="240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6" name="AutoShape 2"/>
          <p:cNvCxnSpPr>
            <a:cxnSpLocks noChangeShapeType="1"/>
          </p:cNvCxnSpPr>
          <p:nvPr/>
        </p:nvCxnSpPr>
        <p:spPr bwMode="auto">
          <a:xfrm rot="10800000">
            <a:off x="6435725" y="2760663"/>
            <a:ext cx="7921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7" name="AutoShape 2"/>
          <p:cNvCxnSpPr>
            <a:cxnSpLocks noChangeShapeType="1"/>
          </p:cNvCxnSpPr>
          <p:nvPr/>
        </p:nvCxnSpPr>
        <p:spPr bwMode="auto">
          <a:xfrm rot="5400000">
            <a:off x="6908006" y="3151982"/>
            <a:ext cx="6842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8" name="AutoShape 2"/>
          <p:cNvCxnSpPr>
            <a:cxnSpLocks noChangeShapeType="1"/>
          </p:cNvCxnSpPr>
          <p:nvPr/>
        </p:nvCxnSpPr>
        <p:spPr bwMode="auto">
          <a:xfrm rot="10800000">
            <a:off x="6434138" y="3300413"/>
            <a:ext cx="682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9" name="AutoShape 2"/>
          <p:cNvCxnSpPr>
            <a:cxnSpLocks noChangeShapeType="1"/>
          </p:cNvCxnSpPr>
          <p:nvPr/>
        </p:nvCxnSpPr>
        <p:spPr bwMode="auto">
          <a:xfrm rot="5400000">
            <a:off x="7019925" y="3387725"/>
            <a:ext cx="215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40" name="AutoShape 2"/>
          <p:cNvCxnSpPr>
            <a:cxnSpLocks noChangeShapeType="1"/>
          </p:cNvCxnSpPr>
          <p:nvPr/>
        </p:nvCxnSpPr>
        <p:spPr bwMode="auto">
          <a:xfrm rot="5400000">
            <a:off x="6364288" y="3032125"/>
            <a:ext cx="539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41" name="AutoShape 2"/>
          <p:cNvCxnSpPr>
            <a:cxnSpLocks noChangeShapeType="1"/>
          </p:cNvCxnSpPr>
          <p:nvPr/>
        </p:nvCxnSpPr>
        <p:spPr bwMode="auto">
          <a:xfrm rot="10800000">
            <a:off x="7126288" y="3394075"/>
            <a:ext cx="125412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42" name="Egyenes összekötő 41"/>
          <p:cNvCxnSpPr/>
          <p:nvPr/>
        </p:nvCxnSpPr>
        <p:spPr>
          <a:xfrm rot="5400000" flipH="1" flipV="1">
            <a:off x="7211219" y="2723356"/>
            <a:ext cx="261938" cy="2508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8400" y="2447925"/>
            <a:ext cx="692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7925" y="2459038"/>
            <a:ext cx="6810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Ellipszis 44"/>
          <p:cNvSpPr/>
          <p:nvPr/>
        </p:nvSpPr>
        <p:spPr>
          <a:xfrm>
            <a:off x="7216775" y="2732088"/>
            <a:ext cx="46038" cy="46037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6994525" y="2565400"/>
            <a:ext cx="306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hu-HU" sz="1000">
                <a:solidFill>
                  <a:srgbClr val="000000"/>
                </a:solidFill>
                <a:latin typeface="Calibri" pitchFamily="34" charset="0"/>
              </a:rPr>
              <a:t>M’</a:t>
            </a:r>
            <a:endParaRPr lang="hu-HU" sz="2400" baseline="-25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7613" y="2962275"/>
            <a:ext cx="9858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450" y="2979738"/>
            <a:ext cx="933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7575" y="3560763"/>
            <a:ext cx="8874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87625" y="3597275"/>
            <a:ext cx="7667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9200" y="3965575"/>
            <a:ext cx="9731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9150" y="4421188"/>
            <a:ext cx="1447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90775" y="4349750"/>
            <a:ext cx="1133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750" y="4906963"/>
            <a:ext cx="11128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09750" y="4916488"/>
            <a:ext cx="2027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8350" y="5757863"/>
            <a:ext cx="13938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6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94013" y="5773738"/>
            <a:ext cx="8397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7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0888" y="6211888"/>
            <a:ext cx="3200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Egyenes összekötő nyíllal 40"/>
          <p:cNvCxnSpPr/>
          <p:nvPr/>
        </p:nvCxnSpPr>
        <p:spPr>
          <a:xfrm>
            <a:off x="2038350" y="3228975"/>
            <a:ext cx="32385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40"/>
          <p:cNvCxnSpPr/>
          <p:nvPr/>
        </p:nvCxnSpPr>
        <p:spPr>
          <a:xfrm rot="5400000">
            <a:off x="2916238" y="3913188"/>
            <a:ext cx="179387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40"/>
          <p:cNvCxnSpPr/>
          <p:nvPr/>
        </p:nvCxnSpPr>
        <p:spPr>
          <a:xfrm rot="5400000">
            <a:off x="1318419" y="4085431"/>
            <a:ext cx="465138" cy="9842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40"/>
          <p:cNvCxnSpPr/>
          <p:nvPr/>
        </p:nvCxnSpPr>
        <p:spPr>
          <a:xfrm rot="10800000" flipV="1">
            <a:off x="1690688" y="4114800"/>
            <a:ext cx="717550" cy="23653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3" grpId="0"/>
      <p:bldP spid="25" grpId="0"/>
      <p:bldP spid="27" grpId="0"/>
      <p:bldP spid="28" grpId="0" animBg="1"/>
      <p:bldP spid="32" grpId="0"/>
      <p:bldP spid="34" grpId="0" animBg="1"/>
      <p:bldP spid="35" grpId="0"/>
      <p:bldP spid="45" grpId="0" animBg="1"/>
      <p:bldP spid="4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7362825" cy="2060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Földelt </a:t>
            </a:r>
            <a:r>
              <a:rPr lang="hu-HU" sz="1800" dirty="0" err="1" smtClean="0">
                <a:solidFill>
                  <a:srgbClr val="FFFF99"/>
                </a:solidFill>
              </a:rPr>
              <a:t>emitteres</a:t>
            </a:r>
            <a:r>
              <a:rPr lang="hu-HU" sz="1800" dirty="0" smtClean="0">
                <a:solidFill>
                  <a:srgbClr val="FFFF99"/>
                </a:solidFill>
              </a:rPr>
              <a:t> alapkapcsolás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legfontosabb erősítőjellemzők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Váltakozó áramú kimeneti ellenállás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 kapcsolás terhelés felől „látszódó” ellenállása (természetesen a terhelést nem számoljuk bele)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A helyettesítő kapcsolásból számolható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/>
              <a:t>Mivel CE dinamikus ellenállása meglehetősen nagy használható a közelítés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400" dirty="0" smtClean="0"/>
              <a:t>		</a:t>
            </a:r>
            <a:r>
              <a:rPr lang="hu-HU" sz="1400" dirty="0" err="1" smtClean="0">
                <a:solidFill>
                  <a:srgbClr val="FFFF99"/>
                </a:solidFill>
              </a:rPr>
              <a:t>R</a:t>
            </a:r>
            <a:r>
              <a:rPr lang="hu-HU" sz="1400" baseline="-25000" dirty="0" err="1" smtClean="0">
                <a:solidFill>
                  <a:srgbClr val="FFFF99"/>
                </a:solidFill>
              </a:rPr>
              <a:t>ki</a:t>
            </a:r>
            <a:r>
              <a:rPr lang="hu-HU" sz="1400" dirty="0" smtClean="0">
                <a:solidFill>
                  <a:srgbClr val="FFFF99"/>
                </a:solidFill>
              </a:rPr>
              <a:t> ≈ R</a:t>
            </a:r>
            <a:r>
              <a:rPr lang="hu-HU" sz="1400" baseline="-25000" dirty="0" smtClean="0">
                <a:solidFill>
                  <a:srgbClr val="FFFF99"/>
                </a:solidFill>
              </a:rPr>
              <a:t>C</a:t>
            </a:r>
            <a:endParaRPr lang="hu-HU" sz="1600" baseline="-25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</p:txBody>
      </p:sp>
      <p:sp>
        <p:nvSpPr>
          <p:cNvPr id="10342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4359A-4722-41E6-BF28-FE6C098D1460}" type="slidenum">
              <a:rPr lang="hu-HU"/>
              <a:pPr>
                <a:defRPr/>
              </a:pPr>
              <a:t>96</a:t>
            </a:fld>
            <a:endParaRPr lang="hu-H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338" y="3200400"/>
            <a:ext cx="4667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Bipoláris tranzisztor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7362825" cy="3717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Katalógus adatok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Határadatok – </a:t>
            </a:r>
            <a:r>
              <a:rPr lang="hu-HU" sz="1400" dirty="0" err="1" smtClean="0">
                <a:solidFill>
                  <a:srgbClr val="FFFF99"/>
                </a:solidFill>
              </a:rPr>
              <a:t>Absolute</a:t>
            </a:r>
            <a:r>
              <a:rPr lang="hu-HU" sz="1400" dirty="0" smtClean="0">
                <a:solidFill>
                  <a:srgbClr val="FFFF99"/>
                </a:solidFill>
              </a:rPr>
              <a:t> maximum </a:t>
            </a:r>
            <a:r>
              <a:rPr lang="hu-HU" sz="1400" dirty="0" err="1" smtClean="0">
                <a:solidFill>
                  <a:srgbClr val="FFFF99"/>
                </a:solidFill>
              </a:rPr>
              <a:t>ratings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U</a:t>
            </a:r>
            <a:r>
              <a:rPr lang="hu-HU" sz="1000" baseline="-25000" dirty="0" smtClean="0"/>
              <a:t>CB</a:t>
            </a:r>
            <a:r>
              <a:rPr lang="hu-HU" sz="1000" dirty="0" smtClean="0"/>
              <a:t> </a:t>
            </a:r>
            <a:r>
              <a:rPr lang="hu-HU" sz="1000" dirty="0" err="1" smtClean="0"/>
              <a:t>max</a:t>
            </a:r>
            <a:endParaRPr lang="hu-HU" sz="1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U</a:t>
            </a:r>
            <a:r>
              <a:rPr lang="hu-HU" sz="1000" baseline="-25000" dirty="0" smtClean="0"/>
              <a:t>CE</a:t>
            </a:r>
            <a:r>
              <a:rPr lang="hu-HU" sz="1000" dirty="0" smtClean="0"/>
              <a:t> </a:t>
            </a:r>
            <a:r>
              <a:rPr lang="hu-HU" sz="1000" dirty="0" err="1" smtClean="0"/>
              <a:t>max</a:t>
            </a:r>
            <a:endParaRPr lang="hu-HU" sz="1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U</a:t>
            </a:r>
            <a:r>
              <a:rPr lang="hu-HU" sz="1000" baseline="-25000" dirty="0" smtClean="0"/>
              <a:t>BE</a:t>
            </a:r>
            <a:r>
              <a:rPr lang="hu-HU" sz="1000" dirty="0" smtClean="0"/>
              <a:t> </a:t>
            </a:r>
            <a:r>
              <a:rPr lang="hu-HU" sz="1000" dirty="0" err="1" smtClean="0"/>
              <a:t>max</a:t>
            </a:r>
            <a:endParaRPr lang="hu-HU" sz="1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I</a:t>
            </a:r>
            <a:r>
              <a:rPr lang="hu-HU" sz="1000" baseline="-25000" dirty="0" smtClean="0"/>
              <a:t>C</a:t>
            </a:r>
            <a:r>
              <a:rPr lang="hu-HU" sz="1000" dirty="0" smtClean="0"/>
              <a:t> </a:t>
            </a:r>
            <a:r>
              <a:rPr lang="hu-HU" sz="1000" dirty="0" err="1" smtClean="0"/>
              <a:t>max</a:t>
            </a:r>
            <a:endParaRPr lang="hu-HU" sz="1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P </a:t>
            </a:r>
            <a:r>
              <a:rPr lang="hu-HU" sz="1000" dirty="0" err="1" smtClean="0"/>
              <a:t>max</a:t>
            </a:r>
            <a:r>
              <a:rPr lang="hu-HU" sz="1000" dirty="0" smtClean="0"/>
              <a:t> – maximális teljesítmény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Villamos adatok – </a:t>
            </a:r>
            <a:r>
              <a:rPr lang="hu-HU" sz="1400" dirty="0" err="1" smtClean="0">
                <a:solidFill>
                  <a:srgbClr val="FFFF99"/>
                </a:solidFill>
              </a:rPr>
              <a:t>Electrical</a:t>
            </a:r>
            <a:r>
              <a:rPr lang="hu-HU" sz="1400" dirty="0" smtClean="0">
                <a:solidFill>
                  <a:srgbClr val="FFFF99"/>
                </a:solidFill>
              </a:rPr>
              <a:t> </a:t>
            </a:r>
            <a:r>
              <a:rPr lang="hu-HU" sz="1400" dirty="0" err="1" smtClean="0">
                <a:solidFill>
                  <a:srgbClr val="FFFF99"/>
                </a:solidFill>
              </a:rPr>
              <a:t>characteristics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Maradék áramok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Letörési feszültségek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Maradék feszültségek – U</a:t>
            </a:r>
            <a:r>
              <a:rPr lang="hu-HU" sz="1000" baseline="-25000" dirty="0" smtClean="0"/>
              <a:t>CE(</a:t>
            </a:r>
            <a:r>
              <a:rPr lang="hu-HU" sz="1000" baseline="-25000" dirty="0" err="1" smtClean="0"/>
              <a:t>sat</a:t>
            </a:r>
            <a:r>
              <a:rPr lang="hu-HU" sz="1000" baseline="-25000" dirty="0" smtClean="0"/>
              <a:t>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FE egyenáramú áramerősítési tényező „B”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Kisjelű FE áramerősítési tényező „</a:t>
            </a:r>
            <a:r>
              <a:rPr lang="hu-HU" sz="1000" dirty="0" smtClean="0">
                <a:latin typeface="Symbol" pitchFamily="18" charset="2"/>
              </a:rPr>
              <a:t>b</a:t>
            </a:r>
            <a:r>
              <a:rPr lang="hu-HU" sz="1000" dirty="0" smtClean="0"/>
              <a:t>”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Sávszélesség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000" dirty="0" smtClean="0"/>
              <a:t>Kapacitások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Karakterisztikák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400" dirty="0" smtClean="0">
                <a:solidFill>
                  <a:srgbClr val="FFFF99"/>
                </a:solidFill>
                <a:hlinkClick r:id="rId3" action="ppaction://hlinkfile"/>
              </a:rPr>
              <a:t>ZDT6753.pdf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400" dirty="0" smtClean="0">
                <a:solidFill>
                  <a:srgbClr val="FFFF99"/>
                </a:solidFill>
                <a:hlinkClick r:id="rId4" action="ppaction://hlinkfile"/>
              </a:rPr>
              <a:t>BUK854-800A.pdf</a:t>
            </a: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</p:txBody>
      </p:sp>
      <p:sp>
        <p:nvSpPr>
          <p:cNvPr id="10445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0AF0-5FCD-465F-8A2C-9E1743E01D3B}" type="slidenum">
              <a:rPr lang="hu-HU"/>
              <a:pPr>
                <a:defRPr/>
              </a:pPr>
              <a:t>97</a:t>
            </a:fld>
            <a:endParaRPr lang="hu-H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ánytű">
  <a:themeElements>
    <a:clrScheme name="Iránytű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Iránytű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ránytű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ánytű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ránytű 2">
    <a:dk1>
      <a:srgbClr val="5B5D6B"/>
    </a:dk1>
    <a:lt1>
      <a:srgbClr val="FFFFFF"/>
    </a:lt1>
    <a:dk2>
      <a:srgbClr val="5A5C6C"/>
    </a:dk2>
    <a:lt2>
      <a:srgbClr val="FFFFCC"/>
    </a:lt2>
    <a:accent1>
      <a:srgbClr val="9966FF"/>
    </a:accent1>
    <a:accent2>
      <a:srgbClr val="9383B3"/>
    </a:accent2>
    <a:accent3>
      <a:srgbClr val="B5B5BA"/>
    </a:accent3>
    <a:accent4>
      <a:srgbClr val="DADADA"/>
    </a:accent4>
    <a:accent5>
      <a:srgbClr val="CAB8FF"/>
    </a:accent5>
    <a:accent6>
      <a:srgbClr val="8576A2"/>
    </a:accent6>
    <a:hlink>
      <a:srgbClr val="A3C145"/>
    </a:hlink>
    <a:folHlink>
      <a:srgbClr val="6FA9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94359</TotalTime>
  <Words>7692</Words>
  <Application>Microsoft Office PowerPoint</Application>
  <PresentationFormat>Diavetítés a képernyőre (4:3 oldalarány)</PresentationFormat>
  <Paragraphs>2436</Paragraphs>
  <Slides>97</Slides>
  <Notes>96</Notes>
  <HiddenSlides>0</HiddenSlides>
  <MMClips>5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97</vt:i4>
      </vt:variant>
    </vt:vector>
  </HeadingPairs>
  <TitlesOfParts>
    <vt:vector size="99" baseType="lpstr">
      <vt:lpstr>Iránytű</vt:lpstr>
      <vt:lpstr>Office-téma</vt:lpstr>
      <vt:lpstr>Elektronika</vt:lpstr>
      <vt:lpstr>Félvezetők fizikája</vt:lpstr>
      <vt:lpstr>Félvezetők fizikája</vt:lpstr>
      <vt:lpstr>Félvezetők fizikája</vt:lpstr>
      <vt:lpstr>Félvezetők fizikája</vt:lpstr>
      <vt:lpstr>Tiszta félvezetők</vt:lpstr>
      <vt:lpstr>Tiszta félvezetők</vt:lpstr>
      <vt:lpstr>Tiszta félvezetők </vt:lpstr>
      <vt:lpstr>Tiszta félvezetők </vt:lpstr>
      <vt:lpstr>Szennyezett félvezetők </vt:lpstr>
      <vt:lpstr>Szennyezett félvezetők </vt:lpstr>
      <vt:lpstr>Szennyezett félvezetők </vt:lpstr>
      <vt:lpstr>Szennyezett félvezetők </vt:lpstr>
      <vt:lpstr>Szennyezett félvezetők </vt:lpstr>
      <vt:lpstr>Szennyezett félvezetők </vt:lpstr>
      <vt:lpstr>Szennyezett félvezetők </vt:lpstr>
      <vt:lpstr>PN átmenet</vt:lpstr>
      <vt:lpstr>PN átmenet</vt:lpstr>
      <vt:lpstr>PN átmenet</vt:lpstr>
      <vt:lpstr>PN átmenet</vt:lpstr>
      <vt:lpstr>PN átmenet</vt:lpstr>
      <vt:lpstr>PN átmenet</vt:lpstr>
      <vt:lpstr>Dióda</vt:lpstr>
      <vt:lpstr>Dióda</vt:lpstr>
      <vt:lpstr>Dióda</vt:lpstr>
      <vt:lpstr>Dióda</vt:lpstr>
      <vt:lpstr>Dióda</vt:lpstr>
      <vt:lpstr>Dióda</vt:lpstr>
      <vt:lpstr>Dióda</vt:lpstr>
      <vt:lpstr>Dióda</vt:lpstr>
      <vt:lpstr>Dióda</vt:lpstr>
      <vt:lpstr>Dióda</vt:lpstr>
      <vt:lpstr>Diódás kapcsolások</vt:lpstr>
      <vt:lpstr>Diódás kapcsolások</vt:lpstr>
      <vt:lpstr>Diódás kapcsolások</vt:lpstr>
      <vt:lpstr>Diódás kapcsolások</vt:lpstr>
      <vt:lpstr>Diódás kapcsolások</vt:lpstr>
      <vt:lpstr>Diódás kapcsolások</vt:lpstr>
      <vt:lpstr>Diódás kapcsolások</vt:lpstr>
      <vt:lpstr>Diódás kapcsolások</vt:lpstr>
      <vt:lpstr>Diódás kapcsolások</vt:lpstr>
      <vt:lpstr>Diódás kapcsolások</vt:lpstr>
      <vt:lpstr>Diódás kapcsolások</vt:lpstr>
      <vt:lpstr>Diódás kapcsolások</vt:lpstr>
      <vt:lpstr>Diódás kapcsolások</vt:lpstr>
      <vt:lpstr>Diódás kapcsolások</vt:lpstr>
      <vt:lpstr>Diódás kapcsolások</vt:lpstr>
      <vt:lpstr>Diódás kapcsolások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  <vt:lpstr>Bipoláris tranzisztor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Elektronika</dc:title>
  <dc:creator>Turóczi Antal</dc:creator>
  <cp:lastModifiedBy>Dell_01</cp:lastModifiedBy>
  <cp:revision>1437</cp:revision>
  <dcterms:created xsi:type="dcterms:W3CDTF">2005-10-31T20:19:35Z</dcterms:created>
  <dcterms:modified xsi:type="dcterms:W3CDTF">2013-09-30T16:53:39Z</dcterms:modified>
</cp:coreProperties>
</file>